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12192000" cy="6858000"/>
  <p:embeddedFontLst>
    <p:embeddedFont>
      <p:font typeface="Arial Narrow" panose="020B06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Helvetica Neue" panose="02000503000000020004" pitchFamily="2" charset="0"/>
      <p:regular r:id="rId24"/>
      <p:bold r:id="rId24"/>
      <p:italic r:id="rId24"/>
      <p:boldItalic r:id="rId24"/>
    </p:embeddedFont>
    <p:embeddedFont>
      <p:font typeface="Lucida Sans" panose="020B0602030504020204" pitchFamily="34" charset="77"/>
      <p:regular r:id="rId25"/>
      <p:bold r:id="rId26"/>
      <p:italic r:id="rId27"/>
      <p:boldItalic r:id="rId28"/>
    </p:embeddedFont>
    <p:embeddedFont>
      <p:font typeface="PT Sans Narrow" panose="020B0506020203020204" pitchFamily="34" charset="77"/>
      <p:regular r:id="rId24"/>
      <p:bold r:id="rId24"/>
    </p:embeddedFont>
    <p:embeddedFont>
      <p:font typeface="Roboto" panose="02000000000000000000" pitchFamily="2" charset="0"/>
      <p:regular r:id="rId24"/>
      <p:bold r:id="rId24"/>
      <p:italic r:id="rId24"/>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NUL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 name="Google Shape;49;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0: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1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89c3f31c4_1_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889c3f31c4_1_0: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89c3f31c4_1_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g889c3f31c4_1_5:notes"/>
          <p:cNvSpPr>
            <a:spLocks noGrp="1" noRot="1" noChangeAspect="1"/>
          </p:cNvSpPr>
          <p:nvPr>
            <p:ph type="sldImg" idx="2"/>
          </p:nvPr>
        </p:nvSpPr>
        <p:spPr>
          <a:xfrm>
            <a:off x="3810000" y="514350"/>
            <a:ext cx="45735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 name="Google Shape;57;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99" y="6727600"/>
            <a:ext cx="12192000" cy="130810"/>
          </a:xfrm>
          <a:custGeom>
            <a:avLst/>
            <a:gdLst/>
            <a:ahLst/>
            <a:cxnLst/>
            <a:rect l="l" t="t" r="r" b="b"/>
            <a:pathLst>
              <a:path w="12192000" h="130809" extrusionOk="0">
                <a:moveTo>
                  <a:pt x="0" y="0"/>
                </a:moveTo>
                <a:lnTo>
                  <a:pt x="12191999" y="0"/>
                </a:lnTo>
                <a:lnTo>
                  <a:pt x="12191999" y="130499"/>
                </a:lnTo>
                <a:lnTo>
                  <a:pt x="0" y="130499"/>
                </a:lnTo>
                <a:lnTo>
                  <a:pt x="0" y="0"/>
                </a:lnTo>
                <a:close/>
              </a:path>
            </a:pathLst>
          </a:custGeom>
          <a:solidFill>
            <a:srgbClr val="98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 name="Google Shape;15;p2"/>
          <p:cNvSpPr/>
          <p:nvPr/>
        </p:nvSpPr>
        <p:spPr>
          <a:xfrm>
            <a:off x="0" y="0"/>
            <a:ext cx="12192000" cy="130810"/>
          </a:xfrm>
          <a:custGeom>
            <a:avLst/>
            <a:gdLst/>
            <a:ahLst/>
            <a:cxnLst/>
            <a:rect l="l" t="t" r="r" b="b"/>
            <a:pathLst>
              <a:path w="12192000" h="130810" extrusionOk="0">
                <a:moveTo>
                  <a:pt x="0" y="0"/>
                </a:moveTo>
                <a:lnTo>
                  <a:pt x="12191999" y="0"/>
                </a:lnTo>
                <a:lnTo>
                  <a:pt x="12191999" y="130499"/>
                </a:lnTo>
                <a:lnTo>
                  <a:pt x="0" y="130499"/>
                </a:lnTo>
                <a:lnTo>
                  <a:pt x="0" y="0"/>
                </a:lnTo>
                <a:close/>
              </a:path>
            </a:pathLst>
          </a:custGeom>
          <a:solidFill>
            <a:srgbClr val="F1C13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 name="Google Shape;16;p2"/>
          <p:cNvSpPr/>
          <p:nvPr/>
        </p:nvSpPr>
        <p:spPr>
          <a:xfrm>
            <a:off x="9343646" y="3275950"/>
            <a:ext cx="749935" cy="0"/>
          </a:xfrm>
          <a:custGeom>
            <a:avLst/>
            <a:gdLst/>
            <a:ahLst/>
            <a:cxnLst/>
            <a:rect l="l" t="t" r="r" b="b"/>
            <a:pathLst>
              <a:path w="749934" h="120000" extrusionOk="0">
                <a:moveTo>
                  <a:pt x="0" y="0"/>
                </a:moveTo>
                <a:lnTo>
                  <a:pt x="749699" y="0"/>
                </a:lnTo>
              </a:path>
            </a:pathLst>
          </a:custGeom>
          <a:noFill/>
          <a:ln w="76175" cap="flat" cmpd="sng">
            <a:solidFill>
              <a:srgbClr val="FFD9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2"/>
          <p:cNvSpPr/>
          <p:nvPr/>
        </p:nvSpPr>
        <p:spPr>
          <a:xfrm>
            <a:off x="2100047" y="3251101"/>
            <a:ext cx="749935" cy="0"/>
          </a:xfrm>
          <a:custGeom>
            <a:avLst/>
            <a:gdLst/>
            <a:ahLst/>
            <a:cxnLst/>
            <a:rect l="l" t="t" r="r" b="b"/>
            <a:pathLst>
              <a:path w="749935" h="120000" extrusionOk="0">
                <a:moveTo>
                  <a:pt x="0" y="0"/>
                </a:moveTo>
                <a:lnTo>
                  <a:pt x="749699" y="0"/>
                </a:lnTo>
              </a:path>
            </a:pathLst>
          </a:custGeom>
          <a:noFill/>
          <a:ln w="76175" cap="flat" cmpd="sng">
            <a:solidFill>
              <a:srgbClr val="FFD9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2"/>
          <p:cNvSpPr/>
          <p:nvPr/>
        </p:nvSpPr>
        <p:spPr>
          <a:xfrm>
            <a:off x="1338867" y="4535295"/>
            <a:ext cx="9516110" cy="0"/>
          </a:xfrm>
          <a:custGeom>
            <a:avLst/>
            <a:gdLst/>
            <a:ahLst/>
            <a:cxnLst/>
            <a:rect l="l" t="t" r="r" b="b"/>
            <a:pathLst>
              <a:path w="9516110" h="120000" extrusionOk="0">
                <a:moveTo>
                  <a:pt x="0" y="0"/>
                </a:moveTo>
                <a:lnTo>
                  <a:pt x="9515556" y="0"/>
                </a:lnTo>
              </a:path>
            </a:pathLst>
          </a:custGeom>
          <a:noFill/>
          <a:ln w="76175" cap="flat" cmpd="sng">
            <a:solidFill>
              <a:srgbClr val="98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2"/>
          <p:cNvSpPr/>
          <p:nvPr/>
        </p:nvSpPr>
        <p:spPr>
          <a:xfrm>
            <a:off x="1338867" y="4332100"/>
            <a:ext cx="9516110" cy="0"/>
          </a:xfrm>
          <a:custGeom>
            <a:avLst/>
            <a:gdLst/>
            <a:ahLst/>
            <a:cxnLst/>
            <a:rect l="l" t="t" r="r" b="b"/>
            <a:pathLst>
              <a:path w="9516110" h="120000" extrusionOk="0">
                <a:moveTo>
                  <a:pt x="0" y="0"/>
                </a:moveTo>
                <a:lnTo>
                  <a:pt x="9515556" y="0"/>
                </a:lnTo>
              </a:path>
            </a:pathLst>
          </a:custGeom>
          <a:noFill/>
          <a:ln w="9525" cap="flat" cmpd="sng">
            <a:solidFill>
              <a:srgbClr val="98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2"/>
          <p:cNvSpPr txBox="1">
            <a:spLocks noGrp="1"/>
          </p:cNvSpPr>
          <p:nvPr>
            <p:ph type="ctrTitle"/>
          </p:nvPr>
        </p:nvSpPr>
        <p:spPr>
          <a:xfrm>
            <a:off x="3441435" y="1930375"/>
            <a:ext cx="5309128" cy="75691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800" b="0" i="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6000" b="1" i="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312725" y="1701308"/>
            <a:ext cx="11566549" cy="4150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6000" b="1" i="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4"/>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6000" b="1" i="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130810"/>
          </a:xfrm>
          <a:custGeom>
            <a:avLst/>
            <a:gdLst/>
            <a:ahLst/>
            <a:cxnLst/>
            <a:rect l="l" t="t" r="r" b="b"/>
            <a:pathLst>
              <a:path w="12192000" h="130810" extrusionOk="0">
                <a:moveTo>
                  <a:pt x="0" y="0"/>
                </a:moveTo>
                <a:lnTo>
                  <a:pt x="12191999" y="0"/>
                </a:lnTo>
                <a:lnTo>
                  <a:pt x="12191999" y="130499"/>
                </a:lnTo>
                <a:lnTo>
                  <a:pt x="0" y="130499"/>
                </a:lnTo>
                <a:lnTo>
                  <a:pt x="0" y="0"/>
                </a:lnTo>
                <a:close/>
              </a:path>
            </a:pathLst>
          </a:custGeom>
          <a:solidFill>
            <a:srgbClr val="F1C13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1"/>
          <p:cNvSpPr/>
          <p:nvPr/>
        </p:nvSpPr>
        <p:spPr>
          <a:xfrm>
            <a:off x="-99" y="6727600"/>
            <a:ext cx="12192000" cy="130810"/>
          </a:xfrm>
          <a:custGeom>
            <a:avLst/>
            <a:gdLst/>
            <a:ahLst/>
            <a:cxnLst/>
            <a:rect l="l" t="t" r="r" b="b"/>
            <a:pathLst>
              <a:path w="12192000" h="130809" extrusionOk="0">
                <a:moveTo>
                  <a:pt x="0" y="0"/>
                </a:moveTo>
                <a:lnTo>
                  <a:pt x="12191999" y="0"/>
                </a:lnTo>
                <a:lnTo>
                  <a:pt x="12191999" y="130499"/>
                </a:lnTo>
                <a:lnTo>
                  <a:pt x="0" y="130499"/>
                </a:lnTo>
                <a:lnTo>
                  <a:pt x="0" y="0"/>
                </a:lnTo>
                <a:close/>
              </a:path>
            </a:pathLst>
          </a:custGeom>
          <a:solidFill>
            <a:srgbClr val="98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8;p1"/>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000" b="1" i="0" u="none" strike="noStrike" cap="none">
                <a:solidFill>
                  <a:srgbClr val="980000"/>
                </a:solidFill>
                <a:latin typeface="PT Sans Narrow"/>
                <a:ea typeface="PT Sans Narrow"/>
                <a:cs typeface="PT Sans Narrow"/>
                <a:sym typeface="PT Sans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312725" y="1701308"/>
            <a:ext cx="11566549" cy="415099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aHVR2FnTpdk" TargetMode="External"/><Relationship Id="rId13" Type="http://schemas.openxmlformats.org/officeDocument/2006/relationships/hyperlink" Target="https://m.kp.org/northern-california/health-wellness/classes-programs" TargetMode="External"/><Relationship Id="rId3" Type="http://schemas.openxmlformats.org/officeDocument/2006/relationships/hyperlink" Target="https://eab.com/insights/expert-insight/district-leadership/staying-connected-with-students-during-covid-19-practical-guidance-for-teachers/" TargetMode="External"/><Relationship Id="rId7" Type="http://schemas.openxmlformats.org/officeDocument/2006/relationships/hyperlink" Target="https://m.kp.org/health/care/!ut/p/a1/jZBBb4JAEIX_ih48zyhW295WSlsErbKisBeCuMWNq2uWBcO_b6HtoU1snNubed8k7wGDCNgprUSeGqFOqWw0GyV9315OJn2CL0PyhO4wmI1n9HmAiDAFlku1ba3x3pjzYw97eEhFwXXBU53tz0obyU0PgRWq1BmHSKrsRqDcHoVZllzXENH2ehPWLuzU8Fw1JJHydowaLU45RBelD6o0nUrsuCo6sAHWloGW-13GYoTo3nsrb_3gWYiDH8OVIQgxxGx8vU4LNpXgF6DNp6zU-ivyutnFv3XAi1KaojFShwT2axI4NPRXNAmpEyTEXrlv82RN_NCB-G-UfyGIPV5_Ejs4H9i2tmTlv9PFcVrN7_Ju9wOoj1Xy/dl5/d5/L2dBISEvZ0FBIS9nQSEh/pw/Z7_1LCQBB1A0G4AD0I4RM7MSF2003/act/id=0/p=source=local/p=regionCode=defaultRegion/450655413411/=/?%3AreqUid=1838175071&amp;currSearchView=currSearchViewResults&amp;hiddenText=&amp;searchCategory=All&amp;searchString=exercises%20videos%20&amp;submitQuery=Search" TargetMode="External"/><Relationship Id="rId12" Type="http://schemas.openxmlformats.org/officeDocument/2006/relationships/hyperlink" Target="https://m.kp.org/northern-california/health-wellness/mental-health/tools-resources" TargetMode="External"/><Relationship Id="rId2" Type="http://schemas.openxmlformats.org/officeDocument/2006/relationships/notesSlide" Target="../notesSlides/notesSlide2.xml"/><Relationship Id="rId16" Type="http://schemas.openxmlformats.org/officeDocument/2006/relationships/hyperlink" Target="https://www.aimsk12.org/humanresources" TargetMode="External"/><Relationship Id="rId1" Type="http://schemas.openxmlformats.org/officeDocument/2006/relationships/slideLayout" Target="../slideLayouts/slideLayout2.xml"/><Relationship Id="rId6" Type="http://schemas.openxmlformats.org/officeDocument/2006/relationships/hyperlink" Target="https://www.youtube.com/results?search_query=covid%2019%20excercise%20videos" TargetMode="External"/><Relationship Id="rId11" Type="http://schemas.openxmlformats.org/officeDocument/2006/relationships/hyperlink" Target="https://www.aimsk12.org/s/Telehealth-2019-Trifold_r6c_SS_HiRes-002.pdf" TargetMode="External"/><Relationship Id="rId5" Type="http://schemas.openxmlformats.org/officeDocument/2006/relationships/hyperlink" Target="https://www.youtube.com/playlist?list=PLXcU9ozQ2WFwpgdT7M7hzqfn-XN5ledEj" TargetMode="External"/><Relationship Id="rId15" Type="http://schemas.openxmlformats.org/officeDocument/2006/relationships/hyperlink" Target="https://www.aimsk12.org/employe-wellness" TargetMode="External"/><Relationship Id="rId10" Type="http://schemas.openxmlformats.org/officeDocument/2006/relationships/hyperlink" Target="https://www.aimsk12.org/s/Unum-EAP_employee-flyer.pdf" TargetMode="External"/><Relationship Id="rId4" Type="http://schemas.openxmlformats.org/officeDocument/2006/relationships/hyperlink" Target="https://au.reachout.com/articles/10-ways-to-take-care-of-yourself-during-coronavirus" TargetMode="External"/><Relationship Id="rId9" Type="http://schemas.openxmlformats.org/officeDocument/2006/relationships/hyperlink" Target="https://www.aimsk12.org/s/AIMS-COVID-HR-Communication.pdf" TargetMode="External"/><Relationship Id="rId14" Type="http://schemas.openxmlformats.org/officeDocument/2006/relationships/hyperlink" Target="https://www.aimsk12.org/covid19-updat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7"/>
          <p:cNvSpPr txBox="1">
            <a:spLocks noGrp="1"/>
          </p:cNvSpPr>
          <p:nvPr>
            <p:ph type="ctrTitle"/>
          </p:nvPr>
        </p:nvSpPr>
        <p:spPr>
          <a:xfrm>
            <a:off x="1909825" y="690123"/>
            <a:ext cx="6840900" cy="1921039"/>
          </a:xfrm>
          <a:prstGeom prst="rect">
            <a:avLst/>
          </a:prstGeom>
          <a:noFill/>
          <a:ln>
            <a:noFill/>
          </a:ln>
        </p:spPr>
        <p:txBody>
          <a:bodyPr spcFirstLastPara="1" wrap="square" lIns="0" tIns="12700" rIns="0" bIns="0" anchor="t" anchorCtr="0">
            <a:noAutofit/>
          </a:bodyPr>
          <a:lstStyle/>
          <a:p>
            <a:pPr marL="13970" lvl="0" indent="0" algn="ctr" rtl="0">
              <a:lnSpc>
                <a:spcPct val="100000"/>
              </a:lnSpc>
              <a:spcBef>
                <a:spcPts val="0"/>
              </a:spcBef>
              <a:spcAft>
                <a:spcPts val="0"/>
              </a:spcAft>
              <a:buSzPts val="1400"/>
              <a:buNone/>
            </a:pPr>
            <a:r>
              <a:rPr lang="en-US"/>
              <a:t>  AIMS K-12 </a:t>
            </a:r>
            <a:br>
              <a:rPr lang="en-US"/>
            </a:br>
            <a:r>
              <a:rPr lang="en-US"/>
              <a:t>Human Resources</a:t>
            </a:r>
            <a:br>
              <a:rPr lang="en-US"/>
            </a:br>
            <a:r>
              <a:rPr lang="en-US" sz="2800"/>
              <a:t>Reporting Period June 2020</a:t>
            </a:r>
            <a:endParaRPr sz="2800"/>
          </a:p>
        </p:txBody>
      </p:sp>
      <p:sp>
        <p:nvSpPr>
          <p:cNvPr id="52" name="Google Shape;52;p7"/>
          <p:cNvSpPr txBox="1"/>
          <p:nvPr/>
        </p:nvSpPr>
        <p:spPr>
          <a:xfrm>
            <a:off x="2377713" y="3429000"/>
            <a:ext cx="7239000" cy="547181"/>
          </a:xfrm>
          <a:prstGeom prst="rect">
            <a:avLst/>
          </a:prstGeom>
          <a:noFill/>
          <a:ln>
            <a:noFill/>
          </a:ln>
        </p:spPr>
        <p:txBody>
          <a:bodyPr spcFirstLastPara="1" wrap="square" lIns="0" tIns="29825" rIns="0" bIns="0" anchor="t" anchorCtr="0">
            <a:noAutofit/>
          </a:bodyPr>
          <a:lstStyle/>
          <a:p>
            <a:pPr marL="12700" marR="5080" lvl="0" indent="909319" algn="l" rtl="0">
              <a:lnSpc>
                <a:spcPct val="119656"/>
              </a:lnSpc>
              <a:spcBef>
                <a:spcPts val="0"/>
              </a:spcBef>
              <a:spcAft>
                <a:spcPts val="0"/>
              </a:spcAft>
              <a:buClr>
                <a:srgbClr val="000000"/>
              </a:buClr>
              <a:buSzPts val="1400"/>
              <a:buFont typeface="Arial"/>
              <a:buNone/>
            </a:pPr>
            <a:r>
              <a:rPr lang="en-US" sz="1400" b="0" i="0" u="none" strike="noStrike" cap="none">
                <a:solidFill>
                  <a:srgbClr val="685D46"/>
                </a:solidFill>
                <a:latin typeface="Arial"/>
                <a:ea typeface="Arial"/>
                <a:cs typeface="Arial"/>
                <a:sym typeface="Arial"/>
              </a:rPr>
              <a:t>                                 Delicia Moghadam, HR Manager </a:t>
            </a:r>
            <a:endParaRPr/>
          </a:p>
          <a:p>
            <a:pPr marL="12700" marR="5080" lvl="0" indent="909319" algn="l" rtl="0">
              <a:lnSpc>
                <a:spcPct val="119656"/>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 name="Google Shape;53;p7"/>
          <p:cNvSpPr/>
          <p:nvPr/>
        </p:nvSpPr>
        <p:spPr>
          <a:xfrm>
            <a:off x="5406033" y="4927435"/>
            <a:ext cx="704548" cy="66334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
          <p:cNvSpPr/>
          <p:nvPr/>
        </p:nvSpPr>
        <p:spPr>
          <a:xfrm>
            <a:off x="4756298" y="4781623"/>
            <a:ext cx="2679304" cy="131437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517199" y="406612"/>
            <a:ext cx="11157599" cy="553997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3600"/>
              <a:t>Qualitative and Quantitative Documentation Rubric That Is Employed To Assess the Effectiveness of The Practices/Strategies Employed</a:t>
            </a:r>
            <a:br>
              <a:rPr lang="en-US" sz="3600"/>
            </a:br>
            <a:br>
              <a:rPr lang="en-US" sz="3600"/>
            </a:br>
            <a:br>
              <a:rPr lang="en-US" sz="3600"/>
            </a:br>
            <a:br>
              <a:rPr lang="en-US" sz="3600"/>
            </a:br>
            <a:br>
              <a:rPr lang="en-US" sz="3600"/>
            </a:br>
            <a:br>
              <a:rPr lang="en-US" sz="3600"/>
            </a:br>
            <a:br>
              <a:rPr lang="en-US" sz="3600"/>
            </a:br>
            <a:endParaRPr sz="3600"/>
          </a:p>
        </p:txBody>
      </p:sp>
      <p:sp>
        <p:nvSpPr>
          <p:cNvPr id="108" name="Google Shape;108;p16"/>
          <p:cNvSpPr txBox="1">
            <a:spLocks noGrp="1"/>
          </p:cNvSpPr>
          <p:nvPr>
            <p:ph type="body" idx="1"/>
          </p:nvPr>
        </p:nvSpPr>
        <p:spPr>
          <a:xfrm>
            <a:off x="312725" y="1701308"/>
            <a:ext cx="11566549" cy="5632311"/>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The  current quantitative documentation for collecting data for employee used at this time is </a:t>
            </a:r>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PayBridge’s reports tool. Information obtained for percentages for employee turnovers, new</a:t>
            </a:r>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hires, and retention. ThinkHR gives guidence and tools, mandatory courses (Mandated, Bullying</a:t>
            </a:r>
            <a:endParaRPr sz="2400">
              <a:solidFill>
                <a:srgbClr val="A50021"/>
              </a:solidFill>
              <a:latin typeface="Arial Narrow"/>
              <a:ea typeface="Arial Narrow"/>
              <a:cs typeface="Arial Narrow"/>
              <a:sym typeface="Arial Narrow"/>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 in the Work Place etc.), can be assigned and tracked for completion.</a:t>
            </a:r>
            <a:r>
              <a:rPr lang="en-US" sz="1050">
                <a:solidFill>
                  <a:srgbClr val="4D5156"/>
                </a:solidFill>
                <a:highlight>
                  <a:srgbClr val="FFFFFF"/>
                </a:highlight>
                <a:latin typeface="Roboto"/>
                <a:ea typeface="Roboto"/>
                <a:cs typeface="Roboto"/>
                <a:sym typeface="Roboto"/>
              </a:rPr>
              <a:t> </a:t>
            </a:r>
            <a:endParaRPr sz="1050">
              <a:solidFill>
                <a:srgbClr val="4D5156"/>
              </a:solidFill>
              <a:highlight>
                <a:srgbClr val="FFFFFF"/>
              </a:highlight>
              <a:latin typeface="Roboto"/>
              <a:ea typeface="Roboto"/>
              <a:cs typeface="Roboto"/>
              <a:sym typeface="Roboto"/>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 </a:t>
            </a:r>
            <a:endParaRPr sz="2400">
              <a:solidFill>
                <a:srgbClr val="A50021"/>
              </a:solidFill>
              <a:latin typeface="Arial Narrow"/>
              <a:ea typeface="Arial Narrow"/>
              <a:cs typeface="Arial Narrow"/>
              <a:sym typeface="Arial Narrow"/>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Reports: Turnover Rate for 2019-2020 is 15.08%.  </a:t>
            </a:r>
            <a:endParaRPr sz="2400">
              <a:solidFill>
                <a:srgbClr val="A50021"/>
              </a:solidFill>
              <a:latin typeface="Arial Narrow"/>
              <a:ea typeface="Arial Narrow"/>
              <a:cs typeface="Arial Narrow"/>
              <a:sym typeface="Arial Narrow"/>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               Total Hired for 2019-2020 = 46 </a:t>
            </a:r>
            <a:endParaRPr sz="2400">
              <a:solidFill>
                <a:srgbClr val="A50021"/>
              </a:solidFill>
              <a:latin typeface="Arial Narrow"/>
              <a:ea typeface="Arial Narrow"/>
              <a:cs typeface="Arial Narrow"/>
              <a:sym typeface="Arial Narrow"/>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               Teachers (26)   Dean (1)   Classified (19)</a:t>
            </a:r>
            <a:endParaRPr sz="2400">
              <a:solidFill>
                <a:srgbClr val="A50021"/>
              </a:solidFill>
              <a:latin typeface="Arial Narrow"/>
              <a:ea typeface="Arial Narrow"/>
              <a:cs typeface="Arial Narrow"/>
              <a:sym typeface="Arial Narrow"/>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                                           </a:t>
            </a:r>
            <a:endParaRPr sz="2400">
              <a:solidFill>
                <a:srgbClr val="A50021"/>
              </a:solidFill>
              <a:latin typeface="Arial Narrow"/>
              <a:ea typeface="Arial Narrow"/>
              <a:cs typeface="Arial Narrow"/>
              <a:sym typeface="Arial Narrow"/>
            </a:endParaRPr>
          </a:p>
          <a:p>
            <a:pPr marL="457200" lvl="0" indent="-228600" algn="l" rtl="0">
              <a:lnSpc>
                <a:spcPct val="100000"/>
              </a:lnSpc>
              <a:spcBef>
                <a:spcPts val="0"/>
              </a:spcBef>
              <a:spcAft>
                <a:spcPts val="0"/>
              </a:spcAft>
              <a:buSzPts val="1400"/>
              <a:buNone/>
            </a:pPr>
            <a:endParaRPr sz="2400">
              <a:solidFill>
                <a:srgbClr val="A50021"/>
              </a:solidFill>
              <a:latin typeface="Arial Narrow"/>
              <a:ea typeface="Arial Narrow"/>
              <a:cs typeface="Arial Narrow"/>
              <a:sym typeface="Arial Narrow"/>
            </a:endParaRPr>
          </a:p>
          <a:p>
            <a:pPr marL="457200" lvl="0" indent="-228600" algn="l" rtl="0">
              <a:lnSpc>
                <a:spcPct val="100000"/>
              </a:lnSpc>
              <a:spcBef>
                <a:spcPts val="0"/>
              </a:spcBef>
              <a:spcAft>
                <a:spcPts val="0"/>
              </a:spcAft>
              <a:buSzPts val="1400"/>
              <a:buNone/>
            </a:pPr>
            <a:r>
              <a:rPr lang="en-US" sz="2400">
                <a:solidFill>
                  <a:srgbClr val="A50021"/>
                </a:solidFill>
                <a:latin typeface="Arial Narrow"/>
                <a:ea typeface="Arial Narrow"/>
                <a:cs typeface="Arial Narrow"/>
                <a:sym typeface="Arial Narrow"/>
              </a:rPr>
              <a:t>                                                      </a:t>
            </a:r>
            <a:endParaRPr sz="2400">
              <a:solidFill>
                <a:srgbClr val="A50021"/>
              </a:solidFill>
              <a:latin typeface="Arial Narrow"/>
              <a:ea typeface="Arial Narrow"/>
              <a:cs typeface="Arial Narrow"/>
              <a:sym typeface="Arial Narrow"/>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517200" y="430675"/>
            <a:ext cx="11157599" cy="5539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3600"/>
              <a:t>Human Resources Challenges /Concerns and Method for Resolution</a:t>
            </a:r>
            <a:endParaRPr/>
          </a:p>
        </p:txBody>
      </p:sp>
      <p:sp>
        <p:nvSpPr>
          <p:cNvPr id="114" name="Google Shape;114;p17"/>
          <p:cNvSpPr txBox="1">
            <a:spLocks noGrp="1"/>
          </p:cNvSpPr>
          <p:nvPr>
            <p:ph type="body" idx="1"/>
          </p:nvPr>
        </p:nvSpPr>
        <p:spPr>
          <a:xfrm>
            <a:off x="312725" y="1701308"/>
            <a:ext cx="11566549" cy="113877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US" sz="2800">
                <a:solidFill>
                  <a:srgbClr val="A50021"/>
                </a:solidFill>
                <a:latin typeface="Noto Sans Symbols"/>
                <a:ea typeface="Noto Sans Symbols"/>
                <a:cs typeface="Noto Sans Symbols"/>
                <a:sym typeface="Noto Sans Symbols"/>
              </a:rPr>
              <a:t> ⬥</a:t>
            </a:r>
            <a:r>
              <a:rPr lang="en-US">
                <a:solidFill>
                  <a:srgbClr val="A50021"/>
                </a:solidFill>
                <a:latin typeface="Noto Sans Symbols"/>
                <a:ea typeface="Noto Sans Symbols"/>
                <a:cs typeface="Noto Sans Symbols"/>
                <a:sym typeface="Noto Sans Symbols"/>
              </a:rPr>
              <a:t> </a:t>
            </a:r>
            <a:r>
              <a:rPr lang="en-US" sz="2400">
                <a:solidFill>
                  <a:srgbClr val="A50021"/>
                </a:solidFill>
                <a:latin typeface="PT Sans Narrow"/>
                <a:ea typeface="PT Sans Narrow"/>
                <a:cs typeface="PT Sans Narrow"/>
                <a:sym typeface="PT Sans Narrow"/>
              </a:rPr>
              <a:t>Recruiting qualified teachers  virtually to fill the open vacancies for 2020-21 </a:t>
            </a:r>
            <a:endParaRPr/>
          </a:p>
          <a:p>
            <a:pPr marL="457200" lvl="0" indent="-228600" algn="l" rtl="0">
              <a:lnSpc>
                <a:spcPct val="100000"/>
              </a:lnSpc>
              <a:spcBef>
                <a:spcPts val="0"/>
              </a:spcBef>
              <a:spcAft>
                <a:spcPts val="0"/>
              </a:spcAft>
              <a:buSzPts val="1400"/>
              <a:buNone/>
            </a:pPr>
            <a:r>
              <a:rPr lang="en-US" sz="2800">
                <a:solidFill>
                  <a:srgbClr val="A50021"/>
                </a:solidFill>
                <a:latin typeface="Noto Sans Symbols"/>
                <a:ea typeface="Noto Sans Symbols"/>
                <a:cs typeface="Noto Sans Symbols"/>
                <a:sym typeface="Noto Sans Symbols"/>
              </a:rPr>
              <a:t> ⬥ </a:t>
            </a:r>
            <a:r>
              <a:rPr lang="en-US" sz="2400">
                <a:solidFill>
                  <a:srgbClr val="A50021"/>
                </a:solidFill>
                <a:latin typeface="PT Sans Narrow"/>
                <a:ea typeface="PT Sans Narrow"/>
                <a:cs typeface="PT Sans Narrow"/>
                <a:sym typeface="PT Sans Narrow"/>
              </a:rPr>
              <a:t>Hiring process, refining the process  since we are working on new terrain where we are</a:t>
            </a:r>
            <a:endParaRPr sz="2400">
              <a:solidFill>
                <a:srgbClr val="A50021"/>
              </a:solidFill>
              <a:latin typeface="PT Sans Narrow"/>
              <a:ea typeface="PT Sans Narrow"/>
              <a:cs typeface="PT Sans Narrow"/>
              <a:sym typeface="PT Sans Narrow"/>
            </a:endParaRPr>
          </a:p>
          <a:p>
            <a:pPr marL="457200" lvl="0" indent="-228600" algn="l" rtl="0">
              <a:lnSpc>
                <a:spcPct val="100000"/>
              </a:lnSpc>
              <a:spcBef>
                <a:spcPts val="0"/>
              </a:spcBef>
              <a:spcAft>
                <a:spcPts val="0"/>
              </a:spcAft>
              <a:buSzPts val="1400"/>
              <a:buNone/>
            </a:pPr>
            <a:r>
              <a:rPr lang="en-US" sz="2400">
                <a:solidFill>
                  <a:srgbClr val="A50021"/>
                </a:solidFill>
                <a:latin typeface="PT Sans Narrow"/>
                <a:ea typeface="PT Sans Narrow"/>
                <a:cs typeface="PT Sans Narrow"/>
                <a:sym typeface="PT Sans Narrow"/>
              </a:rPr>
              <a:t>         virtual for now </a:t>
            </a:r>
            <a:endParaRPr sz="1400"/>
          </a:p>
        </p:txBody>
      </p:sp>
      <p:sp>
        <p:nvSpPr>
          <p:cNvPr id="115" name="Google Shape;115;p17"/>
          <p:cNvSpPr/>
          <p:nvPr/>
        </p:nvSpPr>
        <p:spPr>
          <a:xfrm>
            <a:off x="1078175" y="3056125"/>
            <a:ext cx="8857500" cy="318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a:solidFill>
                  <a:srgbClr val="A50021"/>
                </a:solidFill>
                <a:latin typeface="PT Sans Narrow"/>
                <a:ea typeface="PT Sans Narrow"/>
                <a:cs typeface="PT Sans Narrow"/>
                <a:sym typeface="PT Sans Narrow"/>
              </a:rPr>
              <a:t>Recruitment for Teachers: Should be year round, early January  should en</a:t>
            </a:r>
            <a:r>
              <a:rPr lang="en-US" sz="2400">
                <a:solidFill>
                  <a:srgbClr val="A50021"/>
                </a:solidFill>
                <a:latin typeface="PT Sans Narrow"/>
                <a:ea typeface="PT Sans Narrow"/>
                <a:cs typeface="PT Sans Narrow"/>
                <a:sym typeface="PT Sans Narrow"/>
              </a:rPr>
              <a:t>roll for</a:t>
            </a:r>
            <a:r>
              <a:rPr lang="en-US" sz="2400" b="0" i="0" u="none" strike="noStrike" cap="none">
                <a:solidFill>
                  <a:srgbClr val="A50021"/>
                </a:solidFill>
                <a:latin typeface="PT Sans Narrow"/>
                <a:ea typeface="PT Sans Narrow"/>
                <a:cs typeface="PT Sans Narrow"/>
                <a:sym typeface="PT Sans Narrow"/>
              </a:rPr>
              <a:t> Job fairs at Universities and Colleges</a:t>
            </a:r>
            <a:r>
              <a:rPr lang="en-US" sz="2400">
                <a:solidFill>
                  <a:srgbClr val="A50021"/>
                </a:solidFill>
                <a:latin typeface="PT Sans Narrow"/>
                <a:ea typeface="PT Sans Narrow"/>
                <a:cs typeface="PT Sans Narrow"/>
                <a:sym typeface="PT Sans Narrow"/>
              </a:rPr>
              <a:t>. Schedule AIMS Job Fairs </a:t>
            </a:r>
            <a:r>
              <a:rPr lang="en-US" sz="2400" b="0" i="0" u="none" strike="noStrike" cap="none">
                <a:solidFill>
                  <a:srgbClr val="A50021"/>
                </a:solidFill>
                <a:latin typeface="PT Sans Narrow"/>
                <a:ea typeface="PT Sans Narrow"/>
                <a:cs typeface="PT Sans Narrow"/>
                <a:sym typeface="PT Sans Narrow"/>
              </a:rPr>
              <a:t>by the end of January. It is important to put AIMS out there as much as possible throughout the school year. </a:t>
            </a:r>
            <a:endParaRPr sz="240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endParaRPr sz="240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2400" b="0" i="0" u="none" strike="noStrike" cap="none">
                <a:solidFill>
                  <a:srgbClr val="A50021"/>
                </a:solidFill>
                <a:latin typeface="PT Sans Narrow"/>
                <a:ea typeface="PT Sans Narrow"/>
                <a:cs typeface="PT Sans Narrow"/>
                <a:sym typeface="PT Sans Narrow"/>
              </a:rPr>
              <a:t>The hiring process protocol needs to be communicated clearer to hiring managers, so that follow</a:t>
            </a:r>
            <a:r>
              <a:rPr lang="en-US" sz="2400">
                <a:solidFill>
                  <a:srgbClr val="A50021"/>
                </a:solidFill>
                <a:latin typeface="PT Sans Narrow"/>
                <a:ea typeface="PT Sans Narrow"/>
                <a:cs typeface="PT Sans Narrow"/>
                <a:sym typeface="PT Sans Narrow"/>
              </a:rPr>
              <a:t> </a:t>
            </a:r>
            <a:r>
              <a:rPr lang="en-US" sz="2400" b="0" i="0" u="none" strike="noStrike" cap="none">
                <a:solidFill>
                  <a:srgbClr val="A50021"/>
                </a:solidFill>
                <a:latin typeface="PT Sans Narrow"/>
                <a:ea typeface="PT Sans Narrow"/>
                <a:cs typeface="PT Sans Narrow"/>
                <a:sym typeface="PT Sans Narrow"/>
              </a:rPr>
              <a:t>through from the request to hire, to on boarding the candidate goes smoother.</a:t>
            </a:r>
            <a:endParaRPr sz="2400" b="0" i="0" u="none" strike="noStrike" cap="none">
              <a:solidFill>
                <a:srgbClr val="000000"/>
              </a:solidFill>
              <a:latin typeface="PT Sans Narrow"/>
              <a:ea typeface="PT Sans Narrow"/>
              <a:cs typeface="PT Sans Narrow"/>
              <a:sym typeface="PT Sans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517199" y="670574"/>
            <a:ext cx="11674800" cy="1689600"/>
          </a:xfrm>
          <a:prstGeom prst="rect">
            <a:avLst/>
          </a:prstGeom>
          <a:noFill/>
          <a:ln>
            <a:noFill/>
          </a:ln>
        </p:spPr>
        <p:txBody>
          <a:bodyPr spcFirstLastPara="1" wrap="square" lIns="0" tIns="12700" rIns="0" bIns="0" anchor="t" anchorCtr="0">
            <a:noAutofit/>
          </a:bodyPr>
          <a:lstStyle/>
          <a:p>
            <a:pPr marL="0" lvl="0" indent="0" algn="l" rtl="0">
              <a:lnSpc>
                <a:spcPct val="100000"/>
              </a:lnSpc>
              <a:spcBef>
                <a:spcPts val="0"/>
              </a:spcBef>
              <a:spcAft>
                <a:spcPts val="0"/>
              </a:spcAft>
              <a:buSzPts val="1400"/>
              <a:buNone/>
            </a:pPr>
            <a:r>
              <a:rPr lang="en-US" sz="3600"/>
              <a:t>Plans For 2020-2021</a:t>
            </a:r>
            <a:endParaRPr/>
          </a:p>
        </p:txBody>
      </p:sp>
      <p:sp>
        <p:nvSpPr>
          <p:cNvPr id="121" name="Google Shape;121;p18"/>
          <p:cNvSpPr txBox="1"/>
          <p:nvPr/>
        </p:nvSpPr>
        <p:spPr>
          <a:xfrm>
            <a:off x="517200" y="1220750"/>
            <a:ext cx="11041200" cy="5419500"/>
          </a:xfrm>
          <a:prstGeom prst="rect">
            <a:avLst/>
          </a:prstGeom>
          <a:noFill/>
          <a:ln>
            <a:noFill/>
          </a:ln>
        </p:spPr>
        <p:txBody>
          <a:bodyPr spcFirstLastPara="1" wrap="square" lIns="0" tIns="52700" rIns="0" bIns="0" anchor="t" anchorCtr="0">
            <a:noAutofit/>
          </a:bodyPr>
          <a:lstStyle/>
          <a:p>
            <a:pPr marL="0" lvl="0" indent="0" algn="l" rtl="0">
              <a:spcBef>
                <a:spcPts val="0"/>
              </a:spcBef>
              <a:spcAft>
                <a:spcPts val="0"/>
              </a:spcAft>
              <a:buNone/>
            </a:pPr>
            <a:r>
              <a:rPr lang="en-US" sz="2000">
                <a:solidFill>
                  <a:srgbClr val="A61C00"/>
                </a:solidFill>
                <a:latin typeface="Calibri"/>
                <a:ea typeface="Calibri"/>
                <a:cs typeface="Calibri"/>
                <a:sym typeface="Calibri"/>
              </a:rPr>
              <a:t> </a:t>
            </a:r>
            <a:endParaRPr sz="2000">
              <a:solidFill>
                <a:srgbClr val="A61C00"/>
              </a:solidFill>
              <a:latin typeface="Calibri"/>
              <a:ea typeface="Calibri"/>
              <a:cs typeface="Calibri"/>
              <a:sym typeface="Calibri"/>
            </a:endParaRPr>
          </a:p>
          <a:p>
            <a:pPr marL="0" lvl="0" indent="0" algn="l" rtl="0">
              <a:spcBef>
                <a:spcPts val="0"/>
              </a:spcBef>
              <a:spcAft>
                <a:spcPts val="0"/>
              </a:spcAft>
              <a:buNone/>
            </a:pPr>
            <a:r>
              <a:rPr lang="en-US" sz="2400">
                <a:solidFill>
                  <a:srgbClr val="A61C00"/>
                </a:solidFill>
                <a:latin typeface="Calibri"/>
                <a:ea typeface="Calibri"/>
                <a:cs typeface="Calibri"/>
                <a:sym typeface="Calibri"/>
              </a:rPr>
              <a:t>There is still a need to refine the processes and establish systems in place to encourage follow through. The plan  is to improve in all areas as a HR Manager, making sure that the teachers are properly placed in the classroom and that they are in the path of obtaining proper credentials required for teaching. Continue to streamline processes in the areas of Recruiting, Hiring, Terminations, Conflict Resolutions, Benefits and Payroll.</a:t>
            </a:r>
            <a:endParaRPr sz="2400">
              <a:solidFill>
                <a:srgbClr val="A61C00"/>
              </a:solidFill>
              <a:latin typeface="Calibri"/>
              <a:ea typeface="Calibri"/>
              <a:cs typeface="Calibri"/>
              <a:sym typeface="Calibri"/>
            </a:endParaRPr>
          </a:p>
          <a:p>
            <a:pPr marL="0" lvl="0" indent="0" algn="l" rtl="0">
              <a:spcBef>
                <a:spcPts val="0"/>
              </a:spcBef>
              <a:spcAft>
                <a:spcPts val="0"/>
              </a:spcAft>
              <a:buNone/>
            </a:pPr>
            <a:r>
              <a:rPr lang="en-US" sz="2400">
                <a:solidFill>
                  <a:srgbClr val="A61C00"/>
                </a:solidFill>
                <a:latin typeface="Calibri"/>
                <a:ea typeface="Calibri"/>
                <a:cs typeface="Calibri"/>
                <a:sym typeface="Calibri"/>
              </a:rPr>
              <a:t>I am passionate about our community and want to contribute in the best interest of our students in the AIMS Community whom we want to be AIMS Strong.</a:t>
            </a:r>
            <a:endParaRPr sz="2400">
              <a:solidFill>
                <a:srgbClr val="A61C00"/>
              </a:solidFill>
              <a:latin typeface="Calibri"/>
              <a:ea typeface="Calibri"/>
              <a:cs typeface="Calibri"/>
              <a:sym typeface="Calibri"/>
            </a:endParaRPr>
          </a:p>
          <a:p>
            <a:pPr marL="0" lvl="0" indent="0" algn="l" rtl="0">
              <a:spcBef>
                <a:spcPts val="0"/>
              </a:spcBef>
              <a:spcAft>
                <a:spcPts val="0"/>
              </a:spcAft>
              <a:buNone/>
            </a:pPr>
            <a:endParaRPr sz="2400">
              <a:solidFill>
                <a:srgbClr val="A61C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17199" y="670574"/>
            <a:ext cx="11674800" cy="1689600"/>
          </a:xfrm>
          <a:prstGeom prst="rect">
            <a:avLst/>
          </a:prstGeom>
          <a:noFill/>
          <a:ln>
            <a:noFill/>
          </a:ln>
        </p:spPr>
        <p:txBody>
          <a:bodyPr spcFirstLastPara="1" wrap="square" lIns="0" tIns="12700" rIns="0" bIns="0" anchor="t" anchorCtr="0">
            <a:noAutofit/>
          </a:bodyPr>
          <a:lstStyle/>
          <a:p>
            <a:pPr marL="0" lvl="0" indent="0" algn="l" rtl="0">
              <a:lnSpc>
                <a:spcPct val="100000"/>
              </a:lnSpc>
              <a:spcBef>
                <a:spcPts val="0"/>
              </a:spcBef>
              <a:spcAft>
                <a:spcPts val="0"/>
              </a:spcAft>
              <a:buSzPts val="1400"/>
              <a:buNone/>
            </a:pPr>
            <a:r>
              <a:rPr lang="en-US" sz="3600"/>
              <a:t>HIghlights I Want the Board To Know</a:t>
            </a:r>
            <a:endParaRPr/>
          </a:p>
        </p:txBody>
      </p:sp>
      <p:sp>
        <p:nvSpPr>
          <p:cNvPr id="127" name="Google Shape;127;p19"/>
          <p:cNvSpPr txBox="1"/>
          <p:nvPr/>
        </p:nvSpPr>
        <p:spPr>
          <a:xfrm>
            <a:off x="517200" y="1220750"/>
            <a:ext cx="11041200" cy="5419500"/>
          </a:xfrm>
          <a:prstGeom prst="rect">
            <a:avLst/>
          </a:prstGeom>
          <a:noFill/>
          <a:ln>
            <a:noFill/>
          </a:ln>
        </p:spPr>
        <p:txBody>
          <a:bodyPr spcFirstLastPara="1" wrap="square" lIns="0" tIns="52700" rIns="0" bIns="0" anchor="t" anchorCtr="0">
            <a:noAutofit/>
          </a:bodyPr>
          <a:lstStyle/>
          <a:p>
            <a:pPr marL="457200" marR="0" lvl="0" indent="0" algn="l" rtl="0">
              <a:lnSpc>
                <a:spcPct val="100000"/>
              </a:lnSpc>
              <a:spcBef>
                <a:spcPts val="0"/>
              </a:spcBef>
              <a:spcAft>
                <a:spcPts val="0"/>
              </a:spcAft>
              <a:buClr>
                <a:srgbClr val="000000"/>
              </a:buClr>
              <a:buSzPts val="1800"/>
              <a:buFont typeface="Arial"/>
              <a:buNone/>
            </a:pPr>
            <a:endParaRPr sz="1800" b="1">
              <a:solidFill>
                <a:srgbClr val="434343"/>
              </a:solidFill>
              <a:latin typeface="Lucida Sans"/>
              <a:ea typeface="Lucida Sans"/>
              <a:cs typeface="Lucida Sans"/>
              <a:sym typeface="Lucida Sans"/>
            </a:endParaRPr>
          </a:p>
          <a:p>
            <a:pPr marL="457200" marR="0" lvl="0" indent="0" algn="l" rtl="0">
              <a:lnSpc>
                <a:spcPct val="100000"/>
              </a:lnSpc>
              <a:spcBef>
                <a:spcPts val="0"/>
              </a:spcBef>
              <a:spcAft>
                <a:spcPts val="0"/>
              </a:spcAft>
              <a:buClr>
                <a:srgbClr val="000000"/>
              </a:buClr>
              <a:buSzPts val="1800"/>
              <a:buFont typeface="Arial"/>
              <a:buNone/>
            </a:pPr>
            <a:endParaRPr sz="1800" b="1">
              <a:solidFill>
                <a:srgbClr val="434343"/>
              </a:solidFill>
              <a:latin typeface="Lucida Sans"/>
              <a:ea typeface="Lucida Sans"/>
              <a:cs typeface="Lucida Sans"/>
              <a:sym typeface="Lucida Sans"/>
            </a:endParaRPr>
          </a:p>
          <a:p>
            <a:pPr marL="457200" marR="0" lvl="0" indent="0" algn="l" rtl="0">
              <a:lnSpc>
                <a:spcPct val="200000"/>
              </a:lnSpc>
              <a:spcBef>
                <a:spcPts val="0"/>
              </a:spcBef>
              <a:spcAft>
                <a:spcPts val="0"/>
              </a:spcAft>
              <a:buNone/>
            </a:pPr>
            <a:r>
              <a:rPr lang="en-US" sz="2000">
                <a:solidFill>
                  <a:srgbClr val="A61C00"/>
                </a:solidFill>
                <a:latin typeface="Calibri"/>
                <a:ea typeface="Calibri"/>
                <a:cs typeface="Calibri"/>
                <a:sym typeface="Calibri"/>
              </a:rPr>
              <a:t>I have experienced accomplishments and navigated challenges in the HR Manager role at AIMS. The HR department needed to refine its processes, and establish systems in place to encourage follow through. I have worked on rebuilding relations, communications and trust between HR and Staff.</a:t>
            </a:r>
            <a:endParaRPr sz="2000">
              <a:solidFill>
                <a:srgbClr val="A61C00"/>
              </a:solidFill>
              <a:latin typeface="Calibri"/>
              <a:ea typeface="Calibri"/>
              <a:cs typeface="Calibri"/>
              <a:sym typeface="Calibri"/>
            </a:endParaRPr>
          </a:p>
          <a:p>
            <a:pPr marL="457200" marR="0" lvl="0" indent="0" algn="l" rtl="0">
              <a:lnSpc>
                <a:spcPct val="200000"/>
              </a:lnSpc>
              <a:spcBef>
                <a:spcPts val="0"/>
              </a:spcBef>
              <a:spcAft>
                <a:spcPts val="0"/>
              </a:spcAft>
              <a:buNone/>
            </a:pPr>
            <a:r>
              <a:rPr lang="en-US" sz="2000">
                <a:solidFill>
                  <a:srgbClr val="A61C00"/>
                </a:solidFill>
                <a:latin typeface="Calibri"/>
                <a:ea typeface="Calibri"/>
                <a:cs typeface="Calibri"/>
                <a:sym typeface="Calibri"/>
              </a:rPr>
              <a:t>There is always room for improvement, and I hope to continue to improve and build new skills, while contributing improvements to our HR department.</a:t>
            </a:r>
            <a:endParaRPr sz="2000">
              <a:solidFill>
                <a:srgbClr val="A61C00"/>
              </a:solidFill>
              <a:latin typeface="Calibri"/>
              <a:ea typeface="Calibri"/>
              <a:cs typeface="Calibri"/>
              <a:sym typeface="Calibri"/>
            </a:endParaRPr>
          </a:p>
          <a:p>
            <a:pPr marL="457200" marR="0" lvl="0" indent="-317500" algn="l" rtl="0">
              <a:lnSpc>
                <a:spcPct val="200000"/>
              </a:lnSpc>
              <a:spcBef>
                <a:spcPts val="0"/>
              </a:spcBef>
              <a:spcAft>
                <a:spcPts val="0"/>
              </a:spcAft>
              <a:buClr>
                <a:srgbClr val="434343"/>
              </a:buClr>
              <a:buSzPts val="1400"/>
              <a:buChar char="●"/>
            </a:pPr>
            <a:endParaRPr>
              <a:solidFill>
                <a:srgbClr val="434343"/>
              </a:solidFill>
            </a:endParaRPr>
          </a:p>
          <a:p>
            <a:pPr marL="914400" marR="0" lvl="0" indent="0" algn="l" rtl="0">
              <a:lnSpc>
                <a:spcPct val="100000"/>
              </a:lnSpc>
              <a:spcBef>
                <a:spcPts val="315"/>
              </a:spcBef>
              <a:spcAft>
                <a:spcPts val="0"/>
              </a:spcAft>
              <a:buClr>
                <a:srgbClr val="000000"/>
              </a:buClr>
              <a:buSzPts val="1800"/>
              <a:buFont typeface="Arial"/>
              <a:buNone/>
            </a:pPr>
            <a:endParaRPr sz="1800" b="1" i="0" u="none" strike="noStrike" cap="none">
              <a:solidFill>
                <a:srgbClr val="5B0F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517199" y="670574"/>
            <a:ext cx="11295859" cy="1281793"/>
          </a:xfrm>
          <a:prstGeom prst="rect">
            <a:avLst/>
          </a:prstGeom>
          <a:noFill/>
          <a:ln>
            <a:noFill/>
          </a:ln>
        </p:spPr>
        <p:txBody>
          <a:bodyPr spcFirstLastPara="1" wrap="square" lIns="0" tIns="12700" rIns="0" bIns="0" anchor="t" anchorCtr="0">
            <a:noAutofit/>
          </a:bodyPr>
          <a:lstStyle/>
          <a:p>
            <a:pPr marL="0" lvl="0" indent="0" algn="l" rtl="0">
              <a:lnSpc>
                <a:spcPct val="100000"/>
              </a:lnSpc>
              <a:spcBef>
                <a:spcPts val="0"/>
              </a:spcBef>
              <a:spcAft>
                <a:spcPts val="0"/>
              </a:spcAft>
              <a:buSzPts val="1400"/>
              <a:buNone/>
            </a:pPr>
            <a:r>
              <a:rPr lang="en-US" sz="3400"/>
              <a:t>The Wellness Practices That Administrators, Teachers, and Support Staff Are Encouraged To Employ To Promote Overall Mental and Physical Healthy Well-Being </a:t>
            </a:r>
            <a:br>
              <a:rPr lang="en-US" sz="3600"/>
            </a:br>
            <a:br>
              <a:rPr lang="en-US" sz="3600"/>
            </a:br>
            <a:endParaRPr sz="3600"/>
          </a:p>
        </p:txBody>
      </p:sp>
      <p:sp>
        <p:nvSpPr>
          <p:cNvPr id="60" name="Google Shape;60;p8"/>
          <p:cNvSpPr txBox="1"/>
          <p:nvPr/>
        </p:nvSpPr>
        <p:spPr>
          <a:xfrm>
            <a:off x="527474" y="2259623"/>
            <a:ext cx="11285584" cy="4426069"/>
          </a:xfrm>
          <a:prstGeom prst="rect">
            <a:avLst/>
          </a:prstGeom>
          <a:noFill/>
          <a:ln>
            <a:noFill/>
          </a:ln>
        </p:spPr>
        <p:txBody>
          <a:bodyPr spcFirstLastPara="1" wrap="square" lIns="0" tIns="52700" rIns="0" bIns="0" anchor="t" anchorCtr="0">
            <a:noAutofit/>
          </a:bodyPr>
          <a:lstStyle/>
          <a:p>
            <a:pPr marL="0" marR="0" lvl="0" indent="0" algn="l" rtl="0">
              <a:lnSpc>
                <a:spcPct val="100000"/>
              </a:lnSpc>
              <a:spcBef>
                <a:spcPts val="0"/>
              </a:spcBef>
              <a:spcAft>
                <a:spcPts val="0"/>
              </a:spcAft>
              <a:buNone/>
            </a:pPr>
            <a:r>
              <a:rPr lang="en-US" sz="1800" b="0" i="0" u="none" strike="noStrike" cap="none">
                <a:solidFill>
                  <a:srgbClr val="A50021"/>
                </a:solidFill>
                <a:latin typeface="Arial Narrow"/>
                <a:ea typeface="Arial Narrow"/>
                <a:cs typeface="Arial Narrow"/>
                <a:sym typeface="Arial Narrow"/>
              </a:rPr>
              <a:t> T</a:t>
            </a:r>
            <a:r>
              <a:rPr lang="en-US" sz="1400" b="0" i="0" u="none" strike="noStrike" cap="none">
                <a:solidFill>
                  <a:srgbClr val="A50021"/>
                </a:solidFill>
                <a:latin typeface="Arial"/>
                <a:ea typeface="Arial"/>
                <a:cs typeface="Arial"/>
                <a:sym typeface="Arial"/>
              </a:rPr>
              <a:t>he Wellness Page was created and published on AIMS website posted on 3 different links. The purpose was to provide ALL Staff information  and reference to help support Mental and Physical Health.</a:t>
            </a:r>
            <a:r>
              <a:rPr lang="en-US" sz="1000" b="0" i="0" u="none" strike="noStrike" cap="none">
                <a:solidFill>
                  <a:srgbClr val="A50021"/>
                </a:solidFill>
                <a:latin typeface="Arial"/>
                <a:ea typeface="Arial"/>
                <a:cs typeface="Arial"/>
                <a:sym typeface="Arial"/>
              </a:rPr>
              <a:t>  </a:t>
            </a:r>
            <a:endParaRPr/>
          </a:p>
          <a:p>
            <a:pPr marL="0" marR="0" lvl="0" indent="0" algn="l" rtl="0">
              <a:lnSpc>
                <a:spcPct val="100000"/>
              </a:lnSpc>
              <a:spcBef>
                <a:spcPts val="0"/>
              </a:spcBef>
              <a:spcAft>
                <a:spcPts val="0"/>
              </a:spcAft>
              <a:buNone/>
            </a:pPr>
            <a:endParaRPr sz="1000" b="0" i="0" u="none" strike="noStrike" cap="none">
              <a:solidFill>
                <a:srgbClr val="A5002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C00000"/>
                </a:solidFill>
                <a:latin typeface="Arial"/>
                <a:ea typeface="Arial"/>
                <a:cs typeface="Arial"/>
                <a:sym typeface="Arial"/>
              </a:rPr>
              <a:t>EMPLOYEE HEALTH &amp; WELLNESS</a:t>
            </a:r>
            <a:endParaRPr sz="1200" b="1"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3"/>
              </a:rPr>
              <a:t>Staying connected with students during COVID-19: practical guidance for teachers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4"/>
              </a:rPr>
              <a:t>10 ways to take care of yourself during coronavirus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a:solidFill>
                  <a:srgbClr val="C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400" b="0" i="0" u="none" strike="noStrike" cap="none">
                <a:solidFill>
                  <a:srgbClr val="C00000"/>
                </a:solidFill>
                <a:latin typeface="Arial"/>
                <a:ea typeface="Arial"/>
                <a:cs typeface="Arial"/>
                <a:sym typeface="Arial"/>
              </a:rPr>
              <a:t>VIDEOS</a:t>
            </a:r>
            <a:endParaRPr sz="12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5"/>
              </a:rPr>
              <a:t>Healthy Recipes from Dr. Maring</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6"/>
              </a:rPr>
              <a:t>COVID-19 Home Exercise Videos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7"/>
              </a:rPr>
              <a:t>More Exercise Videos from Kaiser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8"/>
              </a:rPr>
              <a:t>Home Exercises for Kids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000" b="0" i="0" u="none" strike="noStrike" cap="none">
                <a:solidFill>
                  <a:srgbClr val="C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400" b="0" i="0" u="none" strike="noStrike" cap="none">
                <a:solidFill>
                  <a:srgbClr val="C00000"/>
                </a:solidFill>
                <a:latin typeface="Arial"/>
                <a:ea typeface="Arial"/>
                <a:cs typeface="Arial"/>
                <a:sym typeface="Arial"/>
              </a:rPr>
              <a:t>DOCUMENTS</a:t>
            </a:r>
            <a:endParaRPr sz="12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9"/>
              </a:rPr>
              <a:t>AIMS Human Resources Communication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10"/>
              </a:rPr>
              <a:t>Help, when you need it most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11"/>
              </a:rPr>
              <a:t>About E-visit, telephone, and video appointments from Kaiser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12"/>
              </a:rPr>
              <a:t>Kaiser Wellness Resources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chemeClr val="hlink"/>
                </a:solidFill>
                <a:latin typeface="Arial"/>
                <a:ea typeface="Arial"/>
                <a:cs typeface="Arial"/>
                <a:sym typeface="Arial"/>
                <a:hlinkClick r:id="rId13"/>
              </a:rPr>
              <a:t>Health classes &amp; programs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C00000"/>
                </a:solidFill>
                <a:latin typeface="Arial"/>
                <a:ea typeface="Arial"/>
                <a:cs typeface="Arial"/>
                <a:sym typeface="Arial"/>
              </a:rPr>
              <a:t>Contents available on</a:t>
            </a:r>
            <a:r>
              <a:rPr lang="en-US" sz="1200" b="0" i="0" u="none" strike="noStrike" cap="none">
                <a:solidFill>
                  <a:srgbClr val="000000"/>
                </a:solidFill>
                <a:latin typeface="Arial"/>
                <a:ea typeface="Arial"/>
                <a:cs typeface="Arial"/>
                <a:sym typeface="Arial"/>
              </a:rPr>
              <a:t> </a:t>
            </a:r>
            <a:r>
              <a:rPr lang="en-US" sz="1200" b="0" i="0" u="sng" strike="noStrike" cap="none">
                <a:solidFill>
                  <a:schemeClr val="hlink"/>
                </a:solidFill>
                <a:latin typeface="Arial"/>
                <a:ea typeface="Arial"/>
                <a:cs typeface="Arial"/>
                <a:sym typeface="Arial"/>
                <a:hlinkClick r:id="rId14"/>
              </a:rPr>
              <a:t>https://www.aimsk12.org/covid19-update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C00000"/>
                </a:solidFill>
                <a:latin typeface="Arial"/>
                <a:ea typeface="Arial"/>
                <a:cs typeface="Arial"/>
                <a:sym typeface="Arial"/>
              </a:rPr>
              <a:t>Standalone page</a:t>
            </a:r>
            <a:r>
              <a:rPr lang="en-US" sz="1200" b="0" i="0" u="none" strike="noStrike" cap="none">
                <a:solidFill>
                  <a:srgbClr val="000000"/>
                </a:solidFill>
                <a:latin typeface="Arial"/>
                <a:ea typeface="Arial"/>
                <a:cs typeface="Arial"/>
                <a:sym typeface="Arial"/>
              </a:rPr>
              <a:t>: </a:t>
            </a:r>
            <a:r>
              <a:rPr lang="en-US" sz="1200" b="0" i="0" u="sng" strike="noStrike" cap="none">
                <a:solidFill>
                  <a:schemeClr val="hlink"/>
                </a:solidFill>
                <a:latin typeface="Arial"/>
                <a:ea typeface="Arial"/>
                <a:cs typeface="Arial"/>
                <a:sym typeface="Arial"/>
                <a:hlinkClick r:id="rId15"/>
              </a:rPr>
              <a:t>https://www.aimsk12.org/employe-wellness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C00000"/>
                </a:solidFill>
                <a:latin typeface="Arial"/>
                <a:ea typeface="Arial"/>
                <a:cs typeface="Arial"/>
                <a:sym typeface="Arial"/>
              </a:rPr>
              <a:t>The standalone page linked to</a:t>
            </a:r>
            <a:r>
              <a:rPr lang="en-US" sz="1200" b="0" i="0" u="none" strike="noStrike" cap="none">
                <a:solidFill>
                  <a:srgbClr val="000000"/>
                </a:solidFill>
                <a:latin typeface="Arial"/>
                <a:ea typeface="Arial"/>
                <a:cs typeface="Arial"/>
                <a:sym typeface="Arial"/>
              </a:rPr>
              <a:t> </a:t>
            </a:r>
            <a:r>
              <a:rPr lang="en-US" sz="1200" b="0" i="0" u="sng" strike="noStrike" cap="none">
                <a:solidFill>
                  <a:schemeClr val="hlink"/>
                </a:solidFill>
                <a:latin typeface="Arial"/>
                <a:ea typeface="Arial"/>
                <a:cs typeface="Arial"/>
                <a:sym typeface="Arial"/>
                <a:hlinkClick r:id="rId16"/>
              </a:rPr>
              <a:t>https://www.aimsk12.org/humanresources</a:t>
            </a:r>
            <a:endParaRPr sz="12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None/>
            </a:pPr>
            <a:endParaRPr sz="1800" b="1" i="0" u="none" strike="noStrike" cap="none">
              <a:solidFill>
                <a:srgbClr val="A50021"/>
              </a:solidFill>
              <a:latin typeface="Lucida Sans"/>
              <a:ea typeface="Lucida Sans"/>
              <a:cs typeface="Lucida Sans"/>
              <a:sym typeface="Lucida Sans"/>
            </a:endParaRPr>
          </a:p>
          <a:p>
            <a:pPr marL="914400" marR="0" lvl="0" indent="0" algn="l" rtl="0">
              <a:lnSpc>
                <a:spcPct val="100000"/>
              </a:lnSpc>
              <a:spcBef>
                <a:spcPts val="315"/>
              </a:spcBef>
              <a:spcAft>
                <a:spcPts val="0"/>
              </a:spcAft>
              <a:buClr>
                <a:srgbClr val="000000"/>
              </a:buClr>
              <a:buSzPts val="1800"/>
              <a:buFont typeface="Arial"/>
              <a:buNone/>
            </a:pPr>
            <a:endParaRPr sz="1800" b="1" i="0" u="none" strike="noStrike" cap="none">
              <a:solidFill>
                <a:srgbClr val="5B0F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517199" y="670573"/>
            <a:ext cx="10819015" cy="1193396"/>
          </a:xfrm>
          <a:prstGeom prst="rect">
            <a:avLst/>
          </a:prstGeom>
          <a:noFill/>
          <a:ln>
            <a:noFill/>
          </a:ln>
        </p:spPr>
        <p:txBody>
          <a:bodyPr spcFirstLastPara="1" wrap="square" lIns="0" tIns="12700" rIns="0" bIns="0" anchor="t" anchorCtr="0">
            <a:noAutofit/>
          </a:bodyPr>
          <a:lstStyle/>
          <a:p>
            <a:pPr marL="0" lvl="0" indent="0" algn="l" rtl="0">
              <a:lnSpc>
                <a:spcPct val="100000"/>
              </a:lnSpc>
              <a:spcBef>
                <a:spcPts val="0"/>
              </a:spcBef>
              <a:spcAft>
                <a:spcPts val="0"/>
              </a:spcAft>
              <a:buSzPts val="1400"/>
              <a:buNone/>
            </a:pPr>
            <a:r>
              <a:rPr lang="en-US" sz="3600"/>
              <a:t>The documentation that is employed to assess the effectiveness of the practices employed</a:t>
            </a:r>
            <a:br>
              <a:rPr lang="en-US"/>
            </a:br>
            <a:br>
              <a:rPr lang="en-US"/>
            </a:br>
            <a:r>
              <a:rPr lang="en-US"/>
              <a:t>  </a:t>
            </a:r>
            <a:endParaRPr sz="3600"/>
          </a:p>
        </p:txBody>
      </p:sp>
      <p:sp>
        <p:nvSpPr>
          <p:cNvPr id="66" name="Google Shape;66;p9"/>
          <p:cNvSpPr txBox="1"/>
          <p:nvPr/>
        </p:nvSpPr>
        <p:spPr>
          <a:xfrm>
            <a:off x="1010653" y="1863969"/>
            <a:ext cx="10427271" cy="4660213"/>
          </a:xfrm>
          <a:prstGeom prst="rect">
            <a:avLst/>
          </a:prstGeom>
          <a:noFill/>
          <a:ln>
            <a:noFill/>
          </a:ln>
        </p:spPr>
        <p:txBody>
          <a:bodyPr spcFirstLastPara="1" wrap="square" lIns="0" tIns="52700" rIns="0" bIns="0" anchor="t" anchorCtr="0">
            <a:noAutofit/>
          </a:bodyPr>
          <a:lstStyle/>
          <a:p>
            <a:pPr marL="0" marR="0" lvl="0" indent="0" algn="l" rtl="0">
              <a:lnSpc>
                <a:spcPct val="100000"/>
              </a:lnSpc>
              <a:spcBef>
                <a:spcPts val="0"/>
              </a:spcBef>
              <a:spcAft>
                <a:spcPts val="0"/>
              </a:spcAft>
              <a:buNone/>
            </a:pPr>
            <a:r>
              <a:rPr lang="en-US" sz="1800" b="0" i="0" u="none" strike="noStrike" cap="none">
                <a:solidFill>
                  <a:srgbClr val="A50021"/>
                </a:solidFill>
                <a:latin typeface="PT Sans Narrow"/>
                <a:ea typeface="PT Sans Narrow"/>
                <a:cs typeface="PT Sans Narrow"/>
                <a:sym typeface="PT Sans Narrow"/>
              </a:rPr>
              <a:t>All Teachers and Staff were sent a Coronavirus Prevention and Preparation Memo. The memo is a Official communication to confirm that each Employee has confirmed and will adhere to the requirements for the Coronavirus. They were required to sign the memo and return to HR. The Teachers and staff were sent the information below.  The information is posted on under the Covid19 update on AIMS.org.</a:t>
            </a:r>
            <a:endParaRPr sz="1800" b="0" i="0" u="none" strike="noStrike" cap="none">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endParaRPr sz="2800" b="0" i="0" u="none" strike="noStrike" cap="none">
              <a:solidFill>
                <a:srgbClr val="A50021"/>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r>
              <a:rPr lang="en-US" sz="2800" b="0" i="0" u="none" strike="noStrike" cap="none">
                <a:solidFill>
                  <a:srgbClr val="A50021"/>
                </a:solidFill>
                <a:latin typeface="Noto Sans Symbols"/>
                <a:ea typeface="Noto Sans Symbols"/>
                <a:cs typeface="Noto Sans Symbols"/>
                <a:sym typeface="Noto Sans Symbols"/>
              </a:rPr>
              <a:t>⬥</a:t>
            </a:r>
            <a:r>
              <a:rPr lang="en-US" sz="1800" b="0" i="0" u="none" strike="noStrike" cap="none">
                <a:solidFill>
                  <a:srgbClr val="A50021"/>
                </a:solidFill>
                <a:latin typeface="PT Sans Narrow"/>
                <a:ea typeface="PT Sans Narrow"/>
                <a:cs typeface="PT Sans Narrow"/>
                <a:sym typeface="PT Sans Narrow"/>
              </a:rPr>
              <a:t>AIMS COVID-19 Human Resources Q&amp;A and FAQ’s</a:t>
            </a:r>
            <a:endParaRPr/>
          </a:p>
          <a:p>
            <a:pPr marL="0" marR="0" lvl="0" indent="0" algn="l" rtl="0">
              <a:lnSpc>
                <a:spcPct val="100000"/>
              </a:lnSpc>
              <a:spcBef>
                <a:spcPts val="0"/>
              </a:spcBef>
              <a:spcAft>
                <a:spcPts val="0"/>
              </a:spcAft>
              <a:buNone/>
            </a:pPr>
            <a:r>
              <a:rPr lang="en-US" sz="1400" b="0" i="0" u="none" strike="noStrike" cap="none">
                <a:solidFill>
                  <a:srgbClr val="A50021"/>
                </a:solidFill>
                <a:latin typeface="PT Sans Narrow"/>
                <a:ea typeface="PT Sans Narrow"/>
                <a:cs typeface="PT Sans Narrow"/>
                <a:sym typeface="PT Sans Narrow"/>
              </a:rPr>
              <a:t>               Information about pay, work assignment, communication, tracking hours and if a teacher/staff tests positive for Coronavirus.</a:t>
            </a:r>
            <a:endParaRPr sz="1400" b="0" i="0" u="none" strike="noStrike" cap="none">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1800" b="0" i="0" u="none" strike="noStrike" cap="none">
                <a:solidFill>
                  <a:srgbClr val="A50021"/>
                </a:solidFill>
                <a:latin typeface="PT Sans Narrow"/>
                <a:ea typeface="PT Sans Narrow"/>
                <a:cs typeface="PT Sans Narrow"/>
                <a:sym typeface="PT Sans Narrow"/>
              </a:rPr>
              <a:t> </a:t>
            </a:r>
            <a:r>
              <a:rPr lang="en-US" sz="2800" b="0" i="0" u="none" strike="noStrike" cap="none">
                <a:solidFill>
                  <a:srgbClr val="A50021"/>
                </a:solidFill>
                <a:latin typeface="Noto Sans Symbols"/>
                <a:ea typeface="Noto Sans Symbols"/>
                <a:cs typeface="Noto Sans Symbols"/>
                <a:sym typeface="Noto Sans Symbols"/>
              </a:rPr>
              <a:t>⬥</a:t>
            </a:r>
            <a:r>
              <a:rPr lang="en-US" sz="1800" b="0" i="0" u="none" strike="noStrike" cap="none">
                <a:solidFill>
                  <a:srgbClr val="A50021"/>
                </a:solidFill>
                <a:latin typeface="PT Sans Narrow"/>
                <a:ea typeface="PT Sans Narrow"/>
                <a:cs typeface="PT Sans Narrow"/>
                <a:sym typeface="PT Sans Narrow"/>
              </a:rPr>
              <a:t> UMUM Employee Assistance Program (EAP) information emailed to Staff</a:t>
            </a:r>
            <a:endParaRPr sz="1400" b="0" i="0" u="none" strike="noStrike" cap="none">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1800" b="0" i="0" u="none" strike="noStrike" cap="none">
                <a:solidFill>
                  <a:srgbClr val="A50021"/>
                </a:solidFill>
                <a:latin typeface="PT Sans Narrow"/>
                <a:ea typeface="PT Sans Narrow"/>
                <a:cs typeface="PT Sans Narrow"/>
                <a:sym typeface="PT Sans Narrow"/>
              </a:rPr>
              <a:t>           </a:t>
            </a:r>
            <a:r>
              <a:rPr lang="en-US" sz="1400" b="0" i="0" u="none" strike="noStrike" cap="none">
                <a:solidFill>
                  <a:srgbClr val="A50021"/>
                </a:solidFill>
                <a:latin typeface="PT Sans Narrow"/>
                <a:ea typeface="PT Sans Narrow"/>
                <a:cs typeface="PT Sans Narrow"/>
                <a:sym typeface="PT Sans Narrow"/>
              </a:rPr>
              <a:t>Work/Life balance to help lead a happier and productive life at home at work. Professional Counseling online/phone support.</a:t>
            </a:r>
            <a:r>
              <a:rPr lang="en-US" sz="1800" b="0" i="0" u="none" strike="noStrike" cap="none">
                <a:solidFill>
                  <a:srgbClr val="A50021"/>
                </a:solidFill>
                <a:latin typeface="PT Sans Narrow"/>
                <a:ea typeface="PT Sans Narrow"/>
                <a:cs typeface="PT Sans Narrow"/>
                <a:sym typeface="PT Sans Narrow"/>
              </a:rPr>
              <a:t>        </a:t>
            </a:r>
            <a:endParaRPr sz="1800" b="0" i="0" u="none" strike="noStrike" cap="none">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2800" b="0" i="0" u="none" strike="noStrike" cap="none">
                <a:solidFill>
                  <a:srgbClr val="A50021"/>
                </a:solidFill>
                <a:latin typeface="PT Sans Narrow"/>
                <a:ea typeface="PT Sans Narrow"/>
                <a:cs typeface="PT Sans Narrow"/>
                <a:sym typeface="PT Sans Narrow"/>
              </a:rPr>
              <a:t> </a:t>
            </a:r>
            <a:r>
              <a:rPr lang="en-US" sz="2800" b="0" i="0" u="none" strike="noStrike" cap="none">
                <a:solidFill>
                  <a:srgbClr val="A50021"/>
                </a:solidFill>
                <a:latin typeface="Noto Sans Symbols"/>
                <a:ea typeface="Noto Sans Symbols"/>
                <a:cs typeface="Noto Sans Symbols"/>
                <a:sym typeface="Noto Sans Symbols"/>
              </a:rPr>
              <a:t>⬥</a:t>
            </a:r>
            <a:r>
              <a:rPr lang="en-US" sz="2800" b="0" i="0" u="none" strike="noStrike" cap="none">
                <a:solidFill>
                  <a:srgbClr val="A50021"/>
                </a:solidFill>
                <a:latin typeface="PT Sans Narrow"/>
                <a:ea typeface="PT Sans Narrow"/>
                <a:cs typeface="PT Sans Narrow"/>
                <a:sym typeface="PT Sans Narrow"/>
              </a:rPr>
              <a:t> </a:t>
            </a:r>
            <a:r>
              <a:rPr lang="en-US" sz="1800" b="0" i="0" u="none" strike="noStrike" cap="none">
                <a:solidFill>
                  <a:srgbClr val="A50021"/>
                </a:solidFill>
                <a:latin typeface="PT Sans Narrow"/>
                <a:ea typeface="PT Sans Narrow"/>
                <a:cs typeface="PT Sans Narrow"/>
                <a:sym typeface="PT Sans Narrow"/>
              </a:rPr>
              <a:t>Kaiser Center of Disease Control Coronavirus 2019 (COVID 19)</a:t>
            </a:r>
            <a:endParaRPr/>
          </a:p>
          <a:p>
            <a:pPr marL="0" marR="0" lvl="0" indent="0" algn="l" rtl="0">
              <a:lnSpc>
                <a:spcPct val="100000"/>
              </a:lnSpc>
              <a:spcBef>
                <a:spcPts val="0"/>
              </a:spcBef>
              <a:spcAft>
                <a:spcPts val="0"/>
              </a:spcAft>
              <a:buNone/>
            </a:pPr>
            <a:r>
              <a:rPr lang="en-US" sz="1800" b="0" i="0" u="none" strike="noStrike" cap="none">
                <a:solidFill>
                  <a:srgbClr val="A50021"/>
                </a:solidFill>
                <a:latin typeface="PT Sans Narrow"/>
                <a:ea typeface="PT Sans Narrow"/>
                <a:cs typeface="PT Sans Narrow"/>
                <a:sym typeface="PT Sans Narrow"/>
              </a:rPr>
              <a:t>           </a:t>
            </a:r>
            <a:r>
              <a:rPr lang="en-US" sz="1400" b="0" i="0" u="none" strike="noStrike" cap="none">
                <a:solidFill>
                  <a:srgbClr val="A50021"/>
                </a:solidFill>
                <a:latin typeface="PT Sans Narrow"/>
                <a:ea typeface="PT Sans Narrow"/>
                <a:cs typeface="PT Sans Narrow"/>
                <a:sym typeface="PT Sans Narrow"/>
              </a:rPr>
              <a:t>Way to prevent illness to avoid being exposed to the virus, how to protect yourself per CDC.</a:t>
            </a:r>
            <a:endParaRPr sz="1400" b="0" i="0" u="none" strike="noStrike" cap="none">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1800" b="0" i="0" u="none" strike="noStrike" cap="none">
                <a:solidFill>
                  <a:srgbClr val="A50021"/>
                </a:solidFill>
                <a:latin typeface="PT Sans Narrow"/>
                <a:ea typeface="PT Sans Narrow"/>
                <a:cs typeface="PT Sans Narrow"/>
                <a:sym typeface="PT Sans Narrow"/>
              </a:rPr>
              <a:t>           </a:t>
            </a:r>
            <a:endParaRPr sz="1800" b="0" i="0" u="none" strike="noStrike" cap="none">
              <a:solidFill>
                <a:srgbClr val="A50021"/>
              </a:solidFill>
              <a:latin typeface="PT Sans Narrow"/>
              <a:ea typeface="PT Sans Narrow"/>
              <a:cs typeface="PT Sans Narrow"/>
              <a:sym typeface="PT Sans Narrow"/>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5B0F00"/>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800" b="1" i="0" u="none" strike="noStrike" cap="none">
                <a:solidFill>
                  <a:srgbClr val="5B0F00"/>
                </a:solidFill>
                <a:latin typeface="Helvetica Neue"/>
                <a:ea typeface="Helvetica Neue"/>
                <a:cs typeface="Helvetica Neue"/>
                <a:sym typeface="Helvetica Neue"/>
              </a:rPr>
              <a:t> </a:t>
            </a:r>
            <a:endParaRPr sz="1800" b="1" i="0" u="none" strike="noStrike" cap="none">
              <a:solidFill>
                <a:srgbClr val="5B0F0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517200" y="670572"/>
            <a:ext cx="10221138" cy="1181673"/>
          </a:xfrm>
          <a:prstGeom prst="rect">
            <a:avLst/>
          </a:prstGeom>
          <a:noFill/>
          <a:ln>
            <a:noFill/>
          </a:ln>
        </p:spPr>
        <p:txBody>
          <a:bodyPr spcFirstLastPara="1" wrap="square" lIns="0" tIns="12700" rIns="0" bIns="0" anchor="t" anchorCtr="0">
            <a:noAutofit/>
          </a:bodyPr>
          <a:lstStyle/>
          <a:p>
            <a:pPr marL="0" lvl="0" indent="0" algn="l" rtl="0">
              <a:lnSpc>
                <a:spcPct val="100000"/>
              </a:lnSpc>
              <a:spcBef>
                <a:spcPts val="0"/>
              </a:spcBef>
              <a:spcAft>
                <a:spcPts val="0"/>
              </a:spcAft>
              <a:buSzPts val="1400"/>
              <a:buNone/>
            </a:pPr>
            <a:r>
              <a:rPr lang="en-US" sz="3600"/>
              <a:t>The Issues/Concerns and Resolutions That Emanated From The Documentation and On-Line Communication.  </a:t>
            </a:r>
            <a:br>
              <a:rPr lang="en-US" sz="3600"/>
            </a:br>
            <a:r>
              <a:rPr lang="en-US" sz="3600"/>
              <a:t>  </a:t>
            </a:r>
            <a:endParaRPr/>
          </a:p>
        </p:txBody>
      </p:sp>
      <p:sp>
        <p:nvSpPr>
          <p:cNvPr id="72" name="Google Shape;72;p10"/>
          <p:cNvSpPr txBox="1"/>
          <p:nvPr/>
        </p:nvSpPr>
        <p:spPr>
          <a:xfrm>
            <a:off x="854084" y="1539424"/>
            <a:ext cx="11041200" cy="4834200"/>
          </a:xfrm>
          <a:prstGeom prst="rect">
            <a:avLst/>
          </a:prstGeom>
          <a:noFill/>
          <a:ln>
            <a:noFill/>
          </a:ln>
        </p:spPr>
        <p:txBody>
          <a:bodyPr spcFirstLastPara="1" wrap="square" lIns="0" tIns="52700" rIns="0" bIns="0" anchor="t" anchorCtr="0">
            <a:no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2800" b="0" i="0" u="none" strike="noStrike" cap="none" dirty="0">
              <a:solidFill>
                <a:srgbClr val="A50021"/>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r>
              <a:rPr lang="en-US" sz="2800" b="0" i="0" u="none" strike="noStrike" cap="none" dirty="0">
                <a:solidFill>
                  <a:srgbClr val="A50021"/>
                </a:solidFill>
                <a:latin typeface="Noto Sans Symbols"/>
                <a:ea typeface="Noto Sans Symbols"/>
                <a:cs typeface="Noto Sans Symbols"/>
                <a:sym typeface="Noto Sans Symbols"/>
              </a:rPr>
              <a:t>⬥</a:t>
            </a:r>
            <a:r>
              <a:rPr lang="en-US" sz="1800" b="0" i="0" u="none" strike="noStrike" cap="none" dirty="0">
                <a:solidFill>
                  <a:srgbClr val="A50021"/>
                </a:solidFill>
                <a:latin typeface="PT Sans Narrow"/>
                <a:ea typeface="PT Sans Narrow"/>
                <a:cs typeface="PT Sans Narrow"/>
                <a:sym typeface="PT Sans Narrow"/>
              </a:rPr>
              <a:t> </a:t>
            </a:r>
            <a:r>
              <a:rPr lang="en-US" sz="1800" b="1" i="0" u="none" strike="noStrike" cap="none" dirty="0">
                <a:solidFill>
                  <a:srgbClr val="A50021"/>
                </a:solidFill>
                <a:latin typeface="PT Sans Narrow"/>
                <a:ea typeface="PT Sans Narrow"/>
                <a:cs typeface="PT Sans Narrow"/>
                <a:sym typeface="PT Sans Narrow"/>
              </a:rPr>
              <a:t>Issues</a:t>
            </a:r>
            <a:r>
              <a:rPr lang="en-US" sz="1800" b="0" i="0" u="none" strike="noStrike" cap="none" dirty="0">
                <a:solidFill>
                  <a:srgbClr val="A50021"/>
                </a:solidFill>
                <a:latin typeface="PT Sans Narrow"/>
                <a:ea typeface="PT Sans Narrow"/>
                <a:cs typeface="PT Sans Narrow"/>
                <a:sym typeface="PT Sans Narrow"/>
              </a:rPr>
              <a:t> – Most issues were Technical involving work. Setting up to work from home and not having the   </a:t>
            </a:r>
            <a:endParaRPr dirty="0"/>
          </a:p>
          <a:p>
            <a:pPr marL="0" marR="0" lvl="0" indent="0" algn="l" rtl="0">
              <a:lnSpc>
                <a:spcPct val="100000"/>
              </a:lnSpc>
              <a:spcBef>
                <a:spcPts val="0"/>
              </a:spcBef>
              <a:spcAft>
                <a:spcPts val="0"/>
              </a:spcAft>
              <a:buNone/>
            </a:pPr>
            <a:r>
              <a:rPr lang="en-US" sz="1800" b="0" i="0" u="none" strike="noStrike" cap="none" dirty="0">
                <a:solidFill>
                  <a:srgbClr val="A50021"/>
                </a:solidFill>
                <a:latin typeface="PT Sans Narrow"/>
                <a:ea typeface="PT Sans Narrow"/>
                <a:cs typeface="PT Sans Narrow"/>
                <a:sym typeface="PT Sans Narrow"/>
              </a:rPr>
              <a:t>        office essentials and access to their classrooms. </a:t>
            </a:r>
            <a:r>
              <a:rPr lang="en-US" sz="1800" dirty="0">
                <a:solidFill>
                  <a:srgbClr val="A50021"/>
                </a:solidFill>
                <a:latin typeface="PT Sans Narrow"/>
                <a:ea typeface="PT Sans Narrow"/>
                <a:cs typeface="PT Sans Narrow"/>
                <a:sym typeface="PT Sans Narrow"/>
              </a:rPr>
              <a:t>Staff who received Live checks, how were they were to be mailed.</a:t>
            </a:r>
            <a:endParaRPr dirty="0"/>
          </a:p>
          <a:p>
            <a:pPr marL="0" marR="0" lvl="0" indent="0" algn="l" rtl="0">
              <a:lnSpc>
                <a:spcPct val="100000"/>
              </a:lnSpc>
              <a:spcBef>
                <a:spcPts val="0"/>
              </a:spcBef>
              <a:spcAft>
                <a:spcPts val="0"/>
              </a:spcAft>
              <a:buNone/>
            </a:pPr>
            <a:r>
              <a:rPr lang="en-US" sz="2800" b="0" i="0" u="none" strike="noStrike" cap="none" dirty="0">
                <a:solidFill>
                  <a:srgbClr val="A50021"/>
                </a:solidFill>
                <a:latin typeface="PT Sans Narrow"/>
                <a:ea typeface="PT Sans Narrow"/>
                <a:cs typeface="PT Sans Narrow"/>
                <a:sym typeface="PT Sans Narrow"/>
              </a:rPr>
              <a:t> </a:t>
            </a:r>
            <a:r>
              <a:rPr lang="en-US" sz="2800" b="0" i="0" u="none" strike="noStrike" cap="none" dirty="0">
                <a:solidFill>
                  <a:srgbClr val="A50021"/>
                </a:solidFill>
                <a:latin typeface="Noto Sans Symbols"/>
                <a:ea typeface="Noto Sans Symbols"/>
                <a:cs typeface="Noto Sans Symbols"/>
                <a:sym typeface="Noto Sans Symbols"/>
              </a:rPr>
              <a:t>⬥</a:t>
            </a:r>
            <a:r>
              <a:rPr lang="en-US" sz="1800" b="1" i="0" u="none" strike="noStrike" cap="none" dirty="0">
                <a:solidFill>
                  <a:srgbClr val="A50021"/>
                </a:solidFill>
                <a:latin typeface="PT Sans Narrow"/>
                <a:ea typeface="PT Sans Narrow"/>
                <a:cs typeface="PT Sans Narrow"/>
                <a:sym typeface="PT Sans Narrow"/>
              </a:rPr>
              <a:t>Concerns </a:t>
            </a:r>
            <a:r>
              <a:rPr lang="en-US" sz="1800" b="0" i="0" u="none" strike="noStrike" cap="none" dirty="0">
                <a:solidFill>
                  <a:srgbClr val="A50021"/>
                </a:solidFill>
                <a:latin typeface="PT Sans Narrow"/>
                <a:ea typeface="PT Sans Narrow"/>
                <a:cs typeface="PT Sans Narrow"/>
                <a:sym typeface="PT Sans Narrow"/>
              </a:rPr>
              <a:t>– Benefits and Pay, the staff were concerned about how and if they would continue receiving wages and their benefits. </a:t>
            </a:r>
            <a:endParaRPr sz="1800" b="0" i="0" u="none" strike="noStrike" cap="none" dirty="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1800" b="0" i="0" u="none" strike="noStrike" cap="none" dirty="0">
                <a:solidFill>
                  <a:srgbClr val="A50021"/>
                </a:solidFill>
                <a:latin typeface="PT Sans Narrow"/>
                <a:ea typeface="PT Sans Narrow"/>
                <a:cs typeface="PT Sans Narrow"/>
                <a:sym typeface="PT Sans Narrow"/>
              </a:rPr>
              <a:t>         There were concerns about how they were going to juggle with virtual teaching for students as well as their own school aged children, </a:t>
            </a:r>
            <a:endParaRPr sz="1800" b="0" i="0" u="none" strike="noStrike" cap="none" dirty="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1800" b="0" i="0" u="none" strike="noStrike" cap="none" dirty="0">
                <a:solidFill>
                  <a:srgbClr val="A50021"/>
                </a:solidFill>
                <a:latin typeface="PT Sans Narrow"/>
                <a:ea typeface="PT Sans Narrow"/>
                <a:cs typeface="PT Sans Narrow"/>
                <a:sym typeface="PT Sans Narrow"/>
              </a:rPr>
              <a:t>          if applicable</a:t>
            </a:r>
            <a:r>
              <a:rPr lang="en-US" sz="1800" dirty="0">
                <a:solidFill>
                  <a:srgbClr val="A50021"/>
                </a:solidFill>
                <a:latin typeface="PT Sans Narrow"/>
                <a:ea typeface="PT Sans Narrow"/>
                <a:cs typeface="PT Sans Narrow"/>
                <a:sym typeface="PT Sans Narrow"/>
              </a:rPr>
              <a:t> and their mental well being.  </a:t>
            </a:r>
            <a:endParaRPr sz="1800" dirty="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2800" b="0" i="0" u="none" strike="noStrike" cap="none" dirty="0">
                <a:solidFill>
                  <a:srgbClr val="A50021"/>
                </a:solidFill>
                <a:latin typeface="PT Sans Narrow"/>
                <a:ea typeface="PT Sans Narrow"/>
                <a:cs typeface="PT Sans Narrow"/>
                <a:sym typeface="PT Sans Narrow"/>
              </a:rPr>
              <a:t> </a:t>
            </a:r>
            <a:r>
              <a:rPr lang="en-US" sz="2800" b="0" i="0" u="none" strike="noStrike" cap="none" dirty="0">
                <a:solidFill>
                  <a:srgbClr val="A50021"/>
                </a:solidFill>
                <a:latin typeface="Noto Sans Symbols"/>
                <a:ea typeface="Noto Sans Symbols"/>
                <a:cs typeface="Noto Sans Symbols"/>
                <a:sym typeface="Noto Sans Symbols"/>
              </a:rPr>
              <a:t>⬥</a:t>
            </a:r>
            <a:r>
              <a:rPr lang="en-US" sz="2800" b="0" i="0" u="none" strike="noStrike" cap="none" dirty="0">
                <a:solidFill>
                  <a:srgbClr val="A50021"/>
                </a:solidFill>
                <a:latin typeface="PT Sans Narrow"/>
                <a:ea typeface="PT Sans Narrow"/>
                <a:cs typeface="PT Sans Narrow"/>
                <a:sym typeface="PT Sans Narrow"/>
              </a:rPr>
              <a:t> </a:t>
            </a:r>
            <a:r>
              <a:rPr lang="en-US" sz="1800" b="1" i="0" u="none" strike="noStrike" cap="none" dirty="0">
                <a:solidFill>
                  <a:srgbClr val="A50021"/>
                </a:solidFill>
                <a:latin typeface="PT Sans Narrow"/>
                <a:ea typeface="PT Sans Narrow"/>
                <a:cs typeface="PT Sans Narrow"/>
                <a:sym typeface="PT Sans Narrow"/>
              </a:rPr>
              <a:t>Resolutions </a:t>
            </a:r>
            <a:r>
              <a:rPr lang="en-US" sz="1800" b="0" i="0" u="none" strike="noStrike" cap="none" dirty="0">
                <a:solidFill>
                  <a:srgbClr val="A50021"/>
                </a:solidFill>
                <a:latin typeface="PT Sans Narrow"/>
                <a:ea typeface="PT Sans Narrow"/>
                <a:cs typeface="PT Sans Narrow"/>
                <a:sym typeface="PT Sans Narrow"/>
              </a:rPr>
              <a:t>- Communication and information.  </a:t>
            </a:r>
            <a:r>
              <a:rPr lang="en-US" sz="1800" dirty="0">
                <a:solidFill>
                  <a:srgbClr val="A50021"/>
                </a:solidFill>
                <a:latin typeface="PT Sans Narrow"/>
                <a:ea typeface="PT Sans Narrow"/>
                <a:cs typeface="PT Sans Narrow"/>
                <a:sym typeface="PT Sans Narrow"/>
              </a:rPr>
              <a:t>A</a:t>
            </a:r>
            <a:r>
              <a:rPr lang="en-US" sz="1800" b="0" i="0" u="none" strike="noStrike" cap="none" dirty="0">
                <a:solidFill>
                  <a:srgbClr val="A50021"/>
                </a:solidFill>
                <a:latin typeface="PT Sans Narrow"/>
                <a:ea typeface="PT Sans Narrow"/>
                <a:cs typeface="PT Sans Narrow"/>
                <a:sym typeface="PT Sans Narrow"/>
              </a:rPr>
              <a:t> Health and Wellness Page  was created for </a:t>
            </a:r>
            <a:r>
              <a:rPr lang="en-US" sz="1800" dirty="0">
                <a:solidFill>
                  <a:srgbClr val="A50021"/>
                </a:solidFill>
                <a:latin typeface="PT Sans Narrow"/>
                <a:ea typeface="PT Sans Narrow"/>
                <a:cs typeface="PT Sans Narrow"/>
                <a:sym typeface="PT Sans Narrow"/>
              </a:rPr>
              <a:t>Staff and </a:t>
            </a:r>
            <a:r>
              <a:rPr lang="en-US" sz="1800" b="0" i="0" u="none" strike="noStrike" cap="none" dirty="0">
                <a:solidFill>
                  <a:srgbClr val="A50021"/>
                </a:solidFill>
                <a:latin typeface="PT Sans Narrow"/>
                <a:ea typeface="PT Sans Narrow"/>
                <a:cs typeface="PT Sans Narrow"/>
                <a:sym typeface="PT Sans Narrow"/>
              </a:rPr>
              <a:t>added to aimsk12.org. Weekly </a:t>
            </a:r>
            <a:r>
              <a:rPr lang="en-US" sz="1800" dirty="0">
                <a:solidFill>
                  <a:srgbClr val="A50021"/>
                </a:solidFill>
                <a:latin typeface="PT Sans Narrow"/>
                <a:ea typeface="PT Sans Narrow"/>
                <a:cs typeface="PT Sans Narrow"/>
                <a:sym typeface="PT Sans Narrow"/>
              </a:rPr>
              <a:t>  </a:t>
            </a:r>
            <a:endParaRPr sz="1800" dirty="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1800" dirty="0">
                <a:solidFill>
                  <a:srgbClr val="A50021"/>
                </a:solidFill>
                <a:latin typeface="PT Sans Narrow"/>
                <a:ea typeface="PT Sans Narrow"/>
                <a:cs typeface="PT Sans Narrow"/>
                <a:sym typeface="PT Sans Narrow"/>
              </a:rPr>
              <a:t>          check-ins with Teams and Supervisors on a weekly basis.  For those with live checks, it was arranged with. CSMCI that they would     </a:t>
            </a:r>
          </a:p>
          <a:p>
            <a:pPr marL="0" marR="0" lvl="0" indent="0" algn="l" rtl="0">
              <a:lnSpc>
                <a:spcPct val="100000"/>
              </a:lnSpc>
              <a:spcBef>
                <a:spcPts val="0"/>
              </a:spcBef>
              <a:spcAft>
                <a:spcPts val="0"/>
              </a:spcAft>
              <a:buNone/>
            </a:pPr>
            <a:r>
              <a:rPr lang="en-US" sz="1800" dirty="0">
                <a:solidFill>
                  <a:srgbClr val="A50021"/>
                </a:solidFill>
                <a:latin typeface="PT Sans Narrow"/>
                <a:ea typeface="PT Sans Narrow"/>
                <a:cs typeface="PT Sans Narrow"/>
                <a:sym typeface="PT Sans Narrow"/>
              </a:rPr>
              <a:t>          mail live checks directly to the employee. </a:t>
            </a:r>
            <a:endParaRPr sz="1800" dirty="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1800" dirty="0">
                <a:solidFill>
                  <a:srgbClr val="A50021"/>
                </a:solidFill>
                <a:latin typeface="PT Sans Narrow"/>
                <a:ea typeface="PT Sans Narrow"/>
                <a:cs typeface="PT Sans Narrow"/>
                <a:sym typeface="PT Sans Narrow"/>
              </a:rPr>
              <a:t>        </a:t>
            </a:r>
            <a:endParaRPr sz="600" dirty="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2800" b="0" i="0" u="none" strike="noStrike" cap="none" dirty="0">
                <a:solidFill>
                  <a:srgbClr val="A50021"/>
                </a:solidFill>
                <a:latin typeface="PT Sans Narrow"/>
                <a:ea typeface="PT Sans Narrow"/>
                <a:cs typeface="PT Sans Narrow"/>
                <a:sym typeface="PT Sans Narrow"/>
              </a:rPr>
              <a:t> </a:t>
            </a:r>
            <a:r>
              <a:rPr lang="en-US" sz="2800" b="0" i="0" u="none" strike="noStrike" cap="none" dirty="0">
                <a:solidFill>
                  <a:srgbClr val="A50021"/>
                </a:solidFill>
                <a:latin typeface="Noto Sans Symbols"/>
                <a:ea typeface="Noto Sans Symbols"/>
                <a:cs typeface="Noto Sans Symbols"/>
                <a:sym typeface="Noto Sans Symbols"/>
              </a:rPr>
              <a:t>⬥</a:t>
            </a:r>
            <a:r>
              <a:rPr lang="en-US" sz="2000" b="0" i="0" u="none" strike="noStrike" cap="none" dirty="0">
                <a:solidFill>
                  <a:srgbClr val="A50021"/>
                </a:solidFill>
                <a:latin typeface="PT Sans Narrow"/>
                <a:ea typeface="PT Sans Narrow"/>
                <a:cs typeface="PT Sans Narrow"/>
                <a:sym typeface="PT Sans Narrow"/>
              </a:rPr>
              <a:t>On-line communications </a:t>
            </a:r>
            <a:r>
              <a:rPr lang="en-US" sz="1800" b="0" i="0" u="none" strike="noStrike" cap="none" dirty="0">
                <a:solidFill>
                  <a:srgbClr val="A50021"/>
                </a:solidFill>
                <a:latin typeface="PT Sans Narrow"/>
                <a:ea typeface="PT Sans Narrow"/>
                <a:cs typeface="PT Sans Narrow"/>
                <a:sym typeface="PT Sans Narrow"/>
              </a:rPr>
              <a:t>– Email, Zoom meetings and phone</a:t>
            </a:r>
            <a:endParaRPr dirty="0"/>
          </a:p>
          <a:p>
            <a:pPr marL="0" marR="0" lvl="0" indent="0" algn="l" rtl="0">
              <a:lnSpc>
                <a:spcPct val="100000"/>
              </a:lnSpc>
              <a:spcBef>
                <a:spcPts val="0"/>
              </a:spcBef>
              <a:spcAft>
                <a:spcPts val="0"/>
              </a:spcAft>
              <a:buNone/>
            </a:pPr>
            <a:r>
              <a:rPr lang="en-US" sz="1800" b="0" i="0" u="none" strike="noStrike" cap="none" dirty="0">
                <a:solidFill>
                  <a:srgbClr val="000000"/>
                </a:solidFill>
                <a:latin typeface="PT Sans Narrow"/>
                <a:ea typeface="PT Sans Narrow"/>
                <a:cs typeface="PT Sans Narrow"/>
                <a:sym typeface="PT Sans Narrow"/>
              </a:rPr>
              <a:t>               </a:t>
            </a:r>
            <a:endParaRPr sz="1800" b="0" i="0" u="none" strike="noStrike" cap="none" dirty="0">
              <a:solidFill>
                <a:srgbClr val="000000"/>
              </a:solidFill>
              <a:latin typeface="PT Sans Narrow"/>
              <a:ea typeface="PT Sans Narrow"/>
              <a:cs typeface="PT Sans Narrow"/>
              <a:sym typeface="PT Sans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517200" y="670572"/>
            <a:ext cx="10221138" cy="1181673"/>
          </a:xfrm>
          <a:prstGeom prst="rect">
            <a:avLst/>
          </a:prstGeom>
          <a:noFill/>
          <a:ln>
            <a:noFill/>
          </a:ln>
        </p:spPr>
        <p:txBody>
          <a:bodyPr spcFirstLastPara="1" wrap="square" lIns="0" tIns="12700" rIns="0" bIns="0" anchor="t" anchorCtr="0">
            <a:noAutofit/>
          </a:bodyPr>
          <a:lstStyle/>
          <a:p>
            <a:pPr marL="0" lvl="0" indent="0" algn="l" rtl="0">
              <a:lnSpc>
                <a:spcPct val="100000"/>
              </a:lnSpc>
              <a:spcBef>
                <a:spcPts val="0"/>
              </a:spcBef>
              <a:spcAft>
                <a:spcPts val="0"/>
              </a:spcAft>
              <a:buSzPts val="1400"/>
              <a:buNone/>
            </a:pPr>
            <a:r>
              <a:rPr lang="en-US" sz="3600"/>
              <a:t>All Full-Time, Part Time, Hourly Positions That Have Been Either Temporarily and/or Permanently Eliminated</a:t>
            </a:r>
            <a:br>
              <a:rPr lang="en-US" sz="3600"/>
            </a:br>
            <a:r>
              <a:rPr lang="en-US" sz="3600"/>
              <a:t>  </a:t>
            </a:r>
            <a:r>
              <a:rPr lang="en-US" sz="2400"/>
              <a:t>    </a:t>
            </a:r>
            <a:br>
              <a:rPr lang="en-US" sz="3600"/>
            </a:br>
            <a:r>
              <a:rPr lang="en-US" sz="3600"/>
              <a:t>	</a:t>
            </a:r>
            <a:r>
              <a:rPr lang="en-US" sz="1800" b="0">
                <a:latin typeface="Noto Sans Symbols"/>
                <a:ea typeface="Noto Sans Symbols"/>
                <a:cs typeface="Noto Sans Symbols"/>
                <a:sym typeface="Noto Sans Symbols"/>
              </a:rPr>
              <a:t>⬥</a:t>
            </a:r>
            <a:r>
              <a:rPr lang="en-US" sz="1800" b="0">
                <a:latin typeface="PT Sans Narrow"/>
                <a:ea typeface="PT Sans Narrow"/>
                <a:cs typeface="PT Sans Narrow"/>
                <a:sym typeface="PT Sans Narrow"/>
              </a:rPr>
              <a:t>Refer to the AIMS K12 Temporary Amendment of Job Positions</a:t>
            </a:r>
            <a:r>
              <a:rPr lang="en-US" sz="1800" b="0">
                <a:latin typeface="Arial Narrow"/>
                <a:ea typeface="Arial Narrow"/>
                <a:cs typeface="Arial Narrow"/>
                <a:sym typeface="Arial Narrow"/>
              </a:rPr>
              <a:t>.</a:t>
            </a:r>
            <a:br>
              <a:rPr lang="en-US" sz="1800" b="0">
                <a:latin typeface="Arial Narrow"/>
                <a:ea typeface="Arial Narrow"/>
                <a:cs typeface="Arial Narrow"/>
                <a:sym typeface="Arial Narrow"/>
              </a:rPr>
            </a:br>
            <a:r>
              <a:rPr lang="en-US" sz="1800" b="0">
                <a:latin typeface="Arial Narrow"/>
                <a:ea typeface="Arial Narrow"/>
                <a:cs typeface="Arial Narrow"/>
                <a:sym typeface="Arial Narrow"/>
              </a:rPr>
              <a:t>	   </a:t>
            </a:r>
            <a:r>
              <a:rPr lang="en-US" sz="1800" b="0">
                <a:latin typeface="PT Sans Narrow"/>
                <a:ea typeface="PT Sans Narrow"/>
                <a:cs typeface="PT Sans Narrow"/>
                <a:sym typeface="PT Sans Narrow"/>
              </a:rPr>
              <a:t>Leadership, Certificated, Classified job positions, new duties for Virtual work.</a:t>
            </a:r>
            <a:br>
              <a:rPr lang="en-US" sz="1800" b="0">
                <a:latin typeface="Arial Narrow"/>
                <a:ea typeface="Arial Narrow"/>
                <a:cs typeface="Arial Narrow"/>
                <a:sym typeface="Arial Narrow"/>
              </a:rPr>
            </a:br>
            <a:r>
              <a:rPr lang="en-US" sz="1800" b="0">
                <a:latin typeface="Arial Narrow"/>
                <a:ea typeface="Arial Narrow"/>
                <a:cs typeface="Arial Narrow"/>
                <a:sym typeface="Arial Narrow"/>
              </a:rPr>
              <a:t> </a:t>
            </a:r>
            <a:br>
              <a:rPr lang="en-US" sz="1800" b="0">
                <a:latin typeface="Arial Narrow"/>
                <a:ea typeface="Arial Narrow"/>
                <a:cs typeface="Arial Narrow"/>
                <a:sym typeface="Arial Narrow"/>
              </a:rPr>
            </a:br>
            <a:r>
              <a:rPr lang="en-US" sz="1800" b="0">
                <a:latin typeface="Arial Narrow"/>
                <a:ea typeface="Arial Narrow"/>
                <a:cs typeface="Arial Narrow"/>
                <a:sym typeface="Arial Narrow"/>
              </a:rPr>
              <a:t>	</a:t>
            </a:r>
            <a:r>
              <a:rPr lang="en-US" sz="1800">
                <a:latin typeface="Noto Sans Symbols"/>
                <a:ea typeface="Noto Sans Symbols"/>
                <a:cs typeface="Noto Sans Symbols"/>
                <a:sym typeface="Noto Sans Symbols"/>
              </a:rPr>
              <a:t>⬥</a:t>
            </a:r>
            <a:r>
              <a:rPr lang="en-US" sz="1800" b="0">
                <a:latin typeface="PT Sans Narrow"/>
                <a:ea typeface="PT Sans Narrow"/>
                <a:cs typeface="PT Sans Narrow"/>
                <a:sym typeface="PT Sans Narrow"/>
              </a:rPr>
              <a:t>Reduction, the below </a:t>
            </a:r>
            <a:r>
              <a:rPr lang="en-US" sz="1800" b="0"/>
              <a:t>positions</a:t>
            </a:r>
            <a:r>
              <a:rPr lang="en-US" sz="1800" b="0">
                <a:latin typeface="PT Sans Narrow"/>
                <a:ea typeface="PT Sans Narrow"/>
                <a:cs typeface="PT Sans Narrow"/>
                <a:sym typeface="PT Sans Narrow"/>
              </a:rPr>
              <a:t> and Contracted </a:t>
            </a:r>
            <a:r>
              <a:rPr lang="en-US" sz="1800" b="0"/>
              <a:t>positions</a:t>
            </a:r>
            <a:r>
              <a:rPr lang="en-US" sz="1800" b="0">
                <a:latin typeface="PT Sans Narrow"/>
                <a:ea typeface="PT Sans Narrow"/>
                <a:cs typeface="PT Sans Narrow"/>
                <a:sym typeface="PT Sans Narrow"/>
              </a:rPr>
              <a:t> have been furloughed until further notice</a:t>
            </a:r>
            <a:br>
              <a:rPr lang="en-US" sz="1800" b="0">
                <a:latin typeface="PT Sans Narrow"/>
                <a:ea typeface="PT Sans Narrow"/>
                <a:cs typeface="PT Sans Narrow"/>
                <a:sym typeface="PT Sans Narrow"/>
              </a:rPr>
            </a:br>
            <a:r>
              <a:rPr lang="en-US" sz="1800" b="0">
                <a:latin typeface="PT Sans Narrow"/>
                <a:ea typeface="PT Sans Narrow"/>
                <a:cs typeface="PT Sans Narrow"/>
                <a:sym typeface="PT Sans Narrow"/>
              </a:rPr>
              <a:t>                             -  Cafeteria Staff, Sports Coaches and Interns</a:t>
            </a:r>
            <a:br>
              <a:rPr lang="en-US" sz="1800" b="0">
                <a:latin typeface="PT Sans Narrow"/>
                <a:ea typeface="PT Sans Narrow"/>
                <a:cs typeface="PT Sans Narrow"/>
                <a:sym typeface="PT Sans Narrow"/>
              </a:rPr>
            </a:br>
            <a:r>
              <a:rPr lang="en-US" sz="1800" b="0">
                <a:latin typeface="PT Sans Narrow"/>
                <a:ea typeface="PT Sans Narrow"/>
                <a:cs typeface="PT Sans Narrow"/>
                <a:sym typeface="PT Sans Narrow"/>
              </a:rPr>
              <a:t>                             -  Contracted Position Reduction: Custodial and Maintenance,    </a:t>
            </a:r>
            <a:br>
              <a:rPr lang="en-US" sz="1800" b="0">
                <a:latin typeface="PT Sans Narrow"/>
                <a:ea typeface="PT Sans Narrow"/>
                <a:cs typeface="PT Sans Narrow"/>
                <a:sym typeface="PT Sans Narrow"/>
              </a:rPr>
            </a:br>
            <a:r>
              <a:rPr lang="en-US" sz="1800" b="0">
                <a:latin typeface="PT Sans Narrow"/>
                <a:ea typeface="PT Sans Narrow"/>
                <a:cs typeface="PT Sans Narrow"/>
                <a:sym typeface="PT Sans Narrow"/>
              </a:rPr>
              <a:t>                             -  Security Guards and Food delivery</a:t>
            </a:r>
            <a:br>
              <a:rPr lang="en-US" sz="1800" b="0">
                <a:latin typeface="PT Sans Narrow"/>
                <a:ea typeface="PT Sans Narrow"/>
                <a:cs typeface="PT Sans Narrow"/>
                <a:sym typeface="PT Sans Narrow"/>
              </a:rPr>
            </a:br>
            <a:br>
              <a:rPr lang="en-US" sz="1800" b="0">
                <a:latin typeface="PT Sans Narrow"/>
                <a:ea typeface="PT Sans Narrow"/>
                <a:cs typeface="PT Sans Narrow"/>
                <a:sym typeface="PT Sans Narrow"/>
              </a:rPr>
            </a:br>
            <a:r>
              <a:rPr lang="en-US" sz="1800" b="0">
                <a:latin typeface="PT Sans Narrow"/>
                <a:ea typeface="PT Sans Narrow"/>
                <a:cs typeface="PT Sans Narrow"/>
                <a:sym typeface="PT Sans Narrow"/>
              </a:rPr>
              <a:t>                     </a:t>
            </a:r>
            <a:r>
              <a:rPr lang="en-US" sz="1800" b="0">
                <a:latin typeface="Noto Sans Symbols"/>
                <a:ea typeface="Noto Sans Symbols"/>
                <a:cs typeface="Noto Sans Symbols"/>
                <a:sym typeface="Noto Sans Symbols"/>
              </a:rPr>
              <a:t>⬥</a:t>
            </a:r>
            <a:r>
              <a:rPr lang="en-US" sz="1800" b="0"/>
              <a:t>Positions</a:t>
            </a:r>
            <a:r>
              <a:rPr lang="en-US" sz="1800" b="0">
                <a:latin typeface="PT Sans Narrow"/>
                <a:ea typeface="PT Sans Narrow"/>
                <a:cs typeface="PT Sans Narrow"/>
                <a:sym typeface="PT Sans Narrow"/>
              </a:rPr>
              <a:t> eliminated  for 2020-2021.  </a:t>
            </a:r>
            <a:br>
              <a:rPr lang="en-US" sz="1800" b="0">
                <a:latin typeface="PT Sans Narrow"/>
                <a:ea typeface="PT Sans Narrow"/>
                <a:cs typeface="PT Sans Narrow"/>
                <a:sym typeface="PT Sans Narrow"/>
              </a:rPr>
            </a:br>
            <a:r>
              <a:rPr lang="en-US" sz="1800" b="0">
                <a:latin typeface="PT Sans Narrow"/>
                <a:ea typeface="PT Sans Narrow"/>
                <a:cs typeface="PT Sans Narrow"/>
                <a:sym typeface="PT Sans Narrow"/>
              </a:rPr>
              <a:t>              </a:t>
            </a:r>
            <a:br>
              <a:rPr lang="en-US" sz="1800" b="0">
                <a:latin typeface="PT Sans Narrow"/>
                <a:ea typeface="PT Sans Narrow"/>
                <a:cs typeface="PT Sans Narrow"/>
                <a:sym typeface="PT Sans Narrow"/>
              </a:rPr>
            </a:br>
            <a:r>
              <a:rPr lang="en-US" sz="1800" b="0">
                <a:latin typeface="PT Sans Narrow"/>
                <a:ea typeface="PT Sans Narrow"/>
                <a:cs typeface="PT Sans Narrow"/>
                <a:sym typeface="PT Sans Narrow"/>
              </a:rPr>
              <a:t>                                </a:t>
            </a:r>
            <a:r>
              <a:rPr lang="en-US" sz="1800" b="0"/>
              <a:t>AIPCS : IA I, AI II </a:t>
            </a:r>
            <a:br>
              <a:rPr lang="en-US" sz="1800" b="0"/>
            </a:br>
            <a:r>
              <a:rPr lang="en-US" sz="1800" b="0"/>
              <a:t>                                AIPCS II: </a:t>
            </a:r>
            <a:br>
              <a:rPr lang="en-US" sz="1800" b="0"/>
            </a:br>
            <a:r>
              <a:rPr lang="en-US" sz="1800" b="0"/>
              <a:t>                                AIPHS: Clerks</a:t>
            </a:r>
            <a:br>
              <a:rPr lang="en-US" sz="1800" b="0">
                <a:latin typeface="PT Sans Narrow"/>
                <a:ea typeface="PT Sans Narrow"/>
                <a:cs typeface="PT Sans Narrow"/>
                <a:sym typeface="PT Sans Narrow"/>
              </a:rPr>
            </a:br>
            <a:endParaRPr sz="1800" b="0">
              <a:latin typeface="PT Sans Narrow"/>
              <a:ea typeface="PT Sans Narrow"/>
              <a:cs typeface="PT Sans Narrow"/>
              <a:sym typeface="PT Sans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517200" y="670572"/>
            <a:ext cx="10221138" cy="1181673"/>
          </a:xfrm>
          <a:prstGeom prst="rect">
            <a:avLst/>
          </a:prstGeom>
          <a:noFill/>
          <a:ln>
            <a:noFill/>
          </a:ln>
        </p:spPr>
        <p:txBody>
          <a:bodyPr spcFirstLastPara="1" wrap="square" lIns="0" tIns="12700" rIns="0" bIns="0" anchor="t" anchorCtr="0">
            <a:noAutofit/>
          </a:bodyPr>
          <a:lstStyle/>
          <a:p>
            <a:pPr marL="0" lvl="0" indent="0" algn="l" rtl="0">
              <a:lnSpc>
                <a:spcPct val="100000"/>
              </a:lnSpc>
              <a:spcBef>
                <a:spcPts val="0"/>
              </a:spcBef>
              <a:spcAft>
                <a:spcPts val="0"/>
              </a:spcAft>
              <a:buSzPts val="1400"/>
              <a:buNone/>
            </a:pPr>
            <a:r>
              <a:rPr lang="en-US" sz="3600"/>
              <a:t>Full Time and/or Instructional and Classified Vacancies</a:t>
            </a:r>
            <a:br>
              <a:rPr lang="en-US" sz="3600"/>
            </a:br>
            <a:r>
              <a:rPr lang="en-US" sz="3600"/>
              <a:t>  </a:t>
            </a:r>
            <a:endParaRPr sz="3600"/>
          </a:p>
        </p:txBody>
      </p:sp>
      <p:sp>
        <p:nvSpPr>
          <p:cNvPr id="83" name="Google Shape;83;p12"/>
          <p:cNvSpPr txBox="1"/>
          <p:nvPr/>
        </p:nvSpPr>
        <p:spPr>
          <a:xfrm>
            <a:off x="517200" y="1220750"/>
            <a:ext cx="11041200" cy="4834200"/>
          </a:xfrm>
          <a:prstGeom prst="rect">
            <a:avLst/>
          </a:prstGeom>
          <a:noFill/>
          <a:ln>
            <a:noFill/>
          </a:ln>
        </p:spPr>
        <p:txBody>
          <a:bodyPr spcFirstLastPara="1" wrap="square" lIns="0" tIns="52700" rIns="0" bIns="0" anchor="t" anchorCtr="0">
            <a:noAutofit/>
          </a:bodyPr>
          <a:lstStyle/>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5B0F00"/>
              </a:solidFill>
              <a:latin typeface="Helvetica Neue"/>
              <a:ea typeface="Helvetica Neue"/>
              <a:cs typeface="Helvetica Neue"/>
              <a:sym typeface="Helvetica Neue"/>
            </a:endParaRPr>
          </a:p>
        </p:txBody>
      </p:sp>
      <p:sp>
        <p:nvSpPr>
          <p:cNvPr id="84" name="Google Shape;84;p12"/>
          <p:cNvSpPr txBox="1"/>
          <p:nvPr/>
        </p:nvSpPr>
        <p:spPr>
          <a:xfrm>
            <a:off x="661579" y="1590948"/>
            <a:ext cx="11129368" cy="5014180"/>
          </a:xfrm>
          <a:prstGeom prst="rect">
            <a:avLst/>
          </a:prstGeom>
          <a:noFill/>
          <a:ln>
            <a:noFill/>
          </a:ln>
        </p:spPr>
        <p:txBody>
          <a:bodyPr spcFirstLastPara="1" wrap="square" lIns="0" tIns="52700" rIns="0" bIns="0" anchor="t" anchorCtr="0">
            <a:noAutofit/>
          </a:bodyPr>
          <a:lstStyle/>
          <a:p>
            <a:pPr marL="0" marR="0" lvl="0" indent="0" algn="l" rtl="0">
              <a:lnSpc>
                <a:spcPct val="100000"/>
              </a:lnSpc>
              <a:spcBef>
                <a:spcPts val="0"/>
              </a:spcBef>
              <a:spcAft>
                <a:spcPts val="0"/>
              </a:spcAft>
              <a:buNone/>
            </a:pPr>
            <a:r>
              <a:rPr lang="en-US" sz="3600" b="0" i="0" u="none" strike="noStrike" cap="none">
                <a:solidFill>
                  <a:srgbClr val="A50021"/>
                </a:solidFill>
                <a:latin typeface="Arial"/>
                <a:ea typeface="Arial"/>
                <a:cs typeface="Arial"/>
                <a:sym typeface="Arial"/>
              </a:rPr>
              <a:t>   </a:t>
            </a:r>
            <a:r>
              <a:rPr lang="en-US" sz="3600" b="0" i="0" u="none" strike="noStrike" cap="none">
                <a:solidFill>
                  <a:srgbClr val="A50021"/>
                </a:solidFill>
                <a:latin typeface="Noto Sans Symbols"/>
                <a:ea typeface="Noto Sans Symbols"/>
                <a:cs typeface="Noto Sans Symbols"/>
                <a:sym typeface="Noto Sans Symbols"/>
              </a:rPr>
              <a:t>⬥</a:t>
            </a:r>
            <a:r>
              <a:rPr lang="en-US" sz="3600" b="0" i="0" u="none" strike="noStrike" cap="none">
                <a:solidFill>
                  <a:srgbClr val="A50021"/>
                </a:solidFill>
                <a:latin typeface="Arial"/>
                <a:ea typeface="Arial"/>
                <a:cs typeface="Arial"/>
                <a:sym typeface="Arial"/>
              </a:rPr>
              <a:t> </a:t>
            </a:r>
            <a:r>
              <a:rPr lang="en-US" sz="2800" b="0" i="0" u="none" strike="noStrike" cap="none">
                <a:solidFill>
                  <a:srgbClr val="A50021"/>
                </a:solidFill>
                <a:latin typeface="PT Sans Narrow"/>
                <a:ea typeface="PT Sans Narrow"/>
                <a:cs typeface="PT Sans Narrow"/>
                <a:sym typeface="PT Sans Narrow"/>
              </a:rPr>
              <a:t>Vacancies: 2020-2021 School Year </a:t>
            </a:r>
            <a:endParaRPr/>
          </a:p>
          <a:p>
            <a:pPr marL="0" marR="0" lvl="0" indent="0" algn="l" rtl="0">
              <a:lnSpc>
                <a:spcPct val="100000"/>
              </a:lnSpc>
              <a:spcBef>
                <a:spcPts val="0"/>
              </a:spcBef>
              <a:spcAft>
                <a:spcPts val="0"/>
              </a:spcAft>
              <a:buNone/>
            </a:pPr>
            <a:r>
              <a:rPr lang="en-US" sz="2800" b="0" i="0" u="none" strike="noStrike" cap="none">
                <a:solidFill>
                  <a:srgbClr val="A50021"/>
                </a:solidFill>
                <a:latin typeface="PT Sans Narrow"/>
                <a:ea typeface="PT Sans Narrow"/>
                <a:cs typeface="PT Sans Narrow"/>
                <a:sym typeface="PT Sans Narrow"/>
              </a:rPr>
              <a:t>          </a:t>
            </a:r>
            <a:endParaRPr sz="2800">
              <a:solidFill>
                <a:srgbClr val="A50021"/>
              </a:solidFill>
              <a:latin typeface="PT Sans Narrow"/>
              <a:ea typeface="PT Sans Narrow"/>
              <a:cs typeface="PT Sans Narrow"/>
              <a:sym typeface="PT Sans Narrow"/>
            </a:endParaRPr>
          </a:p>
          <a:p>
            <a:pPr marL="457200" marR="0" lvl="0" indent="457200" algn="l" rtl="0">
              <a:lnSpc>
                <a:spcPct val="100000"/>
              </a:lnSpc>
              <a:spcBef>
                <a:spcPts val="0"/>
              </a:spcBef>
              <a:spcAft>
                <a:spcPts val="0"/>
              </a:spcAft>
              <a:buNone/>
            </a:pPr>
            <a:r>
              <a:rPr lang="en-US" sz="2800" b="0" i="0" u="none" strike="noStrike" cap="none">
                <a:solidFill>
                  <a:srgbClr val="A50021"/>
                </a:solidFill>
                <a:latin typeface="PT Sans Narrow"/>
                <a:ea typeface="PT Sans Narrow"/>
                <a:cs typeface="PT Sans Narrow"/>
                <a:sym typeface="PT Sans Narrow"/>
              </a:rPr>
              <a:t>-  AIPHS:  </a:t>
            </a:r>
            <a:r>
              <a:rPr lang="en-US" sz="2800">
                <a:solidFill>
                  <a:srgbClr val="A50021"/>
                </a:solidFill>
                <a:latin typeface="PT Sans Narrow"/>
                <a:ea typeface="PT Sans Narrow"/>
                <a:cs typeface="PT Sans Narrow"/>
                <a:sym typeface="PT Sans Narrow"/>
              </a:rPr>
              <a:t>Social Science (3), Math (2)</a:t>
            </a:r>
            <a:endParaRPr sz="2800">
              <a:solidFill>
                <a:srgbClr val="A50021"/>
              </a:solidFill>
            </a:endParaRPr>
          </a:p>
          <a:p>
            <a:pPr marL="0" marR="0" lvl="0" indent="0" algn="l" rtl="0">
              <a:lnSpc>
                <a:spcPct val="100000"/>
              </a:lnSpc>
              <a:spcBef>
                <a:spcPts val="0"/>
              </a:spcBef>
              <a:spcAft>
                <a:spcPts val="0"/>
              </a:spcAft>
              <a:buNone/>
            </a:pPr>
            <a:endParaRPr sz="280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2800" b="0" i="0" u="none" strike="noStrike" cap="none">
                <a:solidFill>
                  <a:srgbClr val="A50021"/>
                </a:solidFill>
                <a:latin typeface="PT Sans Narrow"/>
                <a:ea typeface="PT Sans Narrow"/>
                <a:cs typeface="PT Sans Narrow"/>
                <a:sym typeface="PT Sans Narrow"/>
              </a:rPr>
              <a:t>            - AIPCS II:  </a:t>
            </a:r>
            <a:r>
              <a:rPr lang="en-US" sz="2800">
                <a:solidFill>
                  <a:srgbClr val="A50021"/>
                </a:solidFill>
                <a:latin typeface="PT Sans Narrow"/>
                <a:ea typeface="PT Sans Narrow"/>
                <a:cs typeface="PT Sans Narrow"/>
                <a:sym typeface="PT Sans Narrow"/>
              </a:rPr>
              <a:t>ELA/History, Spanish</a:t>
            </a:r>
            <a:r>
              <a:rPr lang="en-US" sz="2800" b="0" i="0" u="none" strike="noStrike" cap="none">
                <a:solidFill>
                  <a:srgbClr val="A50021"/>
                </a:solidFill>
                <a:latin typeface="PT Sans Narrow"/>
                <a:ea typeface="PT Sans Narrow"/>
                <a:cs typeface="PT Sans Narrow"/>
                <a:sym typeface="PT Sans Narrow"/>
              </a:rPr>
              <a:t>           </a:t>
            </a:r>
            <a:endParaRPr/>
          </a:p>
          <a:p>
            <a:pPr marL="0" marR="0" lvl="0" indent="0" algn="l" rtl="0">
              <a:lnSpc>
                <a:spcPct val="100000"/>
              </a:lnSpc>
              <a:spcBef>
                <a:spcPts val="0"/>
              </a:spcBef>
              <a:spcAft>
                <a:spcPts val="0"/>
              </a:spcAft>
              <a:buNone/>
            </a:pPr>
            <a:r>
              <a:rPr lang="en-US" sz="2800" b="0" i="0" u="none" strike="noStrike" cap="none">
                <a:solidFill>
                  <a:srgbClr val="A50021"/>
                </a:solidFill>
                <a:latin typeface="PT Sans Narrow"/>
                <a:ea typeface="PT Sans Narrow"/>
                <a:cs typeface="PT Sans Narrow"/>
                <a:sym typeface="PT Sans Narrow"/>
              </a:rPr>
              <a:t>                </a:t>
            </a:r>
            <a:endParaRPr sz="2800" b="0" i="0" u="none" strike="noStrike" cap="none">
              <a:solidFill>
                <a:srgbClr val="A50021"/>
              </a:solidFill>
              <a:latin typeface="PT Sans Narrow"/>
              <a:ea typeface="PT Sans Narrow"/>
              <a:cs typeface="PT Sans Narrow"/>
              <a:sym typeface="PT Sans Narrow"/>
            </a:endParaRPr>
          </a:p>
          <a:p>
            <a:pPr marL="457200" marR="0" lvl="0" indent="457200" algn="l" rtl="0">
              <a:lnSpc>
                <a:spcPct val="100000"/>
              </a:lnSpc>
              <a:spcBef>
                <a:spcPts val="0"/>
              </a:spcBef>
              <a:spcAft>
                <a:spcPts val="0"/>
              </a:spcAft>
              <a:buNone/>
            </a:pPr>
            <a:r>
              <a:rPr lang="en-US" sz="2800" b="0" i="0" u="none" strike="noStrike" cap="none">
                <a:solidFill>
                  <a:srgbClr val="A50021"/>
                </a:solidFill>
                <a:latin typeface="PT Sans Narrow"/>
                <a:ea typeface="PT Sans Narrow"/>
                <a:cs typeface="PT Sans Narrow"/>
                <a:sym typeface="PT Sans Narrow"/>
              </a:rPr>
              <a:t>- AIPCS:     </a:t>
            </a:r>
            <a:r>
              <a:rPr lang="en-US" sz="2800">
                <a:solidFill>
                  <a:srgbClr val="A50021"/>
                </a:solidFill>
                <a:latin typeface="PT Sans Narrow"/>
                <a:ea typeface="PT Sans Narrow"/>
                <a:cs typeface="PT Sans Narrow"/>
                <a:sym typeface="PT Sans Narrow"/>
              </a:rPr>
              <a:t>2nd Grade</a:t>
            </a:r>
            <a:endParaRPr>
              <a:solidFill>
                <a:schemeClr val="dk1"/>
              </a:solidFill>
            </a:endParaRPr>
          </a:p>
          <a:p>
            <a:pPr marL="0" lvl="0" indent="0" algn="l" rtl="0">
              <a:spcBef>
                <a:spcPts val="0"/>
              </a:spcBef>
              <a:spcAft>
                <a:spcPts val="0"/>
              </a:spcAft>
              <a:buClr>
                <a:schemeClr val="dk1"/>
              </a:buClr>
              <a:buFont typeface="Arial"/>
              <a:buNone/>
            </a:pPr>
            <a:r>
              <a:rPr lang="en-US" sz="2800">
                <a:solidFill>
                  <a:srgbClr val="A50021"/>
                </a:solidFill>
                <a:latin typeface="PT Sans Narrow"/>
                <a:ea typeface="PT Sans Narrow"/>
                <a:cs typeface="PT Sans Narrow"/>
                <a:sym typeface="PT Sans Narrow"/>
              </a:rPr>
              <a:t>                          </a:t>
            </a:r>
            <a:endParaRPr sz="2800">
              <a:solidFill>
                <a:srgbClr val="A50021"/>
              </a:solidFill>
              <a:latin typeface="PT Sans Narrow"/>
              <a:ea typeface="PT Sans Narrow"/>
              <a:cs typeface="PT Sans Narrow"/>
              <a:sym typeface="PT Sans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517200" y="864536"/>
            <a:ext cx="10221138" cy="1181673"/>
          </a:xfrm>
          <a:prstGeom prst="rect">
            <a:avLst/>
          </a:prstGeom>
          <a:noFill/>
          <a:ln>
            <a:noFill/>
          </a:ln>
        </p:spPr>
        <p:txBody>
          <a:bodyPr spcFirstLastPara="1" wrap="square" lIns="0" tIns="12700" rIns="0" bIns="0" anchor="t" anchorCtr="0">
            <a:noAutofit/>
          </a:bodyPr>
          <a:lstStyle/>
          <a:p>
            <a:pPr marL="0" lvl="0" indent="0" algn="l" rtl="0">
              <a:lnSpc>
                <a:spcPct val="100000"/>
              </a:lnSpc>
              <a:spcBef>
                <a:spcPts val="0"/>
              </a:spcBef>
              <a:spcAft>
                <a:spcPts val="0"/>
              </a:spcAft>
              <a:buSzPts val="1400"/>
              <a:buNone/>
            </a:pPr>
            <a:r>
              <a:rPr lang="en-US" sz="3600"/>
              <a:t>Part Time/Hourly instructional and Classified Vacancies</a:t>
            </a:r>
            <a:br>
              <a:rPr lang="en-US" sz="3600"/>
            </a:br>
            <a:r>
              <a:rPr lang="en-US" sz="3600"/>
              <a:t>  </a:t>
            </a:r>
            <a:endParaRPr/>
          </a:p>
        </p:txBody>
      </p:sp>
      <p:sp>
        <p:nvSpPr>
          <p:cNvPr id="90" name="Google Shape;90;p13"/>
          <p:cNvSpPr txBox="1"/>
          <p:nvPr/>
        </p:nvSpPr>
        <p:spPr>
          <a:xfrm>
            <a:off x="348757" y="1124498"/>
            <a:ext cx="11041200" cy="4834200"/>
          </a:xfrm>
          <a:prstGeom prst="rect">
            <a:avLst/>
          </a:prstGeom>
          <a:noFill/>
          <a:ln>
            <a:noFill/>
          </a:ln>
        </p:spPr>
        <p:txBody>
          <a:bodyPr spcFirstLastPara="1" wrap="square" lIns="0" tIns="5270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0" i="0" u="none" strike="noStrike" cap="none">
                <a:solidFill>
                  <a:srgbClr val="C00000"/>
                </a:solidFill>
                <a:latin typeface="Arial"/>
                <a:ea typeface="Arial"/>
                <a:cs typeface="Arial"/>
                <a:sym typeface="Arial"/>
              </a:rPr>
              <a:t>          </a:t>
            </a:r>
            <a:r>
              <a:rPr lang="en-US" sz="3600" b="0" i="0" u="none" strike="noStrike" cap="none">
                <a:solidFill>
                  <a:srgbClr val="A50021"/>
                </a:solidFill>
                <a:latin typeface="Noto Sans Symbols"/>
                <a:ea typeface="Noto Sans Symbols"/>
                <a:cs typeface="Noto Sans Symbols"/>
                <a:sym typeface="Noto Sans Symbols"/>
              </a:rPr>
              <a:t>⬥</a:t>
            </a:r>
            <a:r>
              <a:rPr lang="en-US" sz="3600" b="0" i="0" u="none" strike="noStrike" cap="none">
                <a:solidFill>
                  <a:srgbClr val="A50021"/>
                </a:solidFill>
                <a:latin typeface="Arial"/>
                <a:ea typeface="Arial"/>
                <a:cs typeface="Arial"/>
                <a:sym typeface="Arial"/>
              </a:rPr>
              <a:t> </a:t>
            </a:r>
            <a:r>
              <a:rPr lang="en-US" sz="2800" b="0" i="0" u="none" strike="noStrike" cap="none">
                <a:solidFill>
                  <a:srgbClr val="A50021"/>
                </a:solidFill>
                <a:latin typeface="PT Sans Narrow"/>
                <a:ea typeface="PT Sans Narrow"/>
                <a:cs typeface="PT Sans Narrow"/>
                <a:sym typeface="PT Sans Narrow"/>
              </a:rPr>
              <a:t>Board of Secretary: Part time</a:t>
            </a:r>
            <a:r>
              <a:rPr lang="en-US" sz="3600" b="0" i="0" u="none" strike="noStrike" cap="none">
                <a:solidFill>
                  <a:srgbClr val="A50021"/>
                </a:solidFill>
                <a:latin typeface="PT Sans Narrow"/>
                <a:ea typeface="PT Sans Narrow"/>
                <a:cs typeface="PT Sans Narrow"/>
                <a:sym typeface="PT Sans Narrow"/>
              </a:rPr>
              <a:t>.</a:t>
            </a:r>
            <a:endParaRPr/>
          </a:p>
          <a:p>
            <a:pPr marL="0" marR="0" lvl="0" indent="0" algn="l" rtl="0">
              <a:lnSpc>
                <a:spcPct val="100000"/>
              </a:lnSpc>
              <a:spcBef>
                <a:spcPts val="0"/>
              </a:spcBef>
              <a:spcAft>
                <a:spcPts val="0"/>
              </a:spcAft>
              <a:buNone/>
            </a:pPr>
            <a:r>
              <a:rPr lang="en-US" sz="3600" b="0" i="0" u="none" strike="noStrike" cap="none">
                <a:solidFill>
                  <a:srgbClr val="A50021"/>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3600" b="0" i="0" u="none" strike="noStrike" cap="none">
                <a:solidFill>
                  <a:srgbClr val="A50021"/>
                </a:solidFill>
                <a:latin typeface="Noto Sans Symbols"/>
                <a:ea typeface="Noto Sans Symbols"/>
                <a:cs typeface="Noto Sans Symbols"/>
                <a:sym typeface="Noto Sans Symbols"/>
              </a:rPr>
              <a:t>           ⬥</a:t>
            </a:r>
            <a:r>
              <a:rPr lang="en-US" sz="2800" b="0" i="0" u="none" strike="noStrike" cap="none">
                <a:solidFill>
                  <a:srgbClr val="A50021"/>
                </a:solidFill>
                <a:latin typeface="Arial"/>
                <a:ea typeface="Arial"/>
                <a:cs typeface="Arial"/>
                <a:sym typeface="Arial"/>
              </a:rPr>
              <a:t> </a:t>
            </a:r>
            <a:r>
              <a:rPr lang="en-US" sz="2800" b="0" i="0" u="none" strike="noStrike" cap="none">
                <a:solidFill>
                  <a:srgbClr val="A50021"/>
                </a:solidFill>
                <a:latin typeface="PT Sans Narrow"/>
                <a:ea typeface="PT Sans Narrow"/>
                <a:cs typeface="PT Sans Narrow"/>
                <a:sym typeface="PT Sans Narrow"/>
              </a:rPr>
              <a:t>2020-2021 School year vacancies</a:t>
            </a:r>
            <a:endParaRPr/>
          </a:p>
          <a:p>
            <a:pPr marL="0" marR="0" lvl="0" indent="0" algn="l" rtl="0">
              <a:lnSpc>
                <a:spcPct val="100000"/>
              </a:lnSpc>
              <a:spcBef>
                <a:spcPts val="0"/>
              </a:spcBef>
              <a:spcAft>
                <a:spcPts val="0"/>
              </a:spcAft>
              <a:buNone/>
            </a:pPr>
            <a:r>
              <a:rPr lang="en-US" sz="2800" b="0" i="0" u="none" strike="noStrike" cap="none">
                <a:solidFill>
                  <a:srgbClr val="A50021"/>
                </a:solidFill>
                <a:latin typeface="PT Sans Narrow"/>
                <a:ea typeface="PT Sans Narrow"/>
                <a:cs typeface="PT Sans Narrow"/>
                <a:sym typeface="PT Sans Narrow"/>
              </a:rPr>
              <a:t>                          - Elementary </a:t>
            </a:r>
            <a:r>
              <a:rPr lang="en-US" sz="2800">
                <a:solidFill>
                  <a:srgbClr val="A50021"/>
                </a:solidFill>
                <a:latin typeface="PT Sans Narrow"/>
                <a:ea typeface="PT Sans Narrow"/>
                <a:cs typeface="PT Sans Narrow"/>
                <a:sym typeface="PT Sans Narrow"/>
              </a:rPr>
              <a:t> - None</a:t>
            </a:r>
            <a:endParaRPr sz="2800">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2800" b="0" i="0" u="none" strike="noStrike" cap="none">
                <a:solidFill>
                  <a:srgbClr val="A50021"/>
                </a:solidFill>
                <a:latin typeface="PT Sans Narrow"/>
                <a:ea typeface="PT Sans Narrow"/>
                <a:cs typeface="PT Sans Narrow"/>
                <a:sym typeface="PT Sans Narrow"/>
              </a:rPr>
              <a:t>                          - Middle  - </a:t>
            </a:r>
            <a:r>
              <a:rPr lang="en-US" sz="2800">
                <a:solidFill>
                  <a:srgbClr val="A50021"/>
                </a:solidFill>
                <a:latin typeface="PT Sans Narrow"/>
                <a:ea typeface="PT Sans Narrow"/>
                <a:cs typeface="PT Sans Narrow"/>
                <a:sym typeface="PT Sans Narrow"/>
              </a:rPr>
              <a:t>None</a:t>
            </a:r>
            <a:r>
              <a:rPr lang="en-US" sz="2800" b="0" i="0" u="none" strike="noStrike" cap="none">
                <a:solidFill>
                  <a:srgbClr val="A50021"/>
                </a:solidFill>
                <a:latin typeface="PT Sans Narrow"/>
                <a:ea typeface="PT Sans Narrow"/>
                <a:cs typeface="PT Sans Narrow"/>
                <a:sym typeface="PT Sans Narrow"/>
              </a:rPr>
              <a:t>  </a:t>
            </a:r>
            <a:endParaRPr sz="2800" b="0" i="0" u="none" strike="noStrike" cap="none">
              <a:solidFill>
                <a:srgbClr val="A50021"/>
              </a:solidFill>
              <a:latin typeface="PT Sans Narrow"/>
              <a:ea typeface="PT Sans Narrow"/>
              <a:cs typeface="PT Sans Narrow"/>
              <a:sym typeface="PT Sans Narrow"/>
            </a:endParaRPr>
          </a:p>
          <a:p>
            <a:pPr marL="0" marR="0" lvl="0" indent="0" algn="l" rtl="0">
              <a:lnSpc>
                <a:spcPct val="100000"/>
              </a:lnSpc>
              <a:spcBef>
                <a:spcPts val="0"/>
              </a:spcBef>
              <a:spcAft>
                <a:spcPts val="0"/>
              </a:spcAft>
              <a:buNone/>
            </a:pPr>
            <a:r>
              <a:rPr lang="en-US" sz="2800" b="0" i="0" u="none" strike="noStrike" cap="none">
                <a:solidFill>
                  <a:srgbClr val="A50021"/>
                </a:solidFill>
                <a:latin typeface="PT Sans Narrow"/>
                <a:ea typeface="PT Sans Narrow"/>
                <a:cs typeface="PT Sans Narrow"/>
                <a:sym typeface="PT Sans Narrow"/>
              </a:rPr>
              <a:t>                          - High School: Front Desk clerk</a:t>
            </a:r>
            <a:endParaRPr sz="2800" b="0" i="0" u="none" strike="noStrike" cap="none">
              <a:solidFill>
                <a:srgbClr val="A5002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517200" y="430675"/>
            <a:ext cx="11157599" cy="5539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3600"/>
              <a:t>On-Line Recruitment Strategies</a:t>
            </a:r>
            <a:endParaRPr/>
          </a:p>
        </p:txBody>
      </p:sp>
      <p:sp>
        <p:nvSpPr>
          <p:cNvPr id="96" name="Google Shape;96;p14"/>
          <p:cNvSpPr txBox="1">
            <a:spLocks noGrp="1"/>
          </p:cNvSpPr>
          <p:nvPr>
            <p:ph type="body" idx="1"/>
          </p:nvPr>
        </p:nvSpPr>
        <p:spPr>
          <a:xfrm>
            <a:off x="718559" y="984673"/>
            <a:ext cx="11566549" cy="643253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sz="2800">
              <a:solidFill>
                <a:srgbClr val="A50021"/>
              </a:solidFill>
              <a:latin typeface="Noto Sans Symbols"/>
              <a:ea typeface="Noto Sans Symbols"/>
              <a:cs typeface="Noto Sans Symbols"/>
              <a:sym typeface="Noto Sans Symbols"/>
            </a:endParaRPr>
          </a:p>
          <a:p>
            <a:pPr marL="228600" lvl="0" indent="0" algn="l" rtl="0">
              <a:lnSpc>
                <a:spcPct val="100000"/>
              </a:lnSpc>
              <a:spcBef>
                <a:spcPts val="0"/>
              </a:spcBef>
              <a:spcAft>
                <a:spcPts val="0"/>
              </a:spcAft>
              <a:buSzPts val="1400"/>
              <a:buNone/>
            </a:pPr>
            <a:r>
              <a:rPr lang="en-US" sz="2800">
                <a:solidFill>
                  <a:srgbClr val="A50021"/>
                </a:solidFill>
                <a:latin typeface="Noto Sans Symbols"/>
                <a:ea typeface="Noto Sans Symbols"/>
                <a:cs typeface="Noto Sans Symbols"/>
                <a:sym typeface="Noto Sans Symbols"/>
              </a:rPr>
              <a:t>⬥ </a:t>
            </a:r>
            <a:r>
              <a:rPr lang="en-US" sz="2800">
                <a:solidFill>
                  <a:srgbClr val="C00000"/>
                </a:solidFill>
              </a:rPr>
              <a:t>AIMS K-12 VITURAL FAIR 2020:</a:t>
            </a:r>
            <a:endParaRPr/>
          </a:p>
          <a:p>
            <a:pPr marL="228600" lvl="0" indent="0" algn="l" rtl="0">
              <a:lnSpc>
                <a:spcPct val="100000"/>
              </a:lnSpc>
              <a:spcBef>
                <a:spcPts val="0"/>
              </a:spcBef>
              <a:spcAft>
                <a:spcPts val="0"/>
              </a:spcAft>
              <a:buSzPts val="1400"/>
              <a:buNone/>
            </a:pPr>
            <a:r>
              <a:rPr lang="en-US" sz="2800">
                <a:solidFill>
                  <a:srgbClr val="C00000"/>
                </a:solidFill>
              </a:rPr>
              <a:t>       </a:t>
            </a:r>
            <a:r>
              <a:rPr lang="en-US" sz="2000">
                <a:solidFill>
                  <a:srgbClr val="A50021"/>
                </a:solidFill>
              </a:rPr>
              <a:t>May 12, 2020, Invited  Universities, Colleges, Community Colleges below and posted in EdJoin.</a:t>
            </a:r>
            <a:endParaRPr/>
          </a:p>
          <a:p>
            <a:pPr marL="228600" lvl="0" indent="0" algn="l" rtl="0">
              <a:lnSpc>
                <a:spcPct val="100000"/>
              </a:lnSpc>
              <a:spcBef>
                <a:spcPts val="0"/>
              </a:spcBef>
              <a:spcAft>
                <a:spcPts val="0"/>
              </a:spcAft>
              <a:buSzPts val="1400"/>
              <a:buNone/>
            </a:pPr>
            <a:r>
              <a:rPr lang="en-US" sz="2000">
                <a:solidFill>
                  <a:srgbClr val="A50021"/>
                </a:solidFill>
              </a:rPr>
              <a:t>          Teachers were invited who were seeking employment.  The Heads of School spoke and then presented </a:t>
            </a:r>
            <a:endParaRPr/>
          </a:p>
          <a:p>
            <a:pPr marL="228600" lvl="0" indent="0" algn="l" rtl="0">
              <a:lnSpc>
                <a:spcPct val="100000"/>
              </a:lnSpc>
              <a:spcBef>
                <a:spcPts val="0"/>
              </a:spcBef>
              <a:spcAft>
                <a:spcPts val="0"/>
              </a:spcAft>
              <a:buSzPts val="1400"/>
              <a:buNone/>
            </a:pPr>
            <a:r>
              <a:rPr lang="en-US" sz="2000">
                <a:solidFill>
                  <a:srgbClr val="A50021"/>
                </a:solidFill>
              </a:rPr>
              <a:t>           the CCSA Video.  We are working on setting a second date for another AIMS Virtual Fair.</a:t>
            </a:r>
            <a:endParaRPr/>
          </a:p>
          <a:p>
            <a:pPr marL="228600" lvl="0" indent="0" algn="l" rtl="0">
              <a:lnSpc>
                <a:spcPct val="100000"/>
              </a:lnSpc>
              <a:spcBef>
                <a:spcPts val="0"/>
              </a:spcBef>
              <a:spcAft>
                <a:spcPts val="0"/>
              </a:spcAft>
              <a:buSzPts val="1400"/>
              <a:buNone/>
            </a:pPr>
            <a:endParaRPr>
              <a:solidFill>
                <a:srgbClr val="A50021"/>
              </a:solidFill>
              <a:latin typeface="Noto Sans Symbols"/>
              <a:ea typeface="Noto Sans Symbols"/>
              <a:cs typeface="Noto Sans Symbols"/>
              <a:sym typeface="Noto Sans Symbols"/>
            </a:endParaRPr>
          </a:p>
          <a:p>
            <a:pPr marL="228600" lvl="0" indent="0" algn="l" rtl="0">
              <a:lnSpc>
                <a:spcPct val="100000"/>
              </a:lnSpc>
              <a:spcBef>
                <a:spcPts val="0"/>
              </a:spcBef>
              <a:spcAft>
                <a:spcPts val="0"/>
              </a:spcAft>
              <a:buSzPts val="1400"/>
              <a:buNone/>
            </a:pPr>
            <a:r>
              <a:rPr lang="en-US" sz="2800">
                <a:solidFill>
                  <a:srgbClr val="A50021"/>
                </a:solidFill>
                <a:latin typeface="Noto Sans Symbols"/>
                <a:ea typeface="Noto Sans Symbols"/>
                <a:cs typeface="Noto Sans Symbols"/>
                <a:sym typeface="Noto Sans Symbols"/>
              </a:rPr>
              <a:t>⬥ </a:t>
            </a:r>
            <a:r>
              <a:rPr lang="en-US" sz="2400">
                <a:solidFill>
                  <a:srgbClr val="A50021"/>
                </a:solidFill>
                <a:latin typeface="PT Sans Narrow"/>
                <a:ea typeface="PT Sans Narrow"/>
                <a:cs typeface="PT Sans Narrow"/>
                <a:sym typeface="PT Sans Narrow"/>
              </a:rPr>
              <a:t>Ongoing Postings for Teacher Positions on the following Online sites: - Indeed – EdJoin  - Linkedin</a:t>
            </a:r>
            <a:r>
              <a:rPr lang="en-US" sz="1100">
                <a:solidFill>
                  <a:srgbClr val="A50021"/>
                </a:solidFill>
                <a:latin typeface="PT Sans Narrow"/>
                <a:ea typeface="PT Sans Narrow"/>
                <a:cs typeface="PT Sans Narrow"/>
                <a:sym typeface="PT Sans Narrow"/>
              </a:rPr>
              <a:t> </a:t>
            </a:r>
            <a:endParaRPr sz="2400">
              <a:solidFill>
                <a:srgbClr val="A50021"/>
              </a:solidFill>
              <a:latin typeface="PT Sans Narrow"/>
              <a:ea typeface="PT Sans Narrow"/>
              <a:cs typeface="PT Sans Narrow"/>
              <a:sym typeface="PT Sans Narrow"/>
            </a:endParaRPr>
          </a:p>
          <a:p>
            <a:pPr marL="457200" lvl="0" indent="-228600" algn="l" rtl="0">
              <a:lnSpc>
                <a:spcPct val="100000"/>
              </a:lnSpc>
              <a:spcBef>
                <a:spcPts val="0"/>
              </a:spcBef>
              <a:spcAft>
                <a:spcPts val="0"/>
              </a:spcAft>
              <a:buSzPts val="1400"/>
              <a:buNone/>
            </a:pPr>
            <a:r>
              <a:rPr lang="en-US" sz="1100">
                <a:solidFill>
                  <a:srgbClr val="A50021"/>
                </a:solidFill>
                <a:latin typeface="PT Sans Narrow"/>
                <a:ea typeface="PT Sans Narrow"/>
                <a:cs typeface="PT Sans Narrow"/>
                <a:sym typeface="PT Sans Narrow"/>
              </a:rPr>
              <a:t> </a:t>
            </a:r>
            <a:endParaRPr sz="1100">
              <a:solidFill>
                <a:srgbClr val="A50021"/>
              </a:solidFill>
              <a:latin typeface="PT Sans Narrow"/>
              <a:ea typeface="PT Sans Narrow"/>
              <a:cs typeface="PT Sans Narrow"/>
              <a:sym typeface="PT Sans Narrow"/>
            </a:endParaRPr>
          </a:p>
          <a:p>
            <a:pPr marL="457200" lvl="0" indent="-228600" algn="l" rtl="0">
              <a:lnSpc>
                <a:spcPct val="100000"/>
              </a:lnSpc>
              <a:spcBef>
                <a:spcPts val="0"/>
              </a:spcBef>
              <a:spcAft>
                <a:spcPts val="0"/>
              </a:spcAft>
              <a:buSzPts val="1400"/>
              <a:buNone/>
            </a:pPr>
            <a:r>
              <a:rPr lang="en-US" sz="2800">
                <a:solidFill>
                  <a:srgbClr val="A50021"/>
                </a:solidFill>
                <a:latin typeface="Noto Sans Symbols"/>
                <a:ea typeface="Noto Sans Symbols"/>
                <a:cs typeface="Noto Sans Symbols"/>
                <a:sym typeface="Noto Sans Symbols"/>
              </a:rPr>
              <a:t>⬥</a:t>
            </a:r>
            <a:r>
              <a:rPr lang="en-US" sz="2800">
                <a:solidFill>
                  <a:srgbClr val="A50021"/>
                </a:solidFill>
              </a:rPr>
              <a:t>    </a:t>
            </a:r>
            <a:r>
              <a:rPr lang="en-US" sz="2400">
                <a:solidFill>
                  <a:srgbClr val="A50021"/>
                </a:solidFill>
                <a:latin typeface="PT Sans Narrow"/>
                <a:ea typeface="PT Sans Narrow"/>
                <a:cs typeface="PT Sans Narrow"/>
                <a:sym typeface="PT Sans Narrow"/>
              </a:rPr>
              <a:t>Emailed Vacancies to:</a:t>
            </a:r>
            <a:endParaRPr sz="2400">
              <a:solidFill>
                <a:srgbClr val="A50021"/>
              </a:solidFill>
              <a:latin typeface="PT Sans Narrow"/>
              <a:ea typeface="PT Sans Narrow"/>
              <a:cs typeface="PT Sans Narrow"/>
              <a:sym typeface="PT Sans Narrow"/>
            </a:endParaRPr>
          </a:p>
          <a:p>
            <a:pPr marL="457200" lvl="0" indent="-228600" algn="l" rtl="0">
              <a:lnSpc>
                <a:spcPct val="100000"/>
              </a:lnSpc>
              <a:spcBef>
                <a:spcPts val="0"/>
              </a:spcBef>
              <a:spcAft>
                <a:spcPts val="0"/>
              </a:spcAft>
              <a:buSzPts val="1400"/>
              <a:buNone/>
            </a:pPr>
            <a:r>
              <a:rPr lang="en-US" sz="2400">
                <a:solidFill>
                  <a:srgbClr val="A50021"/>
                </a:solidFill>
                <a:latin typeface="PT Sans Narrow"/>
                <a:ea typeface="PT Sans Narrow"/>
                <a:cs typeface="PT Sans Narrow"/>
                <a:sym typeface="PT Sans Narrow"/>
              </a:rPr>
              <a:t>          - Community Colleges: </a:t>
            </a:r>
            <a:r>
              <a:rPr lang="en-US" sz="2000">
                <a:solidFill>
                  <a:srgbClr val="A50021"/>
                </a:solidFill>
                <a:latin typeface="PT Sans Narrow"/>
                <a:ea typeface="PT Sans Narrow"/>
                <a:cs typeface="PT Sans Narrow"/>
                <a:sym typeface="PT Sans Narrow"/>
              </a:rPr>
              <a:t>Alameda, Chabot, Merritt, Laney, Diablo Valley</a:t>
            </a:r>
            <a:endParaRPr sz="2000">
              <a:solidFill>
                <a:srgbClr val="A50021"/>
              </a:solidFill>
              <a:latin typeface="PT Sans Narrow"/>
              <a:ea typeface="PT Sans Narrow"/>
              <a:cs typeface="PT Sans Narrow"/>
              <a:sym typeface="PT Sans Narrow"/>
            </a:endParaRPr>
          </a:p>
          <a:p>
            <a:pPr marL="457200" lvl="0" indent="-228600" algn="l" rtl="0">
              <a:lnSpc>
                <a:spcPct val="100000"/>
              </a:lnSpc>
              <a:spcBef>
                <a:spcPts val="0"/>
              </a:spcBef>
              <a:spcAft>
                <a:spcPts val="0"/>
              </a:spcAft>
              <a:buSzPts val="1400"/>
              <a:buNone/>
            </a:pPr>
            <a:r>
              <a:rPr lang="en-US" sz="2400">
                <a:solidFill>
                  <a:srgbClr val="A50021"/>
                </a:solidFill>
                <a:latin typeface="PT Sans Narrow"/>
                <a:ea typeface="PT Sans Narrow"/>
                <a:cs typeface="PT Sans Narrow"/>
                <a:sym typeface="PT Sans Narrow"/>
              </a:rPr>
              <a:t>          - Department of Education Universities/Colleges: </a:t>
            </a:r>
            <a:r>
              <a:rPr lang="en-US" sz="2000">
                <a:solidFill>
                  <a:srgbClr val="A50021"/>
                </a:solidFill>
                <a:latin typeface="PT Sans Narrow"/>
                <a:ea typeface="PT Sans Narrow"/>
                <a:cs typeface="PT Sans Narrow"/>
                <a:sym typeface="PT Sans Narrow"/>
              </a:rPr>
              <a:t>UC Berkeley, UC Davis, UC Santa Cruz, Santa Clara  </a:t>
            </a:r>
            <a:endParaRPr/>
          </a:p>
          <a:p>
            <a:pPr marL="457200" lvl="0" indent="-228600" algn="l" rtl="0">
              <a:lnSpc>
                <a:spcPct val="100000"/>
              </a:lnSpc>
              <a:spcBef>
                <a:spcPts val="0"/>
              </a:spcBef>
              <a:spcAft>
                <a:spcPts val="0"/>
              </a:spcAft>
              <a:buSzPts val="1400"/>
              <a:buNone/>
            </a:pPr>
            <a:r>
              <a:rPr lang="en-US" sz="2000">
                <a:solidFill>
                  <a:srgbClr val="A50021"/>
                </a:solidFill>
                <a:latin typeface="PT Sans Narrow"/>
                <a:ea typeface="PT Sans Narrow"/>
                <a:cs typeface="PT Sans Narrow"/>
                <a:sym typeface="PT Sans Narrow"/>
              </a:rPr>
              <a:t>               University, SF State, East Bay State University, St. Mary’s College, Sacramento State University</a:t>
            </a:r>
            <a:endParaRPr sz="2000">
              <a:solidFill>
                <a:srgbClr val="A50021"/>
              </a:solidFill>
              <a:latin typeface="PT Sans Narrow"/>
              <a:ea typeface="PT Sans Narrow"/>
              <a:cs typeface="PT Sans Narrow"/>
              <a:sym typeface="PT Sans Narrow"/>
            </a:endParaRPr>
          </a:p>
          <a:p>
            <a:pPr marL="228600" lvl="0" indent="0" algn="l" rtl="0">
              <a:lnSpc>
                <a:spcPct val="100000"/>
              </a:lnSpc>
              <a:spcBef>
                <a:spcPts val="0"/>
              </a:spcBef>
              <a:spcAft>
                <a:spcPts val="0"/>
              </a:spcAft>
              <a:buSzPts val="1400"/>
              <a:buNone/>
            </a:pPr>
            <a:endParaRPr sz="2400">
              <a:solidFill>
                <a:srgbClr val="A50021"/>
              </a:solidFill>
              <a:latin typeface="Noto Sans Symbols"/>
              <a:ea typeface="Noto Sans Symbols"/>
              <a:cs typeface="Noto Sans Symbols"/>
              <a:sym typeface="Noto Sans Symbols"/>
            </a:endParaRPr>
          </a:p>
          <a:p>
            <a:pPr marL="228600" lvl="0" indent="0" algn="l" rtl="0">
              <a:lnSpc>
                <a:spcPct val="100000"/>
              </a:lnSpc>
              <a:spcBef>
                <a:spcPts val="0"/>
              </a:spcBef>
              <a:spcAft>
                <a:spcPts val="0"/>
              </a:spcAft>
              <a:buSzPts val="1400"/>
              <a:buNone/>
            </a:pPr>
            <a:r>
              <a:rPr lang="en-US" sz="2400">
                <a:solidFill>
                  <a:srgbClr val="A50021"/>
                </a:solidFill>
                <a:latin typeface="Noto Sans Symbols"/>
                <a:ea typeface="Noto Sans Symbols"/>
                <a:cs typeface="Noto Sans Symbols"/>
                <a:sym typeface="Noto Sans Symbols"/>
              </a:rPr>
              <a:t>⬥ </a:t>
            </a:r>
            <a:r>
              <a:rPr lang="en-US" sz="2400">
                <a:solidFill>
                  <a:srgbClr val="A50021"/>
                </a:solidFill>
                <a:latin typeface="PT Sans Narrow"/>
                <a:ea typeface="PT Sans Narrow"/>
                <a:cs typeface="PT Sans Narrow"/>
                <a:sym typeface="PT Sans Narrow"/>
              </a:rPr>
              <a:t>Recruiting Services</a:t>
            </a:r>
            <a:r>
              <a:rPr lang="en-US" sz="2800">
                <a:solidFill>
                  <a:srgbClr val="A50021"/>
                </a:solidFill>
                <a:latin typeface="PT Sans Narrow"/>
                <a:ea typeface="PT Sans Narrow"/>
                <a:cs typeface="PT Sans Narrow"/>
                <a:sym typeface="PT Sans Narrow"/>
              </a:rPr>
              <a:t>: </a:t>
            </a:r>
            <a:r>
              <a:rPr lang="en-US" sz="2400">
                <a:solidFill>
                  <a:srgbClr val="A50021"/>
                </a:solidFill>
                <a:latin typeface="PT Sans Narrow"/>
                <a:ea typeface="PT Sans Narrow"/>
                <a:cs typeface="PT Sans Narrow"/>
                <a:sym typeface="PT Sans Narrow"/>
              </a:rPr>
              <a:t>SWING  - Local Wise - Get Selected </a:t>
            </a:r>
            <a:endParaRPr/>
          </a:p>
          <a:p>
            <a:pPr marL="457200" lvl="0" indent="-228600" algn="l" rtl="0">
              <a:lnSpc>
                <a:spcPct val="100000"/>
              </a:lnSpc>
              <a:spcBef>
                <a:spcPts val="0"/>
              </a:spcBef>
              <a:spcAft>
                <a:spcPts val="0"/>
              </a:spcAft>
              <a:buSzPts val="1400"/>
              <a:buNone/>
            </a:pPr>
            <a:endParaRPr sz="2400">
              <a:solidFill>
                <a:srgbClr val="A50021"/>
              </a:solidFill>
              <a:latin typeface="PT Sans Narrow"/>
              <a:ea typeface="PT Sans Narrow"/>
              <a:cs typeface="PT Sans Narrow"/>
              <a:sym typeface="PT Sans Narrow"/>
            </a:endParaRPr>
          </a:p>
          <a:p>
            <a:pPr marL="457200" lvl="0" indent="-228600" algn="l" rtl="0">
              <a:lnSpc>
                <a:spcPct val="100000"/>
              </a:lnSpc>
              <a:spcBef>
                <a:spcPts val="0"/>
              </a:spcBef>
              <a:spcAft>
                <a:spcPts val="0"/>
              </a:spcAft>
              <a:buSzPts val="1400"/>
              <a:buNone/>
            </a:pPr>
            <a:r>
              <a:rPr lang="en-US" sz="2400">
                <a:solidFill>
                  <a:srgbClr val="A50021"/>
                </a:solidFill>
                <a:latin typeface="PT Sans Narrow"/>
                <a:ea typeface="PT Sans Narrow"/>
                <a:cs typeface="PT Sans Narrow"/>
                <a:sym typeface="PT Sans Narrow"/>
              </a:rPr>
              <a:t>       </a:t>
            </a:r>
            <a:endParaRPr sz="2400">
              <a:solidFill>
                <a:srgbClr val="A50021"/>
              </a:solidFill>
              <a:latin typeface="PT Sans Narrow"/>
              <a:ea typeface="PT Sans Narrow"/>
              <a:cs typeface="PT Sans Narrow"/>
              <a:sym typeface="PT Sans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517200" y="430675"/>
            <a:ext cx="11157599" cy="5539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3600"/>
              <a:t>Recruitment Results</a:t>
            </a:r>
            <a:endParaRPr/>
          </a:p>
        </p:txBody>
      </p:sp>
      <p:sp>
        <p:nvSpPr>
          <p:cNvPr id="102" name="Google Shape;102;p15"/>
          <p:cNvSpPr txBox="1">
            <a:spLocks noGrp="1"/>
          </p:cNvSpPr>
          <p:nvPr>
            <p:ph type="body" idx="1"/>
          </p:nvPr>
        </p:nvSpPr>
        <p:spPr>
          <a:xfrm>
            <a:off x="312725" y="1292470"/>
            <a:ext cx="11566549" cy="4893647"/>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r>
              <a:rPr lang="en-US" sz="2800">
                <a:solidFill>
                  <a:srgbClr val="A50021"/>
                </a:solidFill>
                <a:latin typeface="Noto Sans Symbols"/>
                <a:ea typeface="Noto Sans Symbols"/>
                <a:cs typeface="Noto Sans Symbols"/>
                <a:sym typeface="Noto Sans Symbols"/>
              </a:rPr>
              <a:t>2020-2021 School Year</a:t>
            </a:r>
            <a:endParaRPr sz="2800">
              <a:solidFill>
                <a:srgbClr val="A50021"/>
              </a:solidFill>
              <a:latin typeface="Noto Sans Symbols"/>
              <a:ea typeface="Noto Sans Symbols"/>
              <a:cs typeface="Noto Sans Symbols"/>
              <a:sym typeface="Noto Sans Symbols"/>
            </a:endParaRPr>
          </a:p>
          <a:p>
            <a:pPr marL="228600" lvl="0" indent="0" algn="l" rtl="0">
              <a:lnSpc>
                <a:spcPct val="100000"/>
              </a:lnSpc>
              <a:spcBef>
                <a:spcPts val="0"/>
              </a:spcBef>
              <a:spcAft>
                <a:spcPts val="0"/>
              </a:spcAft>
              <a:buSzPts val="1400"/>
              <a:buNone/>
            </a:pPr>
            <a:r>
              <a:rPr lang="en-US" sz="2800">
                <a:solidFill>
                  <a:srgbClr val="A50021"/>
                </a:solidFill>
                <a:latin typeface="Noto Sans Symbols"/>
                <a:ea typeface="Noto Sans Symbols"/>
                <a:cs typeface="Noto Sans Symbols"/>
                <a:sym typeface="Noto Sans Symbols"/>
              </a:rPr>
              <a:t>⬥ </a:t>
            </a:r>
            <a:r>
              <a:rPr lang="en-US" sz="2800">
                <a:solidFill>
                  <a:srgbClr val="A50021"/>
                </a:solidFill>
                <a:latin typeface="PT Sans Narrow"/>
                <a:ea typeface="PT Sans Narrow"/>
                <a:cs typeface="PT Sans Narrow"/>
                <a:sym typeface="PT Sans Narrow"/>
              </a:rPr>
              <a:t>AIMS Virtual Fair, the 3 interviewed for High School and Middle School have accepted   </a:t>
            </a:r>
            <a:endParaRPr sz="2800">
              <a:solidFill>
                <a:srgbClr val="A50021"/>
              </a:solidFill>
              <a:latin typeface="PT Sans Narrow"/>
              <a:ea typeface="PT Sans Narrow"/>
              <a:cs typeface="PT Sans Narrow"/>
              <a:sym typeface="PT Sans Narrow"/>
            </a:endParaRPr>
          </a:p>
          <a:p>
            <a:pPr marL="228600" lvl="0" indent="0" algn="l" rtl="0">
              <a:lnSpc>
                <a:spcPct val="100000"/>
              </a:lnSpc>
              <a:spcBef>
                <a:spcPts val="0"/>
              </a:spcBef>
              <a:spcAft>
                <a:spcPts val="0"/>
              </a:spcAft>
              <a:buSzPts val="1400"/>
              <a:buNone/>
            </a:pPr>
            <a:r>
              <a:rPr lang="en-US" sz="2800">
                <a:solidFill>
                  <a:srgbClr val="A50021"/>
                </a:solidFill>
                <a:latin typeface="PT Sans Narrow"/>
                <a:ea typeface="PT Sans Narrow"/>
                <a:cs typeface="PT Sans Narrow"/>
                <a:sym typeface="PT Sans Narrow"/>
              </a:rPr>
              <a:t>      their offer of employment.</a:t>
            </a:r>
            <a:endParaRPr sz="2800">
              <a:solidFill>
                <a:srgbClr val="A50021"/>
              </a:solidFill>
              <a:latin typeface="PT Sans Narrow"/>
              <a:ea typeface="PT Sans Narrow"/>
              <a:cs typeface="PT Sans Narrow"/>
              <a:sym typeface="PT Sans Narrow"/>
            </a:endParaRPr>
          </a:p>
          <a:p>
            <a:pPr marL="228600" lvl="0" indent="0" algn="l" rtl="0">
              <a:lnSpc>
                <a:spcPct val="100000"/>
              </a:lnSpc>
              <a:spcBef>
                <a:spcPts val="0"/>
              </a:spcBef>
              <a:spcAft>
                <a:spcPts val="0"/>
              </a:spcAft>
              <a:buSzPts val="1400"/>
              <a:buNone/>
            </a:pPr>
            <a:endParaRPr sz="2800">
              <a:solidFill>
                <a:srgbClr val="A50021"/>
              </a:solidFill>
              <a:latin typeface="PT Sans Narrow"/>
              <a:ea typeface="PT Sans Narrow"/>
              <a:cs typeface="PT Sans Narrow"/>
              <a:sym typeface="PT Sans Narrow"/>
            </a:endParaRPr>
          </a:p>
          <a:p>
            <a:pPr marL="228600" lvl="0" indent="0" algn="l" rtl="0">
              <a:lnSpc>
                <a:spcPct val="100000"/>
              </a:lnSpc>
              <a:spcBef>
                <a:spcPts val="0"/>
              </a:spcBef>
              <a:spcAft>
                <a:spcPts val="0"/>
              </a:spcAft>
              <a:buSzPts val="1400"/>
              <a:buNone/>
            </a:pPr>
            <a:r>
              <a:rPr lang="en-US" sz="2800">
                <a:solidFill>
                  <a:srgbClr val="A50021"/>
                </a:solidFill>
                <a:latin typeface="PT Sans Narrow"/>
                <a:ea typeface="PT Sans Narrow"/>
                <a:cs typeface="PT Sans Narrow"/>
                <a:sym typeface="PT Sans Narrow"/>
              </a:rPr>
              <a:t> </a:t>
            </a:r>
            <a:r>
              <a:rPr lang="en-US" sz="2800">
                <a:solidFill>
                  <a:srgbClr val="A50021"/>
                </a:solidFill>
                <a:latin typeface="Noto Sans Symbols"/>
                <a:ea typeface="Noto Sans Symbols"/>
                <a:cs typeface="Noto Sans Symbols"/>
                <a:sym typeface="Noto Sans Symbols"/>
              </a:rPr>
              <a:t>⬥</a:t>
            </a:r>
            <a:r>
              <a:rPr lang="en-US" sz="2800">
                <a:solidFill>
                  <a:srgbClr val="A50021"/>
                </a:solidFill>
                <a:latin typeface="PT Sans Narrow"/>
                <a:ea typeface="PT Sans Narrow"/>
                <a:cs typeface="PT Sans Narrow"/>
                <a:sym typeface="PT Sans Narrow"/>
              </a:rPr>
              <a:t> Offer off Employment accepted from a SWING  Sub for Elementary.   </a:t>
            </a:r>
            <a:endParaRPr/>
          </a:p>
          <a:p>
            <a:pPr marL="685800" lvl="0" indent="-368300" algn="l" rtl="0">
              <a:lnSpc>
                <a:spcPct val="100000"/>
              </a:lnSpc>
              <a:spcBef>
                <a:spcPts val="0"/>
              </a:spcBef>
              <a:spcAft>
                <a:spcPts val="0"/>
              </a:spcAft>
              <a:buSzPts val="1400"/>
              <a:buFont typeface="Noto Sans Symbols"/>
              <a:buNone/>
            </a:pPr>
            <a:endParaRPr sz="2800">
              <a:solidFill>
                <a:srgbClr val="A50021"/>
              </a:solidFill>
              <a:latin typeface="PT Sans Narrow"/>
              <a:ea typeface="PT Sans Narrow"/>
              <a:cs typeface="PT Sans Narrow"/>
              <a:sym typeface="PT Sans Narrow"/>
            </a:endParaRPr>
          </a:p>
          <a:p>
            <a:pPr marL="228600" lvl="0" indent="0" algn="l" rtl="0">
              <a:lnSpc>
                <a:spcPct val="100000"/>
              </a:lnSpc>
              <a:spcBef>
                <a:spcPts val="0"/>
              </a:spcBef>
              <a:spcAft>
                <a:spcPts val="0"/>
              </a:spcAft>
              <a:buSzPts val="1400"/>
              <a:buNone/>
            </a:pPr>
            <a:r>
              <a:rPr lang="en-US" sz="2800">
                <a:solidFill>
                  <a:srgbClr val="A50021"/>
                </a:solidFill>
                <a:latin typeface="Noto Sans Symbols"/>
                <a:ea typeface="Noto Sans Symbols"/>
                <a:cs typeface="Noto Sans Symbols"/>
                <a:sym typeface="Noto Sans Symbols"/>
              </a:rPr>
              <a:t>⬥ </a:t>
            </a:r>
            <a:r>
              <a:rPr lang="en-US" sz="2800">
                <a:solidFill>
                  <a:srgbClr val="A50021"/>
                </a:solidFill>
                <a:latin typeface="PT Sans Narrow"/>
                <a:ea typeface="PT Sans Narrow"/>
                <a:cs typeface="PT Sans Narrow"/>
                <a:sym typeface="PT Sans Narrow"/>
              </a:rPr>
              <a:t>AIMS Clerk 3 taking the leap to teach AP Chemistry</a:t>
            </a:r>
            <a:endParaRPr sz="2800">
              <a:solidFill>
                <a:srgbClr val="A50021"/>
              </a:solidFill>
              <a:latin typeface="PT Sans Narrow"/>
              <a:ea typeface="PT Sans Narrow"/>
              <a:cs typeface="PT Sans Narrow"/>
              <a:sym typeface="PT Sans Narrow"/>
            </a:endParaRPr>
          </a:p>
          <a:p>
            <a:pPr marL="228600" lvl="0" indent="0" algn="l" rtl="0">
              <a:lnSpc>
                <a:spcPct val="100000"/>
              </a:lnSpc>
              <a:spcBef>
                <a:spcPts val="0"/>
              </a:spcBef>
              <a:spcAft>
                <a:spcPts val="0"/>
              </a:spcAft>
              <a:buSzPts val="1400"/>
              <a:buNone/>
            </a:pPr>
            <a:endParaRPr sz="2800">
              <a:solidFill>
                <a:srgbClr val="A50021"/>
              </a:solidFill>
              <a:latin typeface="PT Sans Narrow"/>
              <a:ea typeface="PT Sans Narrow"/>
              <a:cs typeface="PT Sans Narrow"/>
              <a:sym typeface="PT Sans Narrow"/>
            </a:endParaRPr>
          </a:p>
          <a:p>
            <a:pPr marL="228600" lvl="0" indent="0" algn="l" rtl="0">
              <a:lnSpc>
                <a:spcPct val="100000"/>
              </a:lnSpc>
              <a:spcBef>
                <a:spcPts val="0"/>
              </a:spcBef>
              <a:spcAft>
                <a:spcPts val="0"/>
              </a:spcAft>
              <a:buSzPts val="1400"/>
              <a:buNone/>
            </a:pPr>
            <a:r>
              <a:rPr lang="en-US" sz="2800">
                <a:solidFill>
                  <a:srgbClr val="A50021"/>
                </a:solidFill>
                <a:latin typeface="Noto Sans Symbols"/>
                <a:ea typeface="Noto Sans Symbols"/>
                <a:cs typeface="Noto Sans Symbols"/>
                <a:sym typeface="Noto Sans Symbols"/>
              </a:rPr>
              <a:t>⬥</a:t>
            </a:r>
            <a:r>
              <a:rPr lang="en-US" sz="2800">
                <a:solidFill>
                  <a:srgbClr val="A50021"/>
                </a:solidFill>
                <a:latin typeface="PT Sans Narrow"/>
                <a:ea typeface="PT Sans Narrow"/>
                <a:cs typeface="PT Sans Narrow"/>
                <a:sym typeface="PT Sans Narrow"/>
              </a:rPr>
              <a:t>   EdJoin: Admin 2, Admin 3 AIPHS</a:t>
            </a:r>
            <a:endParaRPr sz="2800">
              <a:solidFill>
                <a:srgbClr val="A50021"/>
              </a:solidFill>
              <a:latin typeface="PT Sans Narrow"/>
              <a:ea typeface="PT Sans Narrow"/>
              <a:cs typeface="PT Sans Narrow"/>
              <a:sym typeface="PT Sans Narrow"/>
            </a:endParaRPr>
          </a:p>
          <a:p>
            <a:pPr marL="228600" lvl="0" indent="0" algn="l" rtl="0">
              <a:lnSpc>
                <a:spcPct val="100000"/>
              </a:lnSpc>
              <a:spcBef>
                <a:spcPts val="0"/>
              </a:spcBef>
              <a:spcAft>
                <a:spcPts val="0"/>
              </a:spcAft>
              <a:buSzPts val="1400"/>
              <a:buNone/>
            </a:pPr>
            <a:endParaRPr sz="2800">
              <a:solidFill>
                <a:srgbClr val="A50021"/>
              </a:solidFill>
              <a:latin typeface="PT Sans Narrow"/>
              <a:ea typeface="PT Sans Narrow"/>
              <a:cs typeface="PT Sans Narrow"/>
              <a:sym typeface="PT Sans Narrow"/>
            </a:endParaRPr>
          </a:p>
          <a:p>
            <a:pPr marL="457200" lvl="0" indent="-228600" algn="l" rtl="0">
              <a:lnSpc>
                <a:spcPct val="100000"/>
              </a:lnSpc>
              <a:spcBef>
                <a:spcPts val="0"/>
              </a:spcBef>
              <a:spcAft>
                <a:spcPts val="0"/>
              </a:spcAft>
              <a:buSzPts val="1400"/>
              <a:buNone/>
            </a:pPr>
            <a:r>
              <a:rPr lang="en-US" sz="2800"/>
              <a:t>      </a:t>
            </a:r>
            <a:endParaRPr/>
          </a:p>
          <a:p>
            <a:pPr marL="457200" lvl="0" indent="-228600" algn="l" rtl="0">
              <a:lnSpc>
                <a:spcPct val="100000"/>
              </a:lnSpc>
              <a:spcBef>
                <a:spcPts val="0"/>
              </a:spcBef>
              <a:spcAft>
                <a:spcPts val="0"/>
              </a:spcAft>
              <a:buSzPts val="1400"/>
              <a:buNone/>
            </a:pPr>
            <a:r>
              <a:rPr lang="en-US" sz="2000">
                <a:solidFill>
                  <a:srgbClr val="A50021"/>
                </a:solidFill>
                <a:latin typeface="PT Sans Narrow"/>
                <a:ea typeface="PT Sans Narrow"/>
                <a:cs typeface="PT Sans Narrow"/>
                <a:sym typeface="PT Sans Narrow"/>
              </a:rPr>
              <a:t>Note:</a:t>
            </a:r>
            <a:r>
              <a:rPr lang="en-US" sz="2800">
                <a:solidFill>
                  <a:srgbClr val="A50021"/>
                </a:solidFill>
                <a:latin typeface="PT Sans Narrow"/>
                <a:ea typeface="PT Sans Narrow"/>
                <a:cs typeface="PT Sans Narrow"/>
                <a:sym typeface="PT Sans Narrow"/>
              </a:rPr>
              <a:t> </a:t>
            </a:r>
            <a:r>
              <a:rPr lang="en-US" sz="2000">
                <a:solidFill>
                  <a:srgbClr val="A50021"/>
                </a:solidFill>
                <a:latin typeface="PT Sans Narrow"/>
                <a:ea typeface="PT Sans Narrow"/>
                <a:cs typeface="PT Sans Narrow"/>
                <a:sym typeface="PT Sans Narrow"/>
              </a:rPr>
              <a:t>The majority of the Teachers/Staff that AIMS have hired for the 2019-2020 school year were from Swing,  </a:t>
            </a:r>
            <a:endParaRPr/>
          </a:p>
          <a:p>
            <a:pPr marL="457200" lvl="0" indent="-228600" algn="l" rtl="0">
              <a:lnSpc>
                <a:spcPct val="100000"/>
              </a:lnSpc>
              <a:spcBef>
                <a:spcPts val="0"/>
              </a:spcBef>
              <a:spcAft>
                <a:spcPts val="0"/>
              </a:spcAft>
              <a:buSzPts val="1400"/>
              <a:buNone/>
            </a:pPr>
            <a:r>
              <a:rPr lang="en-US" sz="2000">
                <a:solidFill>
                  <a:srgbClr val="A50021"/>
                </a:solidFill>
                <a:latin typeface="PT Sans Narrow"/>
                <a:ea typeface="PT Sans Narrow"/>
                <a:cs typeface="PT Sans Narrow"/>
                <a:sym typeface="PT Sans Narrow"/>
              </a:rPr>
              <a:t>          Local wise and EdJoin</a:t>
            </a:r>
            <a:r>
              <a:rPr lang="en-US" sz="2000">
                <a:solidFill>
                  <a:srgbClr val="A50021"/>
                </a:solidFill>
                <a:latin typeface="Arial"/>
                <a:ea typeface="Arial"/>
                <a:cs typeface="Arial"/>
                <a:sym typeface="Arial"/>
              </a:rPr>
              <a:t>.  </a:t>
            </a:r>
            <a:endParaRPr/>
          </a:p>
          <a:p>
            <a:pPr marL="457200" lvl="0" indent="-228600" algn="l" rtl="0">
              <a:lnSpc>
                <a:spcPct val="100000"/>
              </a:lnSpc>
              <a:spcBef>
                <a:spcPts val="0"/>
              </a:spcBef>
              <a:spcAft>
                <a:spcPts val="0"/>
              </a:spcAft>
              <a:buSzPts val="14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1478</Words>
  <Application>Microsoft Macintosh PowerPoint</Application>
  <PresentationFormat>Widescreen</PresentationFormat>
  <Paragraphs>144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Helvetica Neue</vt:lpstr>
      <vt:lpstr>Lucida Sans</vt:lpstr>
      <vt:lpstr>Arial</vt:lpstr>
      <vt:lpstr>PT Sans Narrow</vt:lpstr>
      <vt:lpstr>Roboto</vt:lpstr>
      <vt:lpstr>Arial Narrow</vt:lpstr>
      <vt:lpstr>Noto Sans Symbols</vt:lpstr>
      <vt:lpstr>Office Theme</vt:lpstr>
      <vt:lpstr>  AIMS K-12  Human Resources Reporting Period June 2020</vt:lpstr>
      <vt:lpstr>The Wellness Practices That Administrators, Teachers, and Support Staff Are Encouraged To Employ To Promote Overall Mental and Physical Healthy Well-Being   </vt:lpstr>
      <vt:lpstr>The documentation that is employed to assess the effectiveness of the practices employed    </vt:lpstr>
      <vt:lpstr>The Issues/Concerns and Resolutions That Emanated From The Documentation and On-Line Communication.     </vt:lpstr>
      <vt:lpstr>All Full-Time, Part Time, Hourly Positions That Have Been Either Temporarily and/or Permanently Eliminated         ⬥Refer to the AIMS K12 Temporary Amendment of Job Positions.     Leadership, Certificated, Classified job positions, new duties for Virtual work.    ⬥Reduction, the below positions and Contracted positions have been furloughed until further notice                              -  Cafeteria Staff, Sports Coaches and Interns                              -  Contracted Position Reduction: Custodial and Maintenance,                                  -  Security Guards and Food delivery                       ⬥Positions eliminated  for 2020-2021.                                                  AIPCS : IA I, AI II                                  AIPCS II:                                  AIPHS: Clerks </vt:lpstr>
      <vt:lpstr>Full Time and/or Instructional and Classified Vacancies   </vt:lpstr>
      <vt:lpstr>Part Time/Hourly instructional and Classified Vacancies   </vt:lpstr>
      <vt:lpstr>On-Line Recruitment Strategies</vt:lpstr>
      <vt:lpstr>Recruitment Results</vt:lpstr>
      <vt:lpstr>Qualitative and Quantitative Documentation Rubric That Is Employed To Assess the Effectiveness of The Practices/Strategies Employed       </vt:lpstr>
      <vt:lpstr>Human Resources Challenges /Concerns and Method for Resolution</vt:lpstr>
      <vt:lpstr>Plans For 2020-2021</vt:lpstr>
      <vt:lpstr>HIghlights I Want the Board To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AIMS K-12  Human Resources Reporting Period June 2020</dc:title>
  <cp:lastModifiedBy>Microsoft Office User</cp:lastModifiedBy>
  <cp:revision>7</cp:revision>
  <cp:lastPrinted>2020-06-13T11:13:27Z</cp:lastPrinted>
  <dcterms:modified xsi:type="dcterms:W3CDTF">2020-06-13T11:24:37Z</dcterms:modified>
</cp:coreProperties>
</file>