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12192000" cy="6858000"/>
  <p:embeddedFontLst>
    <p:embeddedFont>
      <p:font typeface="PT Sans Narrow"/>
      <p:regular r:id="rId18"/>
      <p:bold r:id="rId19"/>
    </p:embeddedFon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6.xml"/><Relationship Id="rId22" Type="http://schemas.openxmlformats.org/officeDocument/2006/relationships/font" Target="fonts/HelveticaNeue-italic.fntdata"/><Relationship Id="rId10" Type="http://schemas.openxmlformats.org/officeDocument/2006/relationships/slide" Target="slides/slide5.xml"/><Relationship Id="rId21" Type="http://schemas.openxmlformats.org/officeDocument/2006/relationships/font" Target="fonts/HelveticaNeue-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TSansNarrow-bold.fntdata"/><Relationship Id="rId6" Type="http://schemas.openxmlformats.org/officeDocument/2006/relationships/slide" Target="slides/slide1.xml"/><Relationship Id="rId18" Type="http://schemas.openxmlformats.org/officeDocument/2006/relationships/font" Target="fonts/PTSansNarrow-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 name="Google Shape;49;p1: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899e84b443_0_11: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99e84b443_0_1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899e84b443_0_16: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99e84b443_0_1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899e84b443_0_21: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99e84b443_0_2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 name="Google Shape;57;p2: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p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p3: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4: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 name="Google Shape;69;p4: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852276bf80_1_24: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75" name="Google Shape;75;g852276bf80_1_2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852276bf80_1_31: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93" name="Google Shape;93;g852276bf80_1_3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899e84b443_0_3: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99" name="Google Shape;99;g899e84b443_0_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obj">
  <p:cSld name="OBJECT">
    <p:bg>
      <p:bgPr>
        <a:solidFill>
          <a:schemeClr val="lt1"/>
        </a:solidFill>
      </p:bgPr>
    </p:bg>
    <p:spTree>
      <p:nvGrpSpPr>
        <p:cNvPr id="13" name="Shape 13"/>
        <p:cNvGrpSpPr/>
        <p:nvPr/>
      </p:nvGrpSpPr>
      <p:grpSpPr>
        <a:xfrm>
          <a:off x="0" y="0"/>
          <a:ext cx="0" cy="0"/>
          <a:chOff x="0" y="0"/>
          <a:chExt cx="0" cy="0"/>
        </a:xfrm>
      </p:grpSpPr>
      <p:sp>
        <p:nvSpPr>
          <p:cNvPr id="14" name="Google Shape;14;p2"/>
          <p:cNvSpPr/>
          <p:nvPr/>
        </p:nvSpPr>
        <p:spPr>
          <a:xfrm>
            <a:off x="-99" y="6727600"/>
            <a:ext cx="12192000" cy="130810"/>
          </a:xfrm>
          <a:custGeom>
            <a:rect b="b" l="l" r="r" t="t"/>
            <a:pathLst>
              <a:path extrusionOk="0" h="130809" w="12192000">
                <a:moveTo>
                  <a:pt x="0" y="0"/>
                </a:moveTo>
                <a:lnTo>
                  <a:pt x="12191999" y="0"/>
                </a:lnTo>
                <a:lnTo>
                  <a:pt x="12191999" y="130499"/>
                </a:lnTo>
                <a:lnTo>
                  <a:pt x="0" y="130499"/>
                </a:lnTo>
                <a:lnTo>
                  <a:pt x="0" y="0"/>
                </a:lnTo>
                <a:close/>
              </a:path>
            </a:pathLst>
          </a:custGeom>
          <a:solidFill>
            <a:srgbClr val="98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2"/>
          <p:cNvSpPr/>
          <p:nvPr/>
        </p:nvSpPr>
        <p:spPr>
          <a:xfrm>
            <a:off x="0" y="0"/>
            <a:ext cx="12192000" cy="130810"/>
          </a:xfrm>
          <a:custGeom>
            <a:rect b="b" l="l" r="r" t="t"/>
            <a:pathLst>
              <a:path extrusionOk="0" h="130810" w="12192000">
                <a:moveTo>
                  <a:pt x="0" y="0"/>
                </a:moveTo>
                <a:lnTo>
                  <a:pt x="12191999" y="0"/>
                </a:lnTo>
                <a:lnTo>
                  <a:pt x="12191999" y="130499"/>
                </a:lnTo>
                <a:lnTo>
                  <a:pt x="0" y="130499"/>
                </a:lnTo>
                <a:lnTo>
                  <a:pt x="0" y="0"/>
                </a:lnTo>
                <a:close/>
              </a:path>
            </a:pathLst>
          </a:custGeom>
          <a:solidFill>
            <a:srgbClr val="F1C1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2"/>
          <p:cNvSpPr/>
          <p:nvPr/>
        </p:nvSpPr>
        <p:spPr>
          <a:xfrm>
            <a:off x="9343646" y="3275950"/>
            <a:ext cx="749935" cy="0"/>
          </a:xfrm>
          <a:custGeom>
            <a:rect b="b" l="l" r="r" t="t"/>
            <a:pathLst>
              <a:path extrusionOk="0" h="120000" w="749934">
                <a:moveTo>
                  <a:pt x="0" y="0"/>
                </a:moveTo>
                <a:lnTo>
                  <a:pt x="749699" y="0"/>
                </a:lnTo>
              </a:path>
            </a:pathLst>
          </a:custGeom>
          <a:noFill/>
          <a:ln cap="flat" cmpd="sng" w="76175">
            <a:solidFill>
              <a:srgbClr val="FFD9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2"/>
          <p:cNvSpPr/>
          <p:nvPr/>
        </p:nvSpPr>
        <p:spPr>
          <a:xfrm>
            <a:off x="2100047" y="3251101"/>
            <a:ext cx="749935" cy="0"/>
          </a:xfrm>
          <a:custGeom>
            <a:rect b="b" l="l" r="r" t="t"/>
            <a:pathLst>
              <a:path extrusionOk="0" h="120000" w="749935">
                <a:moveTo>
                  <a:pt x="0" y="0"/>
                </a:moveTo>
                <a:lnTo>
                  <a:pt x="749699" y="0"/>
                </a:lnTo>
              </a:path>
            </a:pathLst>
          </a:custGeom>
          <a:noFill/>
          <a:ln cap="flat" cmpd="sng" w="76175">
            <a:solidFill>
              <a:srgbClr val="FFD9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2"/>
          <p:cNvSpPr/>
          <p:nvPr/>
        </p:nvSpPr>
        <p:spPr>
          <a:xfrm>
            <a:off x="1338867" y="4535295"/>
            <a:ext cx="9516110" cy="0"/>
          </a:xfrm>
          <a:custGeom>
            <a:rect b="b" l="l" r="r" t="t"/>
            <a:pathLst>
              <a:path extrusionOk="0" h="120000" w="9516110">
                <a:moveTo>
                  <a:pt x="0" y="0"/>
                </a:moveTo>
                <a:lnTo>
                  <a:pt x="9515556" y="0"/>
                </a:lnTo>
              </a:path>
            </a:pathLst>
          </a:custGeom>
          <a:noFill/>
          <a:ln cap="flat" cmpd="sng" w="76175">
            <a:solidFill>
              <a:srgbClr val="98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2"/>
          <p:cNvSpPr/>
          <p:nvPr/>
        </p:nvSpPr>
        <p:spPr>
          <a:xfrm>
            <a:off x="1338867" y="4332100"/>
            <a:ext cx="9516110" cy="0"/>
          </a:xfrm>
          <a:custGeom>
            <a:rect b="b" l="l" r="r" t="t"/>
            <a:pathLst>
              <a:path extrusionOk="0" h="120000" w="9516110">
                <a:moveTo>
                  <a:pt x="0" y="0"/>
                </a:moveTo>
                <a:lnTo>
                  <a:pt x="9515556" y="0"/>
                </a:lnTo>
              </a:path>
            </a:pathLst>
          </a:custGeom>
          <a:noFill/>
          <a:ln cap="flat" cmpd="sng" w="9525">
            <a:solidFill>
              <a:srgbClr val="98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 name="Google Shape;20;p2"/>
          <p:cNvSpPr txBox="1"/>
          <p:nvPr>
            <p:ph type="ctrTitle"/>
          </p:nvPr>
        </p:nvSpPr>
        <p:spPr>
          <a:xfrm>
            <a:off x="3441435" y="1930375"/>
            <a:ext cx="5309128" cy="75691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4800">
                <a:solidFill>
                  <a:srgbClr val="98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5" name="Shape 25"/>
        <p:cNvGrpSpPr/>
        <p:nvPr/>
      </p:nvGrpSpPr>
      <p:grpSpPr>
        <a:xfrm>
          <a:off x="0" y="0"/>
          <a:ext cx="0" cy="0"/>
          <a:chOff x="0" y="0"/>
          <a:chExt cx="0" cy="0"/>
        </a:xfrm>
      </p:grpSpPr>
      <p:sp>
        <p:nvSpPr>
          <p:cNvPr id="26" name="Google Shape;26;p3"/>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3"/>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31" name="Shape 31"/>
        <p:cNvGrpSpPr/>
        <p:nvPr/>
      </p:nvGrpSpPr>
      <p:grpSpPr>
        <a:xfrm>
          <a:off x="0" y="0"/>
          <a:ext cx="0" cy="0"/>
          <a:chOff x="0" y="0"/>
          <a:chExt cx="0" cy="0"/>
        </a:xfrm>
      </p:grpSpPr>
      <p:sp>
        <p:nvSpPr>
          <p:cNvPr id="32" name="Google Shape;32;p4"/>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 type="body"/>
          </p:nvPr>
        </p:nvSpPr>
        <p:spPr>
          <a:xfrm>
            <a:off x="609600" y="1577340"/>
            <a:ext cx="530352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4"/>
          <p:cNvSpPr txBox="1"/>
          <p:nvPr>
            <p:ph idx="2" type="body"/>
          </p:nvPr>
        </p:nvSpPr>
        <p:spPr>
          <a:xfrm>
            <a:off x="6278880" y="1577340"/>
            <a:ext cx="530352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4"/>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38" name="Shape 38"/>
        <p:cNvGrpSpPr/>
        <p:nvPr/>
      </p:nvGrpSpPr>
      <p:grpSpPr>
        <a:xfrm>
          <a:off x="0" y="0"/>
          <a:ext cx="0" cy="0"/>
          <a:chOff x="0" y="0"/>
          <a:chExt cx="0" cy="0"/>
        </a:xfrm>
      </p:grpSpPr>
      <p:sp>
        <p:nvSpPr>
          <p:cNvPr id="39" name="Google Shape;39;p5"/>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43" name="Shape 43"/>
        <p:cNvGrpSpPr/>
        <p:nvPr/>
      </p:nvGrpSpPr>
      <p:grpSpPr>
        <a:xfrm>
          <a:off x="0" y="0"/>
          <a:ext cx="0" cy="0"/>
          <a:chOff x="0" y="0"/>
          <a:chExt cx="0" cy="0"/>
        </a:xfrm>
      </p:grpSpPr>
      <p:sp>
        <p:nvSpPr>
          <p:cNvPr id="44" name="Google Shape;44;p6"/>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12192000" cy="130810"/>
          </a:xfrm>
          <a:custGeom>
            <a:rect b="b" l="l" r="r" t="t"/>
            <a:pathLst>
              <a:path extrusionOk="0" h="130810" w="12192000">
                <a:moveTo>
                  <a:pt x="0" y="0"/>
                </a:moveTo>
                <a:lnTo>
                  <a:pt x="12191999" y="0"/>
                </a:lnTo>
                <a:lnTo>
                  <a:pt x="12191999" y="130499"/>
                </a:lnTo>
                <a:lnTo>
                  <a:pt x="0" y="130499"/>
                </a:lnTo>
                <a:lnTo>
                  <a:pt x="0" y="0"/>
                </a:lnTo>
                <a:close/>
              </a:path>
            </a:pathLst>
          </a:custGeom>
          <a:solidFill>
            <a:srgbClr val="F1C1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 name="Google Shape;7;p1"/>
          <p:cNvSpPr/>
          <p:nvPr/>
        </p:nvSpPr>
        <p:spPr>
          <a:xfrm>
            <a:off x="-99" y="6727600"/>
            <a:ext cx="12192000" cy="130810"/>
          </a:xfrm>
          <a:custGeom>
            <a:rect b="b" l="l" r="r" t="t"/>
            <a:pathLst>
              <a:path extrusionOk="0" h="130809" w="12192000">
                <a:moveTo>
                  <a:pt x="0" y="0"/>
                </a:moveTo>
                <a:lnTo>
                  <a:pt x="12191999" y="0"/>
                </a:lnTo>
                <a:lnTo>
                  <a:pt x="12191999" y="130499"/>
                </a:lnTo>
                <a:lnTo>
                  <a:pt x="0" y="130499"/>
                </a:lnTo>
                <a:lnTo>
                  <a:pt x="0" y="0"/>
                </a:lnTo>
                <a:close/>
              </a:path>
            </a:pathLst>
          </a:custGeom>
          <a:solidFill>
            <a:srgbClr val="98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 name="Google Shape;8;p1"/>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6000" u="none" cap="none" strike="noStrike">
                <a:solidFill>
                  <a:srgbClr val="980000"/>
                </a:solidFill>
                <a:latin typeface="PT Sans Narrow"/>
                <a:ea typeface="PT Sans Narrow"/>
                <a:cs typeface="PT Sans Narrow"/>
                <a:sym typeface="PT Sans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aimscollegeboundkids.org/" TargetMode="External"/><Relationship Id="rId4" Type="http://schemas.openxmlformats.org/officeDocument/2006/relationships/hyperlink" Target="http://drive.google.com/file/d/1Q9os0g1baL-QwZ9rqX-ZBLBRCocSdJWK/view" TargetMode="External"/><Relationship Id="rId5"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www.aimsk12.org/hs-college"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 name="Shape 50"/>
        <p:cNvGrpSpPr/>
        <p:nvPr/>
      </p:nvGrpSpPr>
      <p:grpSpPr>
        <a:xfrm>
          <a:off x="0" y="0"/>
          <a:ext cx="0" cy="0"/>
          <a:chOff x="0" y="0"/>
          <a:chExt cx="0" cy="0"/>
        </a:xfrm>
      </p:grpSpPr>
      <p:sp>
        <p:nvSpPr>
          <p:cNvPr id="51" name="Google Shape;51;p7"/>
          <p:cNvSpPr txBox="1"/>
          <p:nvPr>
            <p:ph type="ctrTitle"/>
          </p:nvPr>
        </p:nvSpPr>
        <p:spPr>
          <a:xfrm>
            <a:off x="1909825" y="690123"/>
            <a:ext cx="6840900" cy="1921039"/>
          </a:xfrm>
          <a:prstGeom prst="rect">
            <a:avLst/>
          </a:prstGeom>
          <a:noFill/>
          <a:ln>
            <a:noFill/>
          </a:ln>
        </p:spPr>
        <p:txBody>
          <a:bodyPr anchorCtr="0" anchor="t" bIns="0" lIns="0" spcFirstLastPara="1" rIns="0" wrap="square" tIns="12700">
            <a:noAutofit/>
          </a:bodyPr>
          <a:lstStyle/>
          <a:p>
            <a:pPr indent="0" lvl="0" marL="13970" rtl="0" algn="ctr">
              <a:lnSpc>
                <a:spcPct val="100000"/>
              </a:lnSpc>
              <a:spcBef>
                <a:spcPts val="0"/>
              </a:spcBef>
              <a:spcAft>
                <a:spcPts val="0"/>
              </a:spcAft>
              <a:buSzPts val="1400"/>
              <a:buNone/>
            </a:pPr>
            <a:r>
              <a:rPr lang="en-US"/>
              <a:t>  AIMS K-12 </a:t>
            </a:r>
            <a:br>
              <a:rPr lang="en-US"/>
            </a:br>
            <a:r>
              <a:rPr lang="en-US"/>
              <a:t>College Bound Kids</a:t>
            </a:r>
            <a:br>
              <a:rPr lang="en-US"/>
            </a:br>
            <a:r>
              <a:rPr lang="en-US" sz="2800"/>
              <a:t>Reporting Period June 2020</a:t>
            </a:r>
            <a:endParaRPr sz="2800"/>
          </a:p>
        </p:txBody>
      </p:sp>
      <p:sp>
        <p:nvSpPr>
          <p:cNvPr id="52" name="Google Shape;52;p7"/>
          <p:cNvSpPr txBox="1"/>
          <p:nvPr/>
        </p:nvSpPr>
        <p:spPr>
          <a:xfrm>
            <a:off x="2377713" y="3429000"/>
            <a:ext cx="7239000" cy="547181"/>
          </a:xfrm>
          <a:prstGeom prst="rect">
            <a:avLst/>
          </a:prstGeom>
          <a:noFill/>
          <a:ln>
            <a:noFill/>
          </a:ln>
        </p:spPr>
        <p:txBody>
          <a:bodyPr anchorCtr="0" anchor="t" bIns="0" lIns="0" spcFirstLastPara="1" rIns="0" wrap="square" tIns="29825">
            <a:noAutofit/>
          </a:bodyPr>
          <a:lstStyle/>
          <a:p>
            <a:pPr indent="909319" lvl="0" marL="12700" marR="5080" rtl="0" algn="l">
              <a:lnSpc>
                <a:spcPct val="119656"/>
              </a:lnSpc>
              <a:spcBef>
                <a:spcPts val="0"/>
              </a:spcBef>
              <a:spcAft>
                <a:spcPts val="0"/>
              </a:spcAft>
              <a:buClr>
                <a:srgbClr val="000000"/>
              </a:buClr>
              <a:buSzPts val="1400"/>
              <a:buFont typeface="Arial"/>
              <a:buNone/>
            </a:pPr>
            <a:r>
              <a:rPr b="0" i="0" lang="en-US" sz="1400" u="none" cap="none" strike="noStrike">
                <a:solidFill>
                  <a:srgbClr val="685D46"/>
                </a:solidFill>
                <a:latin typeface="Arial"/>
                <a:ea typeface="Arial"/>
                <a:cs typeface="Arial"/>
                <a:sym typeface="Arial"/>
              </a:rPr>
              <a:t>Matthew Gordan, College Bound Kids Coordinator </a:t>
            </a:r>
            <a:endParaRPr/>
          </a:p>
          <a:p>
            <a:pPr indent="909319" lvl="0" marL="12700" marR="5080" rtl="0" algn="l">
              <a:lnSpc>
                <a:spcPct val="119656"/>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3" name="Google Shape;53;p7"/>
          <p:cNvSpPr/>
          <p:nvPr/>
        </p:nvSpPr>
        <p:spPr>
          <a:xfrm>
            <a:off x="5406033" y="4927435"/>
            <a:ext cx="704548" cy="66334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 name="Google Shape;54;p7"/>
          <p:cNvSpPr/>
          <p:nvPr/>
        </p:nvSpPr>
        <p:spPr>
          <a:xfrm>
            <a:off x="4756298" y="4781623"/>
            <a:ext cx="2679304" cy="131437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6"/>
          <p:cNvSpPr txBox="1"/>
          <p:nvPr/>
        </p:nvSpPr>
        <p:spPr>
          <a:xfrm>
            <a:off x="1179975" y="153925"/>
            <a:ext cx="7870500" cy="93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b="1" lang="en-US" sz="4000">
                <a:solidFill>
                  <a:srgbClr val="980000"/>
                </a:solidFill>
                <a:latin typeface="PT Sans Narrow"/>
                <a:ea typeface="PT Sans Narrow"/>
                <a:cs typeface="PT Sans Narrow"/>
                <a:sym typeface="PT Sans Narrow"/>
              </a:rPr>
              <a:t>Link to Signing Day Video </a:t>
            </a:r>
            <a:r>
              <a:rPr lang="en-US" u="sng">
                <a:solidFill>
                  <a:schemeClr val="hlink"/>
                </a:solidFill>
                <a:latin typeface="Calibri"/>
                <a:ea typeface="Calibri"/>
                <a:cs typeface="Calibri"/>
                <a:sym typeface="Calibri"/>
                <a:hlinkClick r:id="rId3"/>
              </a:rPr>
              <a:t>Link to AIMS CBK Website</a:t>
            </a:r>
            <a:endParaRPr>
              <a:latin typeface="Calibri"/>
              <a:ea typeface="Calibri"/>
              <a:cs typeface="Calibri"/>
              <a:sym typeface="Calibri"/>
            </a:endParaRPr>
          </a:p>
        </p:txBody>
      </p:sp>
      <p:sp>
        <p:nvSpPr>
          <p:cNvPr id="110" name="Google Shape;110;p16"/>
          <p:cNvSpPr txBox="1"/>
          <p:nvPr/>
        </p:nvSpPr>
        <p:spPr>
          <a:xfrm>
            <a:off x="236925" y="1467050"/>
            <a:ext cx="11587800" cy="51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700">
              <a:latin typeface="Calibri"/>
              <a:ea typeface="Calibri"/>
              <a:cs typeface="Calibri"/>
              <a:sym typeface="Calibri"/>
            </a:endParaRPr>
          </a:p>
        </p:txBody>
      </p:sp>
      <p:pic>
        <p:nvPicPr>
          <p:cNvPr id="111" name="Google Shape;111;p16" title="AIMS HS College Signing Day (For Media).mp4">
            <a:hlinkClick r:id="rId4"/>
          </p:cNvPr>
          <p:cNvPicPr preferRelativeResize="0"/>
          <p:nvPr/>
        </p:nvPicPr>
        <p:blipFill>
          <a:blip r:embed="rId5">
            <a:alphaModFix/>
          </a:blip>
          <a:stretch>
            <a:fillRect/>
          </a:stretch>
        </p:blipFill>
        <p:spPr>
          <a:xfrm>
            <a:off x="1326800" y="1092850"/>
            <a:ext cx="8620250" cy="5354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7"/>
          <p:cNvSpPr txBox="1"/>
          <p:nvPr/>
        </p:nvSpPr>
        <p:spPr>
          <a:xfrm>
            <a:off x="1179975" y="153925"/>
            <a:ext cx="74436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b="1" lang="en-US" sz="4000">
                <a:solidFill>
                  <a:srgbClr val="980000"/>
                </a:solidFill>
                <a:latin typeface="PT Sans Narrow"/>
                <a:ea typeface="PT Sans Narrow"/>
                <a:cs typeface="PT Sans Narrow"/>
                <a:sym typeface="PT Sans Narrow"/>
              </a:rPr>
              <a:t>Plans For 2020-2021</a:t>
            </a:r>
            <a:endParaRPr>
              <a:latin typeface="Calibri"/>
              <a:ea typeface="Calibri"/>
              <a:cs typeface="Calibri"/>
              <a:sym typeface="Calibri"/>
            </a:endParaRPr>
          </a:p>
        </p:txBody>
      </p:sp>
      <p:sp>
        <p:nvSpPr>
          <p:cNvPr id="117" name="Google Shape;117;p17"/>
          <p:cNvSpPr txBox="1"/>
          <p:nvPr/>
        </p:nvSpPr>
        <p:spPr>
          <a:xfrm>
            <a:off x="236925" y="1467050"/>
            <a:ext cx="11587800" cy="51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700">
                <a:latin typeface="Calibri"/>
                <a:ea typeface="Calibri"/>
                <a:cs typeface="Calibri"/>
                <a:sym typeface="Calibri"/>
              </a:rPr>
              <a:t>High School</a:t>
            </a:r>
            <a:endParaRPr b="1"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latin typeface="Calibri"/>
                <a:ea typeface="Calibri"/>
                <a:cs typeface="Calibri"/>
                <a:sym typeface="Calibri"/>
              </a:rPr>
              <a:t>*Continue with feedback and personal deadlines for each student to craft at least 3 drafts each of the 4 UC personal essay prompts. </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latin typeface="Calibri"/>
                <a:ea typeface="Calibri"/>
                <a:cs typeface="Calibri"/>
                <a:sym typeface="Calibri"/>
              </a:rPr>
              <a:t>*Continue organizing and overseeing the ordering of AP exams, FAFSA registration, PSAT exams, and SAT/ACT registration.</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latin typeface="Calibri"/>
                <a:ea typeface="Calibri"/>
                <a:cs typeface="Calibri"/>
                <a:sym typeface="Calibri"/>
              </a:rPr>
              <a:t>*Include parents even more by having each family sign off on graduation progress documentation throughout the year.</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latin typeface="Calibri"/>
                <a:ea typeface="Calibri"/>
                <a:cs typeface="Calibri"/>
                <a:sym typeface="Calibri"/>
              </a:rPr>
              <a:t>*Facilitate virtual meetings with admissions officers as opposed to in-person visits, along with virtual tours.</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latin typeface="Calibri"/>
                <a:ea typeface="Calibri"/>
                <a:cs typeface="Calibri"/>
                <a:sym typeface="Calibri"/>
              </a:rPr>
              <a:t>*Take advantage of college planning class with more one-on-one time with students and better scholarship application infrastructure.</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latin typeface="Calibri"/>
                <a:ea typeface="Calibri"/>
                <a:cs typeface="Calibri"/>
                <a:sym typeface="Calibri"/>
              </a:rPr>
              <a:t>*Continue to push students to look at private schools and HBCUs as alternative options more than worth their time.</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latin typeface="Calibri"/>
                <a:ea typeface="Calibri"/>
                <a:cs typeface="Calibri"/>
                <a:sym typeface="Calibri"/>
              </a:rPr>
              <a:t>*Keep track of student transcripts to ensure credit recovery is met in a timely manner.</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700">
                <a:latin typeface="Calibri"/>
                <a:ea typeface="Calibri"/>
                <a:cs typeface="Calibri"/>
                <a:sym typeface="Calibri"/>
              </a:rPr>
              <a:t>Middle School/Elementary School</a:t>
            </a:r>
            <a:endParaRPr b="1"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latin typeface="Calibri"/>
                <a:ea typeface="Calibri"/>
                <a:cs typeface="Calibri"/>
                <a:sym typeface="Calibri"/>
              </a:rPr>
              <a:t>*</a:t>
            </a:r>
            <a:r>
              <a:rPr lang="en-US" sz="1700">
                <a:latin typeface="Calibri"/>
                <a:ea typeface="Calibri"/>
                <a:cs typeface="Calibri"/>
                <a:sym typeface="Calibri"/>
              </a:rPr>
              <a:t>Facilitate</a:t>
            </a:r>
            <a:r>
              <a:rPr lang="en-US" sz="1700">
                <a:latin typeface="Calibri"/>
                <a:ea typeface="Calibri"/>
                <a:cs typeface="Calibri"/>
                <a:sym typeface="Calibri"/>
              </a:rPr>
              <a:t> virtual tours of college campuses for each AIMS site. </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latin typeface="Calibri"/>
                <a:ea typeface="Calibri"/>
                <a:cs typeface="Calibri"/>
                <a:sym typeface="Calibri"/>
              </a:rPr>
              <a:t>*Introduce career paths/options; help make connections for them to understand possibilities.</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latin typeface="Calibri"/>
                <a:ea typeface="Calibri"/>
                <a:cs typeface="Calibri"/>
                <a:sym typeface="Calibri"/>
              </a:rPr>
              <a:t>*Stress importance of community service/extracurricular activities, both to the community and themselves.</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latin typeface="Calibri"/>
                <a:ea typeface="Calibri"/>
                <a:cs typeface="Calibri"/>
                <a:sym typeface="Calibri"/>
              </a:rPr>
              <a:t>*Provide information throughout the year for their teachers to share with their families.</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7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8"/>
          <p:cNvSpPr txBox="1"/>
          <p:nvPr/>
        </p:nvSpPr>
        <p:spPr>
          <a:xfrm>
            <a:off x="1179975" y="153925"/>
            <a:ext cx="74436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b="1" lang="en-US" sz="4000">
                <a:solidFill>
                  <a:srgbClr val="980000"/>
                </a:solidFill>
                <a:latin typeface="PT Sans Narrow"/>
                <a:ea typeface="PT Sans Narrow"/>
                <a:cs typeface="PT Sans Narrow"/>
                <a:sym typeface="PT Sans Narrow"/>
              </a:rPr>
              <a:t>Highlights I Want The Board To Know</a:t>
            </a:r>
            <a:endParaRPr>
              <a:latin typeface="Calibri"/>
              <a:ea typeface="Calibri"/>
              <a:cs typeface="Calibri"/>
              <a:sym typeface="Calibri"/>
            </a:endParaRPr>
          </a:p>
        </p:txBody>
      </p:sp>
      <p:sp>
        <p:nvSpPr>
          <p:cNvPr id="123" name="Google Shape;123;p18"/>
          <p:cNvSpPr txBox="1"/>
          <p:nvPr/>
        </p:nvSpPr>
        <p:spPr>
          <a:xfrm>
            <a:off x="236925" y="1467050"/>
            <a:ext cx="11587800" cy="51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700">
                <a:latin typeface="Calibri"/>
                <a:ea typeface="Calibri"/>
                <a:cs typeface="Calibri"/>
                <a:sym typeface="Calibri"/>
              </a:rPr>
              <a:t>*This is a one-person department!</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latin typeface="Calibri"/>
                <a:ea typeface="Calibri"/>
                <a:cs typeface="Calibri"/>
                <a:sym typeface="Calibri"/>
              </a:rPr>
              <a:t>*College acceptances at just about every UC and CSU school went up. The few that did not all saw fewer applicants than previous year.</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latin typeface="Calibri"/>
                <a:ea typeface="Calibri"/>
                <a:cs typeface="Calibri"/>
                <a:sym typeface="Calibri"/>
              </a:rPr>
              <a:t>*Every Senior received feedback on three drafts of their four UC personal essays. Over 70 Seniors completed this task, meaning I “touched” over 840 essays (not including private school or scholarship essays). </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latin typeface="Calibri"/>
                <a:ea typeface="Calibri"/>
                <a:cs typeface="Calibri"/>
                <a:sym typeface="Calibri"/>
              </a:rPr>
              <a:t>*This is the 4th straight year we’ve had at least one student receive full college tuition scholarship from a program we nominated them for. </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latin typeface="Calibri"/>
                <a:ea typeface="Calibri"/>
                <a:cs typeface="Calibri"/>
                <a:sym typeface="Calibri"/>
              </a:rPr>
              <a:t>*Oversaw the organization, ordering, and implementation of the AP exams (419 students registered, over 1K exams) and the multiple PSAT exams (9th-11th graders all tested) that occurred on our campus.</a:t>
            </a:r>
            <a:endParaRPr sz="17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8"/>
          <p:cNvSpPr txBox="1"/>
          <p:nvPr>
            <p:ph type="title"/>
          </p:nvPr>
        </p:nvSpPr>
        <p:spPr>
          <a:xfrm>
            <a:off x="517199" y="670573"/>
            <a:ext cx="10819015" cy="1193396"/>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900"/>
              <a:t>Established College Bound Priorities</a:t>
            </a:r>
            <a:endParaRPr sz="6300"/>
          </a:p>
        </p:txBody>
      </p:sp>
      <p:sp>
        <p:nvSpPr>
          <p:cNvPr id="60" name="Google Shape;60;p8"/>
          <p:cNvSpPr txBox="1"/>
          <p:nvPr/>
        </p:nvSpPr>
        <p:spPr>
          <a:xfrm>
            <a:off x="517200" y="1220750"/>
            <a:ext cx="11041200" cy="4834200"/>
          </a:xfrm>
          <a:prstGeom prst="rect">
            <a:avLst/>
          </a:prstGeom>
          <a:noFill/>
          <a:ln>
            <a:noFill/>
          </a:ln>
        </p:spPr>
        <p:txBody>
          <a:bodyPr anchorCtr="0" anchor="t" bIns="0" lIns="0" spcFirstLastPara="1" rIns="0" wrap="square" tIns="52700">
            <a:no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5B0F00"/>
                </a:solidFill>
                <a:latin typeface="Helvetica Neue"/>
                <a:ea typeface="Helvetica Neue"/>
                <a:cs typeface="Helvetica Neue"/>
                <a:sym typeface="Helvetica Neue"/>
              </a:rPr>
              <a:t>(</a:t>
            </a:r>
            <a:r>
              <a:rPr b="1" lang="en-US" sz="1800">
                <a:latin typeface="Helvetica Neue"/>
                <a:ea typeface="Helvetica Neue"/>
                <a:cs typeface="Helvetica Neue"/>
                <a:sym typeface="Helvetica Neue"/>
              </a:rPr>
              <a:t>Overall priorities were discussed last month. The following priorities are immediate.)</a:t>
            </a:r>
            <a:endParaRPr b="1" sz="18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1" sz="1800">
              <a:solidFill>
                <a:srgbClr val="5B0F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rPr b="1" lang="en-US" sz="2200">
                <a:solidFill>
                  <a:srgbClr val="5B0F00"/>
                </a:solidFill>
                <a:latin typeface="Helvetica Neue"/>
                <a:ea typeface="Helvetica Neue"/>
                <a:cs typeface="Helvetica Neue"/>
                <a:sym typeface="Helvetica Neue"/>
              </a:rPr>
              <a:t>*Oversee AP testing</a:t>
            </a:r>
            <a:endParaRPr b="1" sz="2200">
              <a:solidFill>
                <a:srgbClr val="5B0F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1" sz="2200">
              <a:solidFill>
                <a:srgbClr val="5B0F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rPr b="1" lang="en-US" sz="2200">
                <a:solidFill>
                  <a:srgbClr val="5B0F00"/>
                </a:solidFill>
                <a:latin typeface="Helvetica Neue"/>
                <a:ea typeface="Helvetica Neue"/>
                <a:cs typeface="Helvetica Neue"/>
                <a:sym typeface="Helvetica Neue"/>
              </a:rPr>
              <a:t>*Make sure Seniors are supported with community college registration</a:t>
            </a:r>
            <a:endParaRPr b="1" sz="2200">
              <a:solidFill>
                <a:srgbClr val="5B0F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1" sz="2200">
              <a:solidFill>
                <a:srgbClr val="5B0F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rPr b="1" lang="en-US" sz="2200">
                <a:solidFill>
                  <a:srgbClr val="5B0F00"/>
                </a:solidFill>
                <a:latin typeface="Helvetica Neue"/>
                <a:ea typeface="Helvetica Neue"/>
                <a:cs typeface="Helvetica Neue"/>
                <a:sym typeface="Helvetica Neue"/>
              </a:rPr>
              <a:t>*Working with Juniors to prepare for college application season</a:t>
            </a:r>
            <a:endParaRPr b="1" sz="2200">
              <a:solidFill>
                <a:srgbClr val="5B0F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1" sz="2200">
              <a:solidFill>
                <a:srgbClr val="5B0F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rPr b="1" lang="en-US" sz="2200">
                <a:solidFill>
                  <a:srgbClr val="5B0F00"/>
                </a:solidFill>
                <a:latin typeface="Helvetica Neue"/>
                <a:ea typeface="Helvetica Neue"/>
                <a:cs typeface="Helvetica Neue"/>
                <a:sym typeface="Helvetica Neue"/>
              </a:rPr>
              <a:t>*Reviewing Junior transcripts and ensuring students are working on credit recovery</a:t>
            </a:r>
            <a:endParaRPr b="1" sz="2200">
              <a:solidFill>
                <a:srgbClr val="5B0F00"/>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 </a:t>
            </a:r>
            <a:endParaRPr sz="1800"/>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	</a:t>
            </a:r>
            <a:endParaRPr sz="1800"/>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1" i="0" sz="1800" u="none" cap="none" strike="noStrike">
              <a:solidFill>
                <a:srgbClr val="5B0F0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9"/>
          <p:cNvSpPr txBox="1"/>
          <p:nvPr>
            <p:ph type="title"/>
          </p:nvPr>
        </p:nvSpPr>
        <p:spPr>
          <a:xfrm>
            <a:off x="517200" y="670572"/>
            <a:ext cx="10221138" cy="1181673"/>
          </a:xfrm>
          <a:prstGeom prst="rect">
            <a:avLst/>
          </a:prstGeom>
          <a:noFill/>
          <a:ln>
            <a:noFill/>
          </a:ln>
        </p:spPr>
        <p:txBody>
          <a:bodyPr anchorCtr="0" anchor="t" bIns="0" lIns="0" spcFirstLastPara="1" rIns="0" wrap="square" tIns="12700">
            <a:noAutofit/>
          </a:bodyPr>
          <a:lstStyle/>
          <a:p>
            <a:pPr indent="0" lvl="0" marL="12700" rtl="0" algn="l">
              <a:lnSpc>
                <a:spcPct val="100000"/>
              </a:lnSpc>
              <a:spcBef>
                <a:spcPts val="0"/>
              </a:spcBef>
              <a:spcAft>
                <a:spcPts val="0"/>
              </a:spcAft>
              <a:buSzPts val="1400"/>
              <a:buNone/>
            </a:pPr>
            <a:r>
              <a:rPr lang="en-US" sz="3600"/>
              <a:t>Established Daily/Weekly Schedule for Communicating With Seniors, Juniors</a:t>
            </a:r>
            <a:endParaRPr sz="3600"/>
          </a:p>
        </p:txBody>
      </p:sp>
      <p:sp>
        <p:nvSpPr>
          <p:cNvPr id="66" name="Google Shape;66;p9"/>
          <p:cNvSpPr txBox="1"/>
          <p:nvPr/>
        </p:nvSpPr>
        <p:spPr>
          <a:xfrm>
            <a:off x="517200" y="1677950"/>
            <a:ext cx="11041200" cy="4834200"/>
          </a:xfrm>
          <a:prstGeom prst="rect">
            <a:avLst/>
          </a:prstGeom>
          <a:noFill/>
          <a:ln>
            <a:noFill/>
          </a:ln>
        </p:spPr>
        <p:txBody>
          <a:bodyPr anchorCtr="0" anchor="t" bIns="0" lIns="0" spcFirstLastPara="1" rIns="0" wrap="square" tIns="52700">
            <a:noAutofit/>
          </a:bodyPr>
          <a:lstStyle/>
          <a:p>
            <a:pPr indent="0" lvl="0" marL="0" marR="0" rtl="0" algn="l">
              <a:lnSpc>
                <a:spcPct val="100000"/>
              </a:lnSpc>
              <a:spcBef>
                <a:spcPts val="0"/>
              </a:spcBef>
              <a:spcAft>
                <a:spcPts val="0"/>
              </a:spcAft>
              <a:buClr>
                <a:schemeClr val="dk1"/>
              </a:buClr>
              <a:buSzPts val="1100"/>
              <a:buFont typeface="Arial"/>
              <a:buNone/>
            </a:pPr>
            <a:r>
              <a:t/>
            </a:r>
            <a:endParaRPr i="1" sz="13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1" lang="en-US" sz="1800">
                <a:solidFill>
                  <a:schemeClr val="dk1"/>
                </a:solidFill>
              </a:rPr>
              <a:t>Daily</a:t>
            </a:r>
            <a:endParaRPr b="1" sz="18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8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sz="1800">
                <a:solidFill>
                  <a:schemeClr val="dk1"/>
                </a:solidFill>
              </a:rPr>
              <a:t>*Established a log to coordinate individual check-ins via email/Schoology- followed up with phone calls to those who don’t respond within 48 hours.</a:t>
            </a:r>
            <a:endParaRPr sz="18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sz="1800">
                <a:solidFill>
                  <a:schemeClr val="dk1"/>
                </a:solidFill>
              </a:rPr>
              <a:t>*Operating open office hours during lunch, after-school, or essentially anytime for students to meet privately via a Schoology conference call or phone to provide more one-on-one assistance.</a:t>
            </a:r>
            <a:endParaRPr sz="18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sz="1800">
                <a:solidFill>
                  <a:schemeClr val="dk1"/>
                </a:solidFill>
              </a:rPr>
              <a:t>*Daily interviews with Juniors after school involving Peer Forward team, going over college-related matters and preparing them for the application process.</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800">
                <a:solidFill>
                  <a:schemeClr val="dk1"/>
                </a:solidFill>
              </a:rPr>
              <a:t>Weekly</a:t>
            </a:r>
            <a:endParaRPr b="1"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800">
                <a:solidFill>
                  <a:schemeClr val="dk1"/>
                </a:solidFill>
              </a:rPr>
              <a:t>*Most recently were multiple meetings with each grade level </a:t>
            </a:r>
            <a:r>
              <a:rPr lang="en-US" sz="1800">
                <a:solidFill>
                  <a:schemeClr val="dk1"/>
                </a:solidFill>
              </a:rPr>
              <a:t>regarding</a:t>
            </a:r>
            <a:r>
              <a:rPr lang="en-US" sz="1800">
                <a:solidFill>
                  <a:schemeClr val="dk1"/>
                </a:solidFill>
              </a:rPr>
              <a:t> the AP exams.</a:t>
            </a:r>
            <a:r>
              <a:rPr lang="en-US" sz="1600">
                <a:solidFill>
                  <a:schemeClr val="dk1"/>
                </a:solidFill>
              </a:rPr>
              <a:t>		</a:t>
            </a:r>
            <a:r>
              <a:rPr lang="en-US" sz="1100">
                <a:solidFill>
                  <a:schemeClr val="dk1"/>
                </a:solidFill>
              </a:rPr>
              <a:t>			</a:t>
            </a:r>
            <a:endParaRPr sz="1100">
              <a:solidFill>
                <a:schemeClr val="dk1"/>
              </a:solidFill>
            </a:endParaRPr>
          </a:p>
          <a:p>
            <a:pPr indent="0" lvl="0" marL="0" marR="0" rtl="0" algn="l">
              <a:lnSpc>
                <a:spcPct val="100000"/>
              </a:lnSpc>
              <a:spcBef>
                <a:spcPts val="120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b="1" sz="1800">
              <a:solidFill>
                <a:srgbClr val="5B0F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1" sz="1800">
              <a:solidFill>
                <a:srgbClr val="5B0F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b="1" i="0" sz="1800" u="none" cap="none" strike="noStrike">
              <a:solidFill>
                <a:srgbClr val="5B0F00"/>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0"/>
          <p:cNvSpPr txBox="1"/>
          <p:nvPr>
            <p:ph type="title"/>
          </p:nvPr>
        </p:nvSpPr>
        <p:spPr>
          <a:xfrm>
            <a:off x="517199" y="670574"/>
            <a:ext cx="11295859" cy="1281793"/>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Number of Juniors and Seniors Contacted During The Reporting Period; and The  Means of Communication</a:t>
            </a:r>
            <a:br>
              <a:rPr lang="en-US" sz="3600"/>
            </a:br>
            <a:endParaRPr sz="3600"/>
          </a:p>
        </p:txBody>
      </p:sp>
      <p:sp>
        <p:nvSpPr>
          <p:cNvPr id="72" name="Google Shape;72;p10"/>
          <p:cNvSpPr txBox="1"/>
          <p:nvPr/>
        </p:nvSpPr>
        <p:spPr>
          <a:xfrm>
            <a:off x="451274" y="1231024"/>
            <a:ext cx="11041200" cy="5419500"/>
          </a:xfrm>
          <a:prstGeom prst="rect">
            <a:avLst/>
          </a:prstGeom>
          <a:noFill/>
          <a:ln>
            <a:noFill/>
          </a:ln>
        </p:spPr>
        <p:txBody>
          <a:bodyPr anchorCtr="0" anchor="t" bIns="0" lIns="0" spcFirstLastPara="1" rIns="0" wrap="square" tIns="52700">
            <a:noAutofit/>
          </a:bodyPr>
          <a:lstStyle/>
          <a:p>
            <a:pPr indent="0" lvl="0" marL="457200" marR="0" rtl="0" algn="l">
              <a:lnSpc>
                <a:spcPct val="100000"/>
              </a:lnSpc>
              <a:spcBef>
                <a:spcPts val="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indent="0" lvl="0" marL="457200" marR="0" rtl="0" algn="l">
              <a:lnSpc>
                <a:spcPct val="100000"/>
              </a:lnSpc>
              <a:spcBef>
                <a:spcPts val="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indent="0" lvl="0" marL="457200" marR="0" rtl="0" algn="l">
              <a:lnSpc>
                <a:spcPct val="100000"/>
              </a:lnSpc>
              <a:spcBef>
                <a:spcPts val="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indent="0" lvl="0" marL="457200" marR="0" rtl="0" algn="l">
              <a:lnSpc>
                <a:spcPct val="100000"/>
              </a:lnSpc>
              <a:spcBef>
                <a:spcPts val="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indent="0" lvl="0" marL="457200" marR="0" rtl="0" algn="l">
              <a:lnSpc>
                <a:spcPct val="100000"/>
              </a:lnSpc>
              <a:spcBef>
                <a:spcPts val="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500">
                <a:solidFill>
                  <a:schemeClr val="dk1"/>
                </a:solidFill>
              </a:rPr>
              <a:t>Seniors: </a:t>
            </a:r>
            <a:r>
              <a:rPr lang="en-US" sz="1500">
                <a:solidFill>
                  <a:schemeClr val="dk1"/>
                </a:solidFill>
              </a:rPr>
              <a:t>Email/schoology: All 75 senior have been contacted via email at least weekly with an average number of email correspondence 6 times per week</a:t>
            </a:r>
            <a:endParaRPr sz="15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500">
                <a:solidFill>
                  <a:schemeClr val="dk1"/>
                </a:solidFill>
              </a:rPr>
              <a:t>Phone: Have consulted with 4 students via phone call.</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500">
                <a:solidFill>
                  <a:schemeClr val="dk1"/>
                </a:solidFill>
              </a:rPr>
              <a:t>Private one on one Schoology conference: 6 students have requested this</a:t>
            </a:r>
            <a:endParaRPr sz="15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500">
                <a:solidFill>
                  <a:schemeClr val="dk1"/>
                </a:solidFill>
              </a:rPr>
              <a:t>Juniors: </a:t>
            </a:r>
            <a:r>
              <a:rPr lang="en-US" sz="1500">
                <a:solidFill>
                  <a:schemeClr val="dk1"/>
                </a:solidFill>
              </a:rPr>
              <a:t>All Juniors have been contacted directly by me in regards to college planning for next year and AP exam updates. All Juniors have had their Peer Leader interview.</a:t>
            </a:r>
            <a:endParaRPr sz="15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Peer Leader Survey include: </a:t>
            </a:r>
            <a:r>
              <a:rPr lang="en-US" sz="1500">
                <a:solidFill>
                  <a:schemeClr val="dk1"/>
                </a:solidFill>
              </a:rPr>
              <a:t>Questions to get them thinking about type of campus location they want, size of school, majors/career they’re interested in, introducing the concept of loans, grants, scholarships, making them aware of private schools, etc.</a:t>
            </a:r>
            <a:endParaRPr sz="15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500">
                <a:solidFill>
                  <a:schemeClr val="dk1"/>
                </a:solidFill>
              </a:rPr>
              <a:t>Group emails: </a:t>
            </a:r>
            <a:r>
              <a:rPr lang="en-US" sz="1500">
                <a:solidFill>
                  <a:schemeClr val="dk1"/>
                </a:solidFill>
              </a:rPr>
              <a:t>Seniors x 12, Juniors x 9, Freshmen/Sophomore x 9. Topics include college admissions, scholarships, AP/SAT updates, sending scores to colleges, Community College information, and other updates.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indent="0" lvl="0" marL="457200" marR="0" rtl="0" algn="l">
              <a:lnSpc>
                <a:spcPct val="100000"/>
              </a:lnSpc>
              <a:spcBef>
                <a:spcPts val="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indent="0" lvl="0" marL="457200" marR="0" rtl="0" algn="l">
              <a:lnSpc>
                <a:spcPct val="100000"/>
              </a:lnSpc>
              <a:spcBef>
                <a:spcPts val="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indent="0" lvl="0" marL="457200" marR="0" rtl="0" algn="l">
              <a:lnSpc>
                <a:spcPct val="100000"/>
              </a:lnSpc>
              <a:spcBef>
                <a:spcPts val="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indent="0" lvl="0" marL="457200" marR="0" rtl="0" algn="l">
              <a:lnSpc>
                <a:spcPct val="100000"/>
              </a:lnSpc>
              <a:spcBef>
                <a:spcPts val="0"/>
              </a:spcBef>
              <a:spcAft>
                <a:spcPts val="0"/>
              </a:spcAft>
              <a:buClr>
                <a:srgbClr val="000000"/>
              </a:buClr>
              <a:buSzPts val="1800"/>
              <a:buFont typeface="Arial"/>
              <a:buNone/>
            </a:pPr>
            <a:r>
              <a:t/>
            </a:r>
            <a:endParaRPr b="1" sz="1800">
              <a:solidFill>
                <a:srgbClr val="434343"/>
              </a:solidFill>
              <a:latin typeface="Lucida Sans"/>
              <a:ea typeface="Lucida Sans"/>
              <a:cs typeface="Lucida Sans"/>
              <a:sym typeface="Lucida Sans"/>
            </a:endParaRPr>
          </a:p>
          <a:p>
            <a:pPr indent="0" lvl="0" marL="914400" marR="0" rtl="0" algn="l">
              <a:lnSpc>
                <a:spcPct val="100000"/>
              </a:lnSpc>
              <a:spcBef>
                <a:spcPts val="315"/>
              </a:spcBef>
              <a:spcAft>
                <a:spcPts val="0"/>
              </a:spcAft>
              <a:buClr>
                <a:srgbClr val="000000"/>
              </a:buClr>
              <a:buSzPts val="1800"/>
              <a:buFont typeface="Arial"/>
              <a:buNone/>
            </a:pPr>
            <a:r>
              <a:t/>
            </a:r>
            <a:endParaRPr b="1" i="0" sz="1800" u="none" cap="none" strike="noStrike">
              <a:solidFill>
                <a:srgbClr val="5B0F00"/>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id="77" name="Google Shape;77;p11"/>
          <p:cNvPicPr preferRelativeResize="0"/>
          <p:nvPr/>
        </p:nvPicPr>
        <p:blipFill>
          <a:blip r:embed="rId3">
            <a:alphaModFix/>
          </a:blip>
          <a:stretch>
            <a:fillRect/>
          </a:stretch>
        </p:blipFill>
        <p:spPr>
          <a:xfrm>
            <a:off x="0" y="0"/>
            <a:ext cx="12192000" cy="6160801"/>
          </a:xfrm>
          <a:prstGeom prst="rect">
            <a:avLst/>
          </a:prstGeom>
          <a:noFill/>
          <a:ln>
            <a:noFill/>
          </a:ln>
        </p:spPr>
      </p:pic>
      <p:sp>
        <p:nvSpPr>
          <p:cNvPr id="78" name="Google Shape;78;p11"/>
          <p:cNvSpPr txBox="1"/>
          <p:nvPr/>
        </p:nvSpPr>
        <p:spPr>
          <a:xfrm>
            <a:off x="113050" y="6194575"/>
            <a:ext cx="11891700" cy="46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Waitlist Acceptances Update So Far: UC Davis x 3, UC Berkeley x 2, UC San Diego x 3, UC Santa Cruz</a:t>
            </a:r>
            <a:endParaRPr b="1" sz="17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2"/>
          <p:cNvSpPr txBox="1"/>
          <p:nvPr>
            <p:ph type="title"/>
          </p:nvPr>
        </p:nvSpPr>
        <p:spPr>
          <a:xfrm>
            <a:off x="517200" y="430675"/>
            <a:ext cx="11157599" cy="184665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Qualitative and Quantitative Results for FAFSA Completion </a:t>
            </a:r>
            <a:endParaRPr/>
          </a:p>
        </p:txBody>
      </p:sp>
      <p:sp>
        <p:nvSpPr>
          <p:cNvPr id="84" name="Google Shape;84;p12"/>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rPr lang="en-US"/>
              <a:t>*69 students completed the FAFSA</a:t>
            </a:r>
            <a:endParaRPr/>
          </a:p>
          <a:p>
            <a:pPr indent="-228600" lvl="0" marL="457200" rtl="0" algn="l">
              <a:lnSpc>
                <a:spcPct val="100000"/>
              </a:lnSpc>
              <a:spcBef>
                <a:spcPts val="0"/>
              </a:spcBef>
              <a:spcAft>
                <a:spcPts val="0"/>
              </a:spcAft>
              <a:buSzPts val="1400"/>
              <a:buNone/>
            </a:pPr>
            <a:r>
              <a:rPr lang="en-US"/>
              <a:t>*4 did not</a:t>
            </a:r>
            <a:endParaRPr/>
          </a:p>
          <a:p>
            <a:pPr indent="-228600" lvl="0" marL="457200" rtl="0" algn="l">
              <a:lnSpc>
                <a:spcPct val="100000"/>
              </a:lnSpc>
              <a:spcBef>
                <a:spcPts val="0"/>
              </a:spcBef>
              <a:spcAft>
                <a:spcPts val="0"/>
              </a:spcAft>
              <a:buSzPts val="1400"/>
              <a:buNone/>
            </a:pPr>
            <a:r>
              <a:rPr lang="en-US"/>
              <a:t>*2 families declined to complete it</a:t>
            </a:r>
            <a:endParaRPr/>
          </a:p>
          <a:p>
            <a:pPr indent="-228600" lvl="0" marL="457200" rtl="0" algn="l">
              <a:lnSpc>
                <a:spcPct val="100000"/>
              </a:lnSpc>
              <a:spcBef>
                <a:spcPts val="0"/>
              </a:spcBef>
              <a:spcAft>
                <a:spcPts val="0"/>
              </a:spcAft>
              <a:buSzPts val="1400"/>
              <a:buNone/>
            </a:pPr>
            <a:r>
              <a:t/>
            </a:r>
            <a:endParaRPr/>
          </a:p>
          <a:p>
            <a:pPr indent="-165100" lvl="0" marL="177800" rtl="0" algn="l">
              <a:lnSpc>
                <a:spcPct val="115000"/>
              </a:lnSpc>
              <a:spcBef>
                <a:spcPts val="0"/>
              </a:spcBef>
              <a:spcAft>
                <a:spcPts val="0"/>
              </a:spcAft>
              <a:buClr>
                <a:schemeClr val="dk1"/>
              </a:buClr>
              <a:buSzPts val="1100"/>
              <a:buFont typeface="Arial"/>
              <a:buNone/>
            </a:pPr>
            <a:r>
              <a:rPr lang="en-US"/>
              <a:t>*Held two FAFSA workshops in order to complete this task, supplied copious amount of aides and instructions— in written form, list form, and video form— to complete this task, phoned home to remind about this, emailed the students directly several times to finish this, spoke face-to-face with students several times about this…</a:t>
            </a:r>
            <a:endParaRPr/>
          </a:p>
          <a:p>
            <a:pPr indent="-165100" lvl="0" marL="177800" rtl="0" algn="l">
              <a:lnSpc>
                <a:spcPct val="115000"/>
              </a:lnSpc>
              <a:spcBef>
                <a:spcPts val="0"/>
              </a:spcBef>
              <a:spcAft>
                <a:spcPts val="0"/>
              </a:spcAft>
              <a:buClr>
                <a:schemeClr val="dk1"/>
              </a:buClr>
              <a:buSzPts val="1100"/>
              <a:buFont typeface="Arial"/>
              <a:buNone/>
            </a:pPr>
            <a:r>
              <a:t/>
            </a:r>
            <a:endParaRPr/>
          </a:p>
          <a:p>
            <a:pPr indent="-165100" lvl="0" marL="177800" rtl="0" algn="l">
              <a:lnSpc>
                <a:spcPct val="115000"/>
              </a:lnSpc>
              <a:spcBef>
                <a:spcPts val="0"/>
              </a:spcBef>
              <a:spcAft>
                <a:spcPts val="0"/>
              </a:spcAft>
              <a:buClr>
                <a:schemeClr val="dk1"/>
              </a:buClr>
              <a:buSzPts val="1100"/>
              <a:buFont typeface="Arial"/>
              <a:buNone/>
            </a:pPr>
            <a:r>
              <a:rPr lang="en-US"/>
              <a:t>*Before this year I believe only one student since I’ve been counselor has failed to complete FAFSA.</a:t>
            </a:r>
            <a:endParaRPr/>
          </a:p>
          <a:p>
            <a:pPr indent="-228600" lvl="0" marL="457200" rtl="0" algn="l">
              <a:lnSpc>
                <a:spcPct val="100000"/>
              </a:lnSpc>
              <a:spcBef>
                <a:spcPts val="0"/>
              </a:spcBef>
              <a:spcAft>
                <a:spcPts val="0"/>
              </a:spcAft>
              <a:buSzPts val="14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3"/>
          <p:cNvSpPr txBox="1"/>
          <p:nvPr>
            <p:ph type="title"/>
          </p:nvPr>
        </p:nvSpPr>
        <p:spPr>
          <a:xfrm>
            <a:off x="517200" y="430675"/>
            <a:ext cx="11157599" cy="184665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sz="4000"/>
              <a:t>Qualitative and Quantitative Results for Response to Student Inquiry</a:t>
            </a:r>
            <a:endParaRPr sz="4000"/>
          </a:p>
        </p:txBody>
      </p:sp>
      <p:sp>
        <p:nvSpPr>
          <p:cNvPr id="90" name="Google Shape;90;p13"/>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sz="2200"/>
              <a:t>Recent Reporting period:</a:t>
            </a:r>
            <a:endParaRPr sz="2200"/>
          </a:p>
          <a:p>
            <a:pPr indent="0" lvl="0" marL="0" rtl="0" algn="l">
              <a:lnSpc>
                <a:spcPct val="100000"/>
              </a:lnSpc>
              <a:spcBef>
                <a:spcPts val="0"/>
              </a:spcBef>
              <a:spcAft>
                <a:spcPts val="0"/>
              </a:spcAft>
              <a:buClr>
                <a:schemeClr val="dk1"/>
              </a:buClr>
              <a:buSzPts val="1100"/>
              <a:buFont typeface="Arial"/>
              <a:buNone/>
            </a:pPr>
            <a:r>
              <a:rPr lang="en-US" sz="2200"/>
              <a:t>*Over 250 individual email/Schoology messages to students this reporting period</a:t>
            </a:r>
            <a:endParaRPr sz="2200"/>
          </a:p>
          <a:p>
            <a:pPr indent="0" lvl="0" marL="0" rtl="0" algn="l">
              <a:lnSpc>
                <a:spcPct val="100000"/>
              </a:lnSpc>
              <a:spcBef>
                <a:spcPts val="0"/>
              </a:spcBef>
              <a:spcAft>
                <a:spcPts val="0"/>
              </a:spcAft>
              <a:buClr>
                <a:schemeClr val="dk1"/>
              </a:buClr>
              <a:buSzPts val="1100"/>
              <a:buFont typeface="Arial"/>
              <a:buNone/>
            </a:pPr>
            <a:r>
              <a:rPr lang="en-US" sz="2200"/>
              <a:t>*Average of 15 individual students contacted per day via online this reporting period</a:t>
            </a:r>
            <a:endParaRPr sz="2200"/>
          </a:p>
          <a:p>
            <a:pPr indent="0" lvl="0" marL="0" rtl="0" algn="l">
              <a:lnSpc>
                <a:spcPct val="100000"/>
              </a:lnSpc>
              <a:spcBef>
                <a:spcPts val="0"/>
              </a:spcBef>
              <a:spcAft>
                <a:spcPts val="0"/>
              </a:spcAft>
              <a:buSzPts val="1100"/>
              <a:buNone/>
            </a:pPr>
            <a:r>
              <a:rPr lang="en-US" sz="2200"/>
              <a:t>*Every Senior is contacted individually at least once a week asking for update and/or reminding them of my presence</a:t>
            </a:r>
            <a:endParaRPr sz="2200"/>
          </a:p>
          <a:p>
            <a:pPr indent="0" lvl="0" marL="0" rtl="0" algn="l">
              <a:lnSpc>
                <a:spcPct val="100000"/>
              </a:lnSpc>
              <a:spcBef>
                <a:spcPts val="0"/>
              </a:spcBef>
              <a:spcAft>
                <a:spcPts val="0"/>
              </a:spcAft>
              <a:buSzPts val="1100"/>
              <a:buNone/>
            </a:pPr>
            <a:r>
              <a:t/>
            </a:r>
            <a:endParaRPr sz="2200"/>
          </a:p>
          <a:p>
            <a:pPr indent="0" lvl="0" marL="0" rtl="0" algn="l">
              <a:lnSpc>
                <a:spcPct val="100000"/>
              </a:lnSpc>
              <a:spcBef>
                <a:spcPts val="0"/>
              </a:spcBef>
              <a:spcAft>
                <a:spcPts val="0"/>
              </a:spcAft>
              <a:buSzPts val="1100"/>
              <a:buNone/>
            </a:pPr>
            <a:r>
              <a:rPr lang="en-US" sz="2200"/>
              <a:t>Inquiry Topics:</a:t>
            </a:r>
            <a:endParaRPr sz="2200"/>
          </a:p>
          <a:p>
            <a:pPr indent="0" lvl="0" marL="0" rtl="0" algn="l">
              <a:lnSpc>
                <a:spcPct val="100000"/>
              </a:lnSpc>
              <a:spcBef>
                <a:spcPts val="0"/>
              </a:spcBef>
              <a:spcAft>
                <a:spcPts val="0"/>
              </a:spcAft>
              <a:buSzPts val="1100"/>
              <a:buNone/>
            </a:pPr>
            <a:r>
              <a:rPr lang="en-US" sz="2200"/>
              <a:t>*AP Exam information (vast majority this period)</a:t>
            </a:r>
            <a:endParaRPr sz="2200"/>
          </a:p>
          <a:p>
            <a:pPr indent="0" lvl="0" marL="0" rtl="0" algn="l">
              <a:spcBef>
                <a:spcPts val="0"/>
              </a:spcBef>
              <a:spcAft>
                <a:spcPts val="0"/>
              </a:spcAft>
              <a:buSzPts val="1100"/>
              <a:buNone/>
            </a:pPr>
            <a:r>
              <a:rPr lang="en-US" sz="2200"/>
              <a:t>*Acellus/Credit Recovery </a:t>
            </a:r>
            <a:endParaRPr sz="2200"/>
          </a:p>
          <a:p>
            <a:pPr indent="0" lvl="0" marL="0" rtl="0" algn="l">
              <a:lnSpc>
                <a:spcPct val="100000"/>
              </a:lnSpc>
              <a:spcBef>
                <a:spcPts val="0"/>
              </a:spcBef>
              <a:spcAft>
                <a:spcPts val="0"/>
              </a:spcAft>
              <a:buSzPts val="1100"/>
              <a:buNone/>
            </a:pPr>
            <a:r>
              <a:rPr lang="en-US" sz="2200"/>
              <a:t>*College admissions</a:t>
            </a:r>
            <a:endParaRPr sz="2200"/>
          </a:p>
          <a:p>
            <a:pPr indent="0" lvl="0" marL="0" rtl="0" algn="l">
              <a:lnSpc>
                <a:spcPct val="100000"/>
              </a:lnSpc>
              <a:spcBef>
                <a:spcPts val="0"/>
              </a:spcBef>
              <a:spcAft>
                <a:spcPts val="0"/>
              </a:spcAft>
              <a:buSzPts val="1100"/>
              <a:buNone/>
            </a:pPr>
            <a:r>
              <a:rPr lang="en-US" sz="2200"/>
              <a:t>*Scholarships</a:t>
            </a:r>
            <a:endParaRPr sz="2200"/>
          </a:p>
          <a:p>
            <a:pPr indent="-228600" lvl="0" marL="457200" rtl="0" algn="l">
              <a:lnSpc>
                <a:spcPct val="100000"/>
              </a:lnSpc>
              <a:spcBef>
                <a:spcPts val="0"/>
              </a:spcBef>
              <a:spcAft>
                <a:spcPts val="0"/>
              </a:spcAft>
              <a:buClr>
                <a:schemeClr val="dk1"/>
              </a:buClr>
              <a:buSzPts val="1100"/>
              <a:buFont typeface="Arial"/>
              <a:buNone/>
            </a:pPr>
            <a:r>
              <a:t/>
            </a:r>
            <a:endParaRPr/>
          </a:p>
          <a:p>
            <a:pPr indent="-228600" lvl="0" marL="457200" rtl="0" algn="l">
              <a:lnSpc>
                <a:spcPct val="100000"/>
              </a:lnSpc>
              <a:spcBef>
                <a:spcPts val="0"/>
              </a:spcBef>
              <a:spcAft>
                <a:spcPts val="0"/>
              </a:spcAft>
              <a:buSzPts val="1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4"/>
          <p:cNvSpPr txBox="1"/>
          <p:nvPr/>
        </p:nvSpPr>
        <p:spPr>
          <a:xfrm>
            <a:off x="702750" y="224625"/>
            <a:ext cx="74436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b="1" lang="en-US" sz="4000">
                <a:solidFill>
                  <a:srgbClr val="980000"/>
                </a:solidFill>
                <a:latin typeface="PT Sans Narrow"/>
                <a:ea typeface="PT Sans Narrow"/>
                <a:cs typeface="PT Sans Narrow"/>
                <a:sym typeface="PT Sans Narrow"/>
              </a:rPr>
              <a:t>Scholarship Results</a:t>
            </a:r>
            <a:endParaRPr>
              <a:latin typeface="Calibri"/>
              <a:ea typeface="Calibri"/>
              <a:cs typeface="Calibri"/>
              <a:sym typeface="Calibri"/>
            </a:endParaRPr>
          </a:p>
        </p:txBody>
      </p:sp>
      <p:sp>
        <p:nvSpPr>
          <p:cNvPr id="96" name="Google Shape;96;p14"/>
          <p:cNvSpPr txBox="1"/>
          <p:nvPr/>
        </p:nvSpPr>
        <p:spPr>
          <a:xfrm>
            <a:off x="236925" y="935650"/>
            <a:ext cx="11587800" cy="56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In this current school year, 2020, our students have earned at least $284K in private scholarships (more results are pending) from CAP Bay Area, Posse, and East Bay College Fund.</a:t>
            </a:r>
            <a:endParaRPr sz="1700">
              <a:solidFill>
                <a:schemeClr val="dk1"/>
              </a:solidFill>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From 2016-2019, our students earned over $1.44M in private scholarships. </a:t>
            </a:r>
            <a:endParaRPr sz="1700">
              <a:solidFill>
                <a:schemeClr val="dk1"/>
              </a:solidFill>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The current 5 year total is </a:t>
            </a:r>
            <a:r>
              <a:rPr b="1" lang="en-US" sz="1700">
                <a:solidFill>
                  <a:schemeClr val="dk1"/>
                </a:solidFill>
                <a:latin typeface="Calibri"/>
                <a:ea typeface="Calibri"/>
                <a:cs typeface="Calibri"/>
                <a:sym typeface="Calibri"/>
              </a:rPr>
              <a:t>at least</a:t>
            </a:r>
            <a:r>
              <a:rPr lang="en-US" sz="1700">
                <a:solidFill>
                  <a:schemeClr val="dk1"/>
                </a:solidFill>
                <a:latin typeface="Calibri"/>
                <a:ea typeface="Calibri"/>
                <a:cs typeface="Calibri"/>
                <a:sym typeface="Calibri"/>
              </a:rPr>
              <a:t> $1.72M in private scholarships.</a:t>
            </a:r>
            <a:endParaRPr sz="17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7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AIMS HBCU College Fair had an offer to AIMS students of nearly 5 Million dollars in Scholarships</a:t>
            </a:r>
            <a:endParaRPr sz="1700">
              <a:solidFill>
                <a:schemeClr val="dk1"/>
              </a:solidFill>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a:p>
            <a:pPr indent="0" lvl="0" marL="0" rtl="0" algn="l">
              <a:spcBef>
                <a:spcPts val="0"/>
              </a:spcBef>
              <a:spcAft>
                <a:spcPts val="0"/>
              </a:spcAft>
              <a:buNone/>
            </a:pPr>
            <a:r>
              <a:rPr lang="en-US" sz="1700">
                <a:latin typeface="Calibri"/>
                <a:ea typeface="Calibri"/>
                <a:cs typeface="Calibri"/>
                <a:sym typeface="Calibri"/>
              </a:rPr>
              <a:t>*Note: I have historically tracked outside scholarships that students receive. While I’m not confident every student has alerted me to their smaller scholarships, I am confident I am fully aware of all sizable awards our students have received. These scholarships include, but are not limited to: Posse Scholarship, </a:t>
            </a:r>
            <a:r>
              <a:rPr lang="en-US" sz="1700">
                <a:solidFill>
                  <a:schemeClr val="dk1"/>
                </a:solidFill>
                <a:latin typeface="Calibri"/>
                <a:ea typeface="Calibri"/>
                <a:cs typeface="Calibri"/>
                <a:sym typeface="Calibri"/>
              </a:rPr>
              <a:t>Questbridge, </a:t>
            </a:r>
            <a:r>
              <a:rPr lang="en-US" sz="1700">
                <a:latin typeface="Calibri"/>
                <a:ea typeface="Calibri"/>
                <a:cs typeface="Calibri"/>
                <a:sym typeface="Calibri"/>
              </a:rPr>
              <a:t>East Bay College Fund (now under the umbrella of Oakland Promise but available to all students), CAP Bay Area (Making Waves scholarship), Wa Sung Foundation, and others.</a:t>
            </a:r>
            <a:endParaRPr sz="1700">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In terms of university-offered scholarships to prospective students, I am unprepared to provide this request for this year. I instruct all the students to formally reject a school when they officially cross them off their list. This is done to expedite the waitlist process for schools and the waitlist status of other students. Thus, when a student rejects a school, they lose access to their portal, which provides the scholarship figures. </a:t>
            </a:r>
            <a:r>
              <a:rPr b="1" lang="en-US" sz="1700">
                <a:solidFill>
                  <a:schemeClr val="dk1"/>
                </a:solidFill>
                <a:latin typeface="Calibri"/>
                <a:ea typeface="Calibri"/>
                <a:cs typeface="Calibri"/>
                <a:sym typeface="Calibri"/>
              </a:rPr>
              <a:t>Moving forward, knowing this is a request, I will definitely install a system to track all of these scholarship offers furnished by the colleges and universities. </a:t>
            </a:r>
            <a:endParaRPr b="1" sz="1700">
              <a:solidFill>
                <a:schemeClr val="dk1"/>
              </a:solidFill>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a:p>
            <a:pPr indent="0" lvl="0" marL="0" rtl="0" algn="l">
              <a:spcBef>
                <a:spcPts val="0"/>
              </a:spcBef>
              <a:spcAft>
                <a:spcPts val="0"/>
              </a:spcAft>
              <a:buNone/>
            </a:pPr>
            <a:r>
              <a:rPr lang="en-US" sz="1700">
                <a:latin typeface="Calibri"/>
                <a:ea typeface="Calibri"/>
                <a:cs typeface="Calibri"/>
                <a:sym typeface="Calibri"/>
              </a:rPr>
              <a:t>Next year, moving college planning back into the classroom, will allow me to again make scholarships part of the Senior curriculum, boosting the number of applications sent out, not to mention better track results, both private and from universities. </a:t>
            </a:r>
            <a:endParaRPr sz="17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5"/>
          <p:cNvSpPr txBox="1"/>
          <p:nvPr/>
        </p:nvSpPr>
        <p:spPr>
          <a:xfrm>
            <a:off x="1179975" y="153925"/>
            <a:ext cx="74436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b="1" lang="en-US" sz="3500" u="sng">
                <a:solidFill>
                  <a:schemeClr val="hlink"/>
                </a:solidFill>
                <a:latin typeface="PT Sans Narrow"/>
                <a:ea typeface="PT Sans Narrow"/>
                <a:cs typeface="PT Sans Narrow"/>
                <a:sym typeface="PT Sans Narrow"/>
                <a:hlinkClick r:id="rId3"/>
              </a:rPr>
              <a:t>Link To College Acceptance List </a:t>
            </a:r>
            <a:endParaRPr sz="900">
              <a:latin typeface="Calibri"/>
              <a:ea typeface="Calibri"/>
              <a:cs typeface="Calibri"/>
              <a:sym typeface="Calibri"/>
            </a:endParaRPr>
          </a:p>
        </p:txBody>
      </p:sp>
      <p:sp>
        <p:nvSpPr>
          <p:cNvPr id="102" name="Google Shape;102;p15"/>
          <p:cNvSpPr txBox="1"/>
          <p:nvPr/>
        </p:nvSpPr>
        <p:spPr>
          <a:xfrm>
            <a:off x="236925" y="1467050"/>
            <a:ext cx="11587800" cy="51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700">
              <a:latin typeface="Calibri"/>
              <a:ea typeface="Calibri"/>
              <a:cs typeface="Calibri"/>
              <a:sym typeface="Calibri"/>
            </a:endParaRPr>
          </a:p>
        </p:txBody>
      </p:sp>
      <p:pic>
        <p:nvPicPr>
          <p:cNvPr id="103" name="Google Shape;103;p15"/>
          <p:cNvPicPr preferRelativeResize="0"/>
          <p:nvPr/>
        </p:nvPicPr>
        <p:blipFill>
          <a:blip r:embed="rId4">
            <a:alphaModFix/>
          </a:blip>
          <a:stretch>
            <a:fillRect/>
          </a:stretch>
        </p:blipFill>
        <p:spPr>
          <a:xfrm>
            <a:off x="970600" y="1467657"/>
            <a:ext cx="9144000" cy="5109269"/>
          </a:xfrm>
          <a:prstGeom prst="rect">
            <a:avLst/>
          </a:prstGeom>
          <a:noFill/>
          <a:ln>
            <a:noFill/>
          </a:ln>
        </p:spPr>
      </p:pic>
      <p:sp>
        <p:nvSpPr>
          <p:cNvPr id="104" name="Google Shape;104;p15"/>
          <p:cNvSpPr txBox="1"/>
          <p:nvPr/>
        </p:nvSpPr>
        <p:spPr>
          <a:xfrm>
            <a:off x="2530975" y="663338"/>
            <a:ext cx="6486300" cy="7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https://www.aimsk12.org/hs-college</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