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12192000"/>
  <p:notesSz cx="12192000" cy="6858000"/>
  <p:embeddedFontLst>
    <p:embeddedFont>
      <p:font typeface="PT Sans Narrow"/>
      <p:regular r:id="rId12"/>
      <p:bold r:id="rId13"/>
    </p:embeddedFont>
    <p:embeddedFont>
      <p:font typeface="Helvetica Neue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TSansNarrow-bold.fntdata"/><Relationship Id="rId12" Type="http://schemas.openxmlformats.org/officeDocument/2006/relationships/font" Target="fonts/PTSansNarrow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HelveticaNeue-bold.fntdata"/><Relationship Id="rId14" Type="http://schemas.openxmlformats.org/officeDocument/2006/relationships/font" Target="fonts/HelveticaNeue-regular.fntdata"/><Relationship Id="rId17" Type="http://schemas.openxmlformats.org/officeDocument/2006/relationships/font" Target="fonts/HelveticaNeue-boldItalic.fntdata"/><Relationship Id="rId16" Type="http://schemas.openxmlformats.org/officeDocument/2006/relationships/font" Target="fonts/HelveticaNeue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9" name="Google Shape;49;p1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7" name="Google Shape;57;p2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3" name="Google Shape;63;p3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0" name="Google Shape;70;p4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894d1ca21_0_0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7" name="Google Shape;77;g8894d1ca21_0_0:notes"/>
          <p:cNvSpPr/>
          <p:nvPr>
            <p:ph idx="2" type="sldImg"/>
          </p:nvPr>
        </p:nvSpPr>
        <p:spPr>
          <a:xfrm>
            <a:off x="3810000" y="514350"/>
            <a:ext cx="4573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8894d1ca21_0_5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3" name="Google Shape;83;g8894d1ca21_0_5:notes"/>
          <p:cNvSpPr/>
          <p:nvPr>
            <p:ph idx="2" type="sldImg"/>
          </p:nvPr>
        </p:nvSpPr>
        <p:spPr>
          <a:xfrm>
            <a:off x="3810000" y="514350"/>
            <a:ext cx="4573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obj">
  <p:cSld name="OBJECT">
    <p:bg>
      <p:bgPr>
        <a:solidFill>
          <a:schemeClr val="lt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>
            <a:off x="-99" y="6727600"/>
            <a:ext cx="12192000" cy="130810"/>
          </a:xfrm>
          <a:custGeom>
            <a:rect b="b" l="l" r="r" t="t"/>
            <a:pathLst>
              <a:path extrusionOk="0" h="130809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98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/>
          <p:nvPr/>
        </p:nvSpPr>
        <p:spPr>
          <a:xfrm>
            <a:off x="0" y="0"/>
            <a:ext cx="12192000" cy="130810"/>
          </a:xfrm>
          <a:custGeom>
            <a:rect b="b" l="l" r="r" t="t"/>
            <a:pathLst>
              <a:path extrusionOk="0" h="130810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F1C13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9343646" y="3275950"/>
            <a:ext cx="749935" cy="0"/>
          </a:xfrm>
          <a:custGeom>
            <a:rect b="b" l="l" r="r" t="t"/>
            <a:pathLst>
              <a:path extrusionOk="0" h="120000" w="749934">
                <a:moveTo>
                  <a:pt x="0" y="0"/>
                </a:moveTo>
                <a:lnTo>
                  <a:pt x="749699" y="0"/>
                </a:lnTo>
              </a:path>
            </a:pathLst>
          </a:custGeom>
          <a:noFill/>
          <a:ln cap="flat" cmpd="sng" w="76175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2100047" y="3251101"/>
            <a:ext cx="749935" cy="0"/>
          </a:xfrm>
          <a:custGeom>
            <a:rect b="b" l="l" r="r" t="t"/>
            <a:pathLst>
              <a:path extrusionOk="0" h="120000" w="749935">
                <a:moveTo>
                  <a:pt x="0" y="0"/>
                </a:moveTo>
                <a:lnTo>
                  <a:pt x="749699" y="0"/>
                </a:lnTo>
              </a:path>
            </a:pathLst>
          </a:custGeom>
          <a:noFill/>
          <a:ln cap="flat" cmpd="sng" w="76175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1338867" y="4535295"/>
            <a:ext cx="9516110" cy="0"/>
          </a:xfrm>
          <a:custGeom>
            <a:rect b="b" l="l" r="r" t="t"/>
            <a:pathLst>
              <a:path extrusionOk="0" h="120000" w="9516110">
                <a:moveTo>
                  <a:pt x="0" y="0"/>
                </a:moveTo>
                <a:lnTo>
                  <a:pt x="9515556" y="0"/>
                </a:lnTo>
              </a:path>
            </a:pathLst>
          </a:custGeom>
          <a:noFill/>
          <a:ln cap="flat" cmpd="sng" w="7617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/>
          <p:nvPr/>
        </p:nvSpPr>
        <p:spPr>
          <a:xfrm>
            <a:off x="1338867" y="4332100"/>
            <a:ext cx="9516110" cy="0"/>
          </a:xfrm>
          <a:custGeom>
            <a:rect b="b" l="l" r="r" t="t"/>
            <a:pathLst>
              <a:path extrusionOk="0" h="120000" w="9516110">
                <a:moveTo>
                  <a:pt x="0" y="0"/>
                </a:moveTo>
                <a:lnTo>
                  <a:pt x="9515556" y="0"/>
                </a:lnTo>
              </a:path>
            </a:pathLst>
          </a:custGeom>
          <a:noFill/>
          <a:ln cap="flat" cmpd="sng" w="952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"/>
          <p:cNvSpPr txBox="1"/>
          <p:nvPr>
            <p:ph type="ctrTitle"/>
          </p:nvPr>
        </p:nvSpPr>
        <p:spPr>
          <a:xfrm>
            <a:off x="3441435" y="1930375"/>
            <a:ext cx="5309128" cy="7569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" type="subTitle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>
  <p:cSld name="Title and Conten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" type="body"/>
          </p:nvPr>
        </p:nvSpPr>
        <p:spPr>
          <a:xfrm>
            <a:off x="312725" y="1701308"/>
            <a:ext cx="11566549" cy="41509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>
  <p:cSld name="Two Conte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" type="body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2" type="body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>
  <p:cSld name="Title 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12192000" cy="130810"/>
          </a:xfrm>
          <a:custGeom>
            <a:rect b="b" l="l" r="r" t="t"/>
            <a:pathLst>
              <a:path extrusionOk="0" h="130810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F1C13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-99" y="6727600"/>
            <a:ext cx="12192000" cy="130810"/>
          </a:xfrm>
          <a:custGeom>
            <a:rect b="b" l="l" r="r" t="t"/>
            <a:pathLst>
              <a:path extrusionOk="0" h="130809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98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6000" u="none" cap="none" strike="noStrike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312725" y="1701308"/>
            <a:ext cx="11566549" cy="41509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ctrTitle"/>
          </p:nvPr>
        </p:nvSpPr>
        <p:spPr>
          <a:xfrm>
            <a:off x="1909825" y="690123"/>
            <a:ext cx="6840900" cy="265970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397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  AIMS K-12 </a:t>
            </a:r>
            <a:br>
              <a:rPr lang="en-US"/>
            </a:br>
            <a:r>
              <a:rPr lang="en-US"/>
              <a:t>English Language Development</a:t>
            </a:r>
            <a:br>
              <a:rPr lang="en-US"/>
            </a:br>
            <a:r>
              <a:rPr lang="en-US" sz="2800"/>
              <a:t>Reporting Peri</a:t>
            </a:r>
            <a:r>
              <a:rPr lang="en-US" sz="2800"/>
              <a:t>od June </a:t>
            </a:r>
            <a:r>
              <a:rPr lang="en-US" sz="2800"/>
              <a:t>2020</a:t>
            </a:r>
            <a:endParaRPr sz="2800"/>
          </a:p>
        </p:txBody>
      </p:sp>
      <p:sp>
        <p:nvSpPr>
          <p:cNvPr id="52" name="Google Shape;52;p7"/>
          <p:cNvSpPr txBox="1"/>
          <p:nvPr/>
        </p:nvSpPr>
        <p:spPr>
          <a:xfrm>
            <a:off x="2377713" y="3429000"/>
            <a:ext cx="7239000" cy="5471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9825">
            <a:noAutofit/>
          </a:bodyPr>
          <a:lstStyle/>
          <a:p>
            <a:pPr indent="909319" lvl="0" marL="12700" marR="5080" rtl="0" algn="l">
              <a:lnSpc>
                <a:spcPct val="11965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685D46"/>
                </a:solidFill>
                <a:latin typeface="Arial"/>
                <a:ea typeface="Arial"/>
                <a:cs typeface="Arial"/>
                <a:sym typeface="Arial"/>
              </a:rPr>
              <a:t>               Vannee Chand, ELD Coordinator </a:t>
            </a:r>
            <a:endParaRPr/>
          </a:p>
          <a:p>
            <a:pPr indent="909319" lvl="0" marL="12700" marR="5080" rtl="0" algn="l">
              <a:lnSpc>
                <a:spcPct val="11965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7"/>
          <p:cNvSpPr/>
          <p:nvPr/>
        </p:nvSpPr>
        <p:spPr>
          <a:xfrm>
            <a:off x="5406033" y="4927435"/>
            <a:ext cx="704548" cy="66334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/>
          <p:nvPr/>
        </p:nvSpPr>
        <p:spPr>
          <a:xfrm>
            <a:off x="4756298" y="4781623"/>
            <a:ext cx="2679304" cy="1314376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>
            <p:ph type="title"/>
          </p:nvPr>
        </p:nvSpPr>
        <p:spPr>
          <a:xfrm>
            <a:off x="517199" y="670573"/>
            <a:ext cx="10819015" cy="11933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The Technology-Based and On-line Tools Administrators, Faculty and Support Staff Employed to Support the Transition To Remote ELD Teaching and Learning.</a:t>
            </a:r>
            <a:endParaRPr/>
          </a:p>
        </p:txBody>
      </p:sp>
      <p:sp>
        <p:nvSpPr>
          <p:cNvPr id="60" name="Google Shape;60;p8"/>
          <p:cNvSpPr txBox="1"/>
          <p:nvPr/>
        </p:nvSpPr>
        <p:spPr>
          <a:xfrm>
            <a:off x="517200" y="1220750"/>
            <a:ext cx="11041200" cy="48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 r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</a:t>
            </a:r>
            <a:r>
              <a:rPr lang="en-US"/>
              <a:t>                                   </a:t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u="sng"/>
              <a:t>Curriculum</a:t>
            </a:r>
            <a:endParaRPr b="1" sz="1600" u="sng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Elementary-Booknook; Intervention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Middle School-	Educeri </a:t>
            </a:r>
            <a:endParaRPr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High School-Edge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u="sng">
                <a:solidFill>
                  <a:schemeClr val="dk1"/>
                </a:solidFill>
              </a:rPr>
              <a:t>Blended Learning</a:t>
            </a:r>
            <a:endParaRPr b="1" sz="1600" u="sng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 Newsela, Quill, Raz-Kids, Headsprouts, Rosetta Stone, Learning Ally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u="sng">
                <a:solidFill>
                  <a:schemeClr val="dk1"/>
                </a:solidFill>
              </a:rPr>
              <a:t>Platform</a:t>
            </a:r>
            <a:endParaRPr b="1" sz="1600" u="sng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Schoology 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Video Conferencing: Big Blue Dot (Schoology), Zoom, Google Hangout/Meet</a:t>
            </a:r>
            <a:endParaRPr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Google Docs, Google Translate</a:t>
            </a:r>
            <a:endParaRPr/>
          </a:p>
          <a:p>
            <a:pPr indent="-184150" lvl="3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4150" lvl="3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4150" lvl="4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41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"/>
          <p:cNvSpPr txBox="1"/>
          <p:nvPr>
            <p:ph type="title"/>
          </p:nvPr>
        </p:nvSpPr>
        <p:spPr>
          <a:xfrm>
            <a:off x="366731" y="219161"/>
            <a:ext cx="11242677" cy="1181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The Qualitative and Quantitative Strategies Employed to Ensure Transition To Remote ELD Teaching and Learning Is Effective</a:t>
            </a:r>
            <a:br>
              <a:rPr lang="en-US" sz="3600"/>
            </a:br>
            <a:br>
              <a:rPr lang="en-US" sz="3600"/>
            </a:br>
            <a:br>
              <a:rPr lang="en-US" sz="3600"/>
            </a:br>
            <a:r>
              <a:rPr lang="en-US" sz="3600"/>
              <a:t> </a:t>
            </a:r>
            <a:endParaRPr/>
          </a:p>
        </p:txBody>
      </p:sp>
      <p:sp>
        <p:nvSpPr>
          <p:cNvPr id="66" name="Google Shape;66;p9"/>
          <p:cNvSpPr txBox="1"/>
          <p:nvPr/>
        </p:nvSpPr>
        <p:spPr>
          <a:xfrm>
            <a:off x="517200" y="1220750"/>
            <a:ext cx="11041200" cy="48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7" name="Google Shape;67;p9"/>
          <p:cNvSpPr/>
          <p:nvPr/>
        </p:nvSpPr>
        <p:spPr>
          <a:xfrm>
            <a:off x="587300" y="1546266"/>
            <a:ext cx="11041200" cy="52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1"/>
                </a:solidFill>
              </a:rPr>
              <a:t>Modified Schedule</a:t>
            </a:r>
            <a:endParaRPr sz="1600" u="sng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Middle ELD teachers have pre-recorded their lesson for the week, posted their </a:t>
            </a:r>
            <a:r>
              <a:rPr lang="en-US" sz="1600">
                <a:solidFill>
                  <a:schemeClr val="dk1"/>
                </a:solidFill>
              </a:rPr>
              <a:t>assignments</a:t>
            </a:r>
            <a:r>
              <a:rPr lang="en-US" sz="1600">
                <a:solidFill>
                  <a:schemeClr val="dk1"/>
                </a:solidFill>
              </a:rPr>
              <a:t>/quizzes.  This was to help with the confusion of attending their core classes. </a:t>
            </a:r>
            <a:endParaRPr sz="1600">
              <a:solidFill>
                <a:schemeClr val="dk1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-US" sz="1600">
                <a:solidFill>
                  <a:schemeClr val="dk1"/>
                </a:solidFill>
              </a:rPr>
              <a:t>Early April-70% of students were confused, not attending ELD or core classes and </a:t>
            </a:r>
            <a:r>
              <a:rPr lang="en-US" sz="1600">
                <a:solidFill>
                  <a:schemeClr val="dk1"/>
                </a:solidFill>
              </a:rPr>
              <a:t>assignments were not completed.</a:t>
            </a:r>
            <a:endParaRPr sz="1600">
              <a:solidFill>
                <a:schemeClr val="dk1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-US" sz="1600">
                <a:solidFill>
                  <a:schemeClr val="dk1"/>
                </a:solidFill>
              </a:rPr>
              <a:t>April-June-99% of students are attending classes on a weekly basis, completing assignments. 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 u="sng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1"/>
                </a:solidFill>
              </a:rPr>
              <a:t>Weekly Check ins</a:t>
            </a:r>
            <a:endParaRPr sz="1600" u="sng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Middle School ELD teachers check in with all their students individually on Mondays to make sure they understood the ELD lesson and </a:t>
            </a:r>
            <a:r>
              <a:rPr lang="en-US" sz="1600">
                <a:solidFill>
                  <a:schemeClr val="dk1"/>
                </a:solidFill>
              </a:rPr>
              <a:t>assignments</a:t>
            </a:r>
            <a:r>
              <a:rPr lang="en-US" sz="1600">
                <a:solidFill>
                  <a:schemeClr val="dk1"/>
                </a:solidFill>
              </a:rPr>
              <a:t>. Teachers also check in regarding their core classes.</a:t>
            </a:r>
            <a:endParaRPr sz="1600">
              <a:solidFill>
                <a:schemeClr val="dk1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-US" sz="1600">
                <a:solidFill>
                  <a:schemeClr val="dk1"/>
                </a:solidFill>
              </a:rPr>
              <a:t>98% check in on a weekly basis.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High School ELD teacher take time in the breakout session to check in with students. </a:t>
            </a:r>
            <a:endParaRPr sz="1600">
              <a:solidFill>
                <a:schemeClr val="dk1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-US" sz="1600">
                <a:solidFill>
                  <a:schemeClr val="dk1"/>
                </a:solidFill>
              </a:rPr>
              <a:t>95% of students stay to socialize after </a:t>
            </a:r>
            <a:r>
              <a:rPr lang="en-US" sz="1600">
                <a:solidFill>
                  <a:schemeClr val="dk1"/>
                </a:solidFill>
              </a:rPr>
              <a:t>assignments</a:t>
            </a:r>
            <a:r>
              <a:rPr lang="en-US" sz="1600">
                <a:solidFill>
                  <a:schemeClr val="dk1"/>
                </a:solidFill>
              </a:rPr>
              <a:t> are </a:t>
            </a:r>
            <a:r>
              <a:rPr lang="en-US" sz="1600">
                <a:solidFill>
                  <a:schemeClr val="dk1"/>
                </a:solidFill>
              </a:rPr>
              <a:t>completed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ELD staff provide a weekly progress report to the teachers on students who receive ELD intervention.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 u="sng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1"/>
                </a:solidFill>
              </a:rPr>
              <a:t>Intervention/Tutoring</a:t>
            </a:r>
            <a:endParaRPr sz="1600" u="sng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ELL Intervention are offered to K-12 since the beginning of April.  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 u="sng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1"/>
                </a:solidFill>
              </a:rPr>
              <a:t>Communication Log</a:t>
            </a:r>
            <a:endParaRPr sz="1600" u="sng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ELL Communication have been made to students, parents, teachers, and staff since the beginning of April. </a:t>
            </a:r>
            <a:endParaRPr sz="16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 txBox="1"/>
          <p:nvPr>
            <p:ph type="title"/>
          </p:nvPr>
        </p:nvSpPr>
        <p:spPr>
          <a:xfrm>
            <a:off x="517199" y="137174"/>
            <a:ext cx="11295900" cy="12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The Quantitative and Qualitative Issues/Concerns and Resolutions That Emanated from The Documentation and On-Line Communication With Staff</a:t>
            </a:r>
            <a:br>
              <a:rPr lang="en-US" sz="3600"/>
            </a:br>
            <a:br>
              <a:rPr lang="en-US" sz="3600"/>
            </a:br>
            <a:endParaRPr sz="3600"/>
          </a:p>
        </p:txBody>
      </p:sp>
      <p:sp>
        <p:nvSpPr>
          <p:cNvPr id="73" name="Google Shape;73;p10"/>
          <p:cNvSpPr txBox="1"/>
          <p:nvPr/>
        </p:nvSpPr>
        <p:spPr>
          <a:xfrm>
            <a:off x="527474" y="1231024"/>
            <a:ext cx="11041200" cy="54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4" name="Google Shape;74;p10"/>
          <p:cNvSpPr/>
          <p:nvPr/>
        </p:nvSpPr>
        <p:spPr>
          <a:xfrm>
            <a:off x="378950" y="1778976"/>
            <a:ext cx="11434200" cy="49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 u="sng">
                <a:solidFill>
                  <a:schemeClr val="dk1"/>
                </a:solidFill>
              </a:rPr>
              <a:t>Completing Required Documents</a:t>
            </a:r>
            <a:endParaRPr b="1" sz="2000" u="sng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Char char="●"/>
            </a:pPr>
            <a:r>
              <a:rPr lang="en-US" sz="2000">
                <a:solidFill>
                  <a:srgbClr val="FF0000"/>
                </a:solidFill>
              </a:rPr>
              <a:t>Teachers were asked to complete reclassification monitoring forms, one of the 4 </a:t>
            </a:r>
            <a:r>
              <a:rPr lang="en-US" sz="2000">
                <a:solidFill>
                  <a:srgbClr val="FF0000"/>
                </a:solidFill>
              </a:rPr>
              <a:t>criteria needed for reclassification, (teacher input). </a:t>
            </a:r>
            <a:endParaRPr sz="2000">
              <a:solidFill>
                <a:srgbClr val="FF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Char char="●"/>
            </a:pPr>
            <a:r>
              <a:rPr lang="en-US" sz="2000">
                <a:solidFill>
                  <a:srgbClr val="0000FF"/>
                </a:solidFill>
              </a:rPr>
              <a:t>98% of teachers have completed so far, will have 100% completed by June 17th.</a:t>
            </a:r>
            <a:r>
              <a:rPr lang="en-US" sz="2000">
                <a:solidFill>
                  <a:srgbClr val="FF0000"/>
                </a:solidFill>
              </a:rPr>
              <a:t> </a:t>
            </a:r>
            <a:endParaRPr sz="2000">
              <a:solidFill>
                <a:srgbClr val="FF0000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FF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Char char="●"/>
            </a:pPr>
            <a:r>
              <a:rPr lang="en-US" sz="2000">
                <a:solidFill>
                  <a:srgbClr val="FF0000"/>
                </a:solidFill>
              </a:rPr>
              <a:t>ELD Feedback Survey were sent out Friday, June 11th, </a:t>
            </a:r>
            <a:endParaRPr sz="2000">
              <a:solidFill>
                <a:srgbClr val="FF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Char char="●"/>
            </a:pPr>
            <a:r>
              <a:rPr lang="en-US" sz="2000">
                <a:solidFill>
                  <a:srgbClr val="0000FF"/>
                </a:solidFill>
              </a:rPr>
              <a:t>Expected 100% completion by June 19th.</a:t>
            </a:r>
            <a:endParaRPr sz="20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 txBox="1"/>
          <p:nvPr>
            <p:ph type="title"/>
          </p:nvPr>
        </p:nvSpPr>
        <p:spPr>
          <a:xfrm>
            <a:off x="517199" y="670574"/>
            <a:ext cx="11674800" cy="16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Plans For 2020-2021</a:t>
            </a:r>
            <a:endParaRPr/>
          </a:p>
        </p:txBody>
      </p:sp>
      <p:sp>
        <p:nvSpPr>
          <p:cNvPr id="80" name="Google Shape;80;p11"/>
          <p:cNvSpPr txBox="1"/>
          <p:nvPr/>
        </p:nvSpPr>
        <p:spPr>
          <a:xfrm>
            <a:off x="517200" y="1220750"/>
            <a:ext cx="11041200" cy="54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Font typeface="Lucida Sans"/>
              <a:buAutoNum type="arabicPeriod"/>
            </a:pPr>
            <a:r>
              <a:rPr b="1" lang="en-US" sz="20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Continue to offer Newcomer classes at middle school and high school.</a:t>
            </a:r>
            <a:endParaRPr b="1" sz="20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Font typeface="Lucida Sans"/>
              <a:buAutoNum type="arabicPeriod"/>
            </a:pPr>
            <a:r>
              <a:rPr b="1" lang="en-US" sz="20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Curriculum </a:t>
            </a:r>
            <a:endParaRPr b="1" sz="2000" u="sng">
              <a:solidFill>
                <a:schemeClr val="dk1"/>
              </a:solidFill>
            </a:endParaRPr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Elementary-Booknook; Intervention</a:t>
            </a:r>
            <a:endParaRPr sz="2000">
              <a:solidFill>
                <a:schemeClr val="dk1"/>
              </a:solidFill>
            </a:endParaRPr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Middle School-	Educeri </a:t>
            </a:r>
            <a:endParaRPr sz="2000">
              <a:solidFill>
                <a:schemeClr val="dk1"/>
              </a:solidFill>
            </a:endParaRPr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High School-Edge/Educeri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</a:rPr>
              <a:t>Blended Learning</a:t>
            </a:r>
            <a:endParaRPr b="1" sz="2000">
              <a:solidFill>
                <a:schemeClr val="dk1"/>
              </a:solidFill>
            </a:endParaRPr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 Newsela, Quill, Raz-Kids, Headsprouts, Rosetta Stone</a:t>
            </a:r>
            <a:endParaRPr sz="2000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Font typeface="Lucida Sans"/>
              <a:buAutoNum type="arabicPeriod"/>
            </a:pPr>
            <a:r>
              <a:rPr b="1" lang="en-US" sz="20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Response to Intervention-</a:t>
            </a:r>
            <a:r>
              <a:rPr lang="en-US" sz="20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Provide </a:t>
            </a:r>
            <a:r>
              <a:rPr lang="en-US" sz="20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Individualized plan to teachers with accommodations and modifications. Group students for small group intervention. </a:t>
            </a:r>
            <a:endParaRPr sz="20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Font typeface="Lucida Sans"/>
              <a:buAutoNum type="arabicPeriod"/>
            </a:pPr>
            <a:r>
              <a:rPr b="1" lang="en-US" sz="20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Language </a:t>
            </a:r>
            <a:r>
              <a:rPr b="1" lang="en-US" sz="20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Proficiency</a:t>
            </a:r>
            <a:r>
              <a:rPr b="1" lang="en-US" sz="20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 Assessment for grades 1-4, </a:t>
            </a:r>
            <a:r>
              <a:rPr lang="en-US" sz="20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(Did not finish ELPAC with K-3).</a:t>
            </a:r>
            <a:endParaRPr sz="20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Font typeface="Lucida Sans"/>
              <a:buAutoNum type="arabicPeriod"/>
            </a:pPr>
            <a:r>
              <a:rPr b="1" lang="en-US" sz="20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Professional Development-</a:t>
            </a:r>
            <a:r>
              <a:rPr lang="en-US" sz="20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Provide district wide EL strategies to support core content teachers.</a:t>
            </a:r>
            <a:endParaRPr sz="20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34343"/>
              </a:solidFill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2"/>
          <p:cNvSpPr txBox="1"/>
          <p:nvPr>
            <p:ph type="title"/>
          </p:nvPr>
        </p:nvSpPr>
        <p:spPr>
          <a:xfrm>
            <a:off x="517199" y="670574"/>
            <a:ext cx="11674800" cy="16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Highlights I Want the Board To Know</a:t>
            </a:r>
            <a:endParaRPr/>
          </a:p>
        </p:txBody>
      </p:sp>
      <p:sp>
        <p:nvSpPr>
          <p:cNvPr id="86" name="Google Shape;86;p12"/>
          <p:cNvSpPr txBox="1"/>
          <p:nvPr/>
        </p:nvSpPr>
        <p:spPr>
          <a:xfrm>
            <a:off x="517200" y="1220750"/>
            <a:ext cx="11041200" cy="54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556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Char char="●"/>
            </a:pPr>
            <a:r>
              <a:rPr b="1" lang="en-US" sz="18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Using feedback survey to help plan for next school year</a:t>
            </a:r>
            <a:endParaRPr b="1"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429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Lucida Sans"/>
              <a:buChar char="●"/>
            </a:pPr>
            <a:r>
              <a:rPr b="1" lang="en-US" sz="18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Analyzing data from this school year to plan.</a:t>
            </a:r>
            <a:endParaRPr b="1"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429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Lucida Sans"/>
              <a:buChar char="●"/>
            </a:pPr>
            <a:r>
              <a:rPr b="1" lang="en-US" sz="18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ELD Staff have been responsive in communicating with coordinator, teachers, students and parents. </a:t>
            </a:r>
            <a:endParaRPr b="1"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