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Lst>
  <p:sldSz cy="6858000" cx="12192000"/>
  <p:notesSz cx="12192000" cy="6858000"/>
  <p:embeddedFontLst>
    <p:embeddedFont>
      <p:font typeface="PT Sans Narrow"/>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494926B-E866-4EDB-9992-F03F7515AD0B}">
  <a:tblStyle styleId="{F494926B-E866-4EDB-9992-F03F7515AD0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slideMaster" Target="slideMasters/slideMaster1.xml"/><Relationship Id="rId19" Type="http://schemas.openxmlformats.org/officeDocument/2006/relationships/font" Target="fonts/HelveticaNeue-boldItalic.fntdata"/><Relationship Id="rId6" Type="http://schemas.openxmlformats.org/officeDocument/2006/relationships/notesMaster" Target="notesMasters/notesMaster1.xml"/><Relationship Id="rId18"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0" name="Google Shape;70;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88a6da0d66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g88a6da0d66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88a6da0d66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g88a6da0d66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June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8"/>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60" name="Google Shape;60;p8"/>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355600" lvl="0" marL="457200" rtl="0" algn="l">
              <a:spcBef>
                <a:spcPts val="0"/>
              </a:spcBef>
              <a:spcAft>
                <a:spcPts val="0"/>
              </a:spcAft>
              <a:buClr>
                <a:schemeClr val="dk1"/>
              </a:buClr>
              <a:buSzPts val="2000"/>
              <a:buChar char="●"/>
            </a:pPr>
            <a:r>
              <a:rPr lang="en-US" sz="2000">
                <a:solidFill>
                  <a:schemeClr val="dk1"/>
                </a:solidFill>
              </a:rPr>
              <a:t>Attendance spreadsheet were created for each division AIPCS II (K-5), AIPCS II (6th-8th), AIPCS (6th-8th), AIPHS (9th-12th). The attendance sheet has student’s last name and first name. The spreadsheet includes dates from April 6, 2020 to June 12, 2020.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The attendance sheet has pre-filled codes of A (Absent), T (Tardy), P (Present).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The attendance sheet has formulas to calculate how many students were present/tardy and absent.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Attendance spreadsheet was shared with teachers.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Attendance is taken by homeroom teacher (Elementary), designated teacher(Middle School) or by the 1st or 4th period teacher for high school.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We are using google spreadsheets which allows for multiple collaborators to view the spreadsheet.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April/May</a:t>
            </a:r>
            <a:br>
              <a:rPr lang="en-US" sz="3600"/>
            </a:br>
            <a:r>
              <a:rPr lang="en-US" sz="3600"/>
              <a:t> </a:t>
            </a:r>
            <a:endParaRPr/>
          </a:p>
        </p:txBody>
      </p:sp>
      <p:sp>
        <p:nvSpPr>
          <p:cNvPr id="66" name="Google Shape;66;p9"/>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67" name="Google Shape;67;p9"/>
          <p:cNvGraphicFramePr/>
          <p:nvPr/>
        </p:nvGraphicFramePr>
        <p:xfrm>
          <a:off x="221950" y="2171785"/>
          <a:ext cx="3000000" cy="3000000"/>
        </p:xfrm>
        <a:graphic>
          <a:graphicData uri="http://schemas.openxmlformats.org/drawingml/2006/table">
            <a:tbl>
              <a:tblPr>
                <a:noFill/>
                <a:tableStyleId>{F494926B-E866-4EDB-9992-F03F7515AD0B}</a:tableStyleId>
              </a:tblPr>
              <a:tblGrid>
                <a:gridCol w="4506425"/>
                <a:gridCol w="3687050"/>
                <a:gridCol w="3554625"/>
              </a:tblGrid>
              <a:tr h="932950">
                <a:tc>
                  <a:txBody>
                    <a:bodyPr/>
                    <a:lstStyle/>
                    <a:p>
                      <a:pPr indent="0" lvl="0" marL="0" rtl="0" algn="l">
                        <a:spcBef>
                          <a:spcPts val="0"/>
                        </a:spcBef>
                        <a:spcAft>
                          <a:spcPts val="0"/>
                        </a:spcAft>
                        <a:buNone/>
                      </a:pPr>
                      <a:r>
                        <a:t/>
                      </a:r>
                      <a:endParaRPr b="1" sz="1800"/>
                    </a:p>
                  </a:txBody>
                  <a:tcPr marT="91425" marB="91425" marR="91425" marL="91425" anchor="ctr"/>
                </a:tc>
                <a:tc>
                  <a:txBody>
                    <a:bodyPr/>
                    <a:lstStyle/>
                    <a:p>
                      <a:pPr indent="0" lvl="0" marL="0" rtl="0" algn="l">
                        <a:spcBef>
                          <a:spcPts val="0"/>
                        </a:spcBef>
                        <a:spcAft>
                          <a:spcPts val="0"/>
                        </a:spcAft>
                        <a:buNone/>
                      </a:pPr>
                      <a:r>
                        <a:rPr b="1" lang="en-US" sz="1800"/>
                        <a:t>May 5/14-5/29 11 School Days </a:t>
                      </a:r>
                      <a:endParaRPr b="1" sz="1800"/>
                    </a:p>
                  </a:txBody>
                  <a:tcPr marT="91425" marB="91425" marR="91425" marL="91425" anchor="ctr"/>
                </a:tc>
                <a:tc>
                  <a:txBody>
                    <a:bodyPr/>
                    <a:lstStyle/>
                    <a:p>
                      <a:pPr indent="0" lvl="0" marL="0" rtl="0" algn="l">
                        <a:spcBef>
                          <a:spcPts val="0"/>
                        </a:spcBef>
                        <a:spcAft>
                          <a:spcPts val="0"/>
                        </a:spcAft>
                        <a:buNone/>
                      </a:pPr>
                      <a:r>
                        <a:rPr b="1" lang="en-US" sz="1800"/>
                        <a:t>June 6/1 - 6/9 - 7 School Days</a:t>
                      </a:r>
                      <a:endParaRPr b="1" sz="1800"/>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Elementary (AIPCS II - K-5 - 443) </a:t>
                      </a:r>
                      <a:endParaRPr b="1" sz="1800"/>
                    </a:p>
                  </a:txBody>
                  <a:tcPr marT="91425" marB="91425" marR="91425" marL="91425" anchor="ctr"/>
                </a:tc>
                <a:tc>
                  <a:txBody>
                    <a:bodyPr/>
                    <a:lstStyle/>
                    <a:p>
                      <a:pPr indent="0" lvl="0" marL="0" rtl="0" algn="l">
                        <a:spcBef>
                          <a:spcPts val="0"/>
                        </a:spcBef>
                        <a:spcAft>
                          <a:spcPts val="0"/>
                        </a:spcAft>
                        <a:buNone/>
                      </a:pPr>
                      <a:r>
                        <a:rPr lang="en-US" sz="1800"/>
                        <a:t>ADA% = 97.29%    ADA= 431</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sz="1800"/>
                        <a:t>ADA% = 97.29%  ADA = 431.00</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Middle (AIPCS 235 + AIPCS II 205 = 440)</a:t>
                      </a:r>
                      <a:endParaRPr b="1" sz="1800"/>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US" sz="1800">
                          <a:solidFill>
                            <a:schemeClr val="dk1"/>
                          </a:solidFill>
                        </a:rPr>
                        <a:t>ADA% = 92.43%   ADA= 407.65%</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sz="1800"/>
                        <a:t>ADA% = 93.51%  ADA = 411.43 </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High School (AIPHS - 411)</a:t>
                      </a:r>
                      <a:endParaRPr b="1" sz="1800"/>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US" sz="1800">
                          <a:solidFill>
                            <a:schemeClr val="dk1"/>
                          </a:solidFill>
                        </a:rPr>
                        <a:t>ADA% =  97.38%    ADA= 399.27</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Clr>
                          <a:schemeClr val="dk1"/>
                        </a:buClr>
                        <a:buSzPts val="1100"/>
                        <a:buFont typeface="Arial"/>
                        <a:buNone/>
                      </a:pPr>
                      <a:r>
                        <a:rPr lang="en-US" sz="1800">
                          <a:solidFill>
                            <a:schemeClr val="dk1"/>
                          </a:solidFill>
                        </a:rPr>
                        <a:t>ADA% =94.95%   ADA = 389.29</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0"/>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73" name="Google Shape;73;p10"/>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b="1" lang="en-US" sz="1800">
                <a:solidFill>
                  <a:srgbClr val="434343"/>
                </a:solidFill>
              </a:rPr>
              <a:t>Setting the Direction: </a:t>
            </a:r>
            <a:r>
              <a:rPr lang="en-US" sz="1800">
                <a:solidFill>
                  <a:srgbClr val="434343"/>
                </a:solidFill>
              </a:rPr>
              <a:t>We are using a spreadsheet that has embedded formulas that automatically calculates absences and the number that are present or tardy. By having embedded formulas we are eliminating staff calculation errors which allows 100% accuracy.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in the morning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 we have had instances that students have joined classes after their parents are called in the morning.  The student that joins late is marked as tardy. This allows administrative staff determine which students are chronically absent, absent and or truant.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1"/>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a:t>
            </a:r>
            <a:r>
              <a:rPr lang="en-US" sz="3600"/>
              <a:t>Online</a:t>
            </a:r>
            <a:r>
              <a:rPr lang="en-US" sz="3600"/>
              <a:t> Communication  </a:t>
            </a:r>
            <a:br>
              <a:rPr lang="en-US" sz="3600"/>
            </a:br>
            <a:endParaRPr sz="3600"/>
          </a:p>
        </p:txBody>
      </p:sp>
      <p:sp>
        <p:nvSpPr>
          <p:cNvPr id="79" name="Google Shape;79;p11"/>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80" name="Google Shape;80;p11"/>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Teachers not submitting attendance on time</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Students having issues with login into their virtual class</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Families having barriers around internet connectivity </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Students are having a lack of emotion to get up and join class</a:t>
            </a:r>
            <a:endParaRPr sz="1800">
              <a:solidFill>
                <a:srgbClr val="434343"/>
              </a:solidFill>
            </a:endParaRPr>
          </a:p>
          <a:p>
            <a:pPr indent="0" lvl="0" marL="914400" rtl="0" algn="l">
              <a:spcBef>
                <a:spcPts val="0"/>
              </a:spcBef>
              <a:spcAft>
                <a:spcPts val="0"/>
              </a:spcAft>
              <a:buClr>
                <a:schemeClr val="dk1"/>
              </a:buClr>
              <a:buSzPts val="1100"/>
              <a:buFont typeface="Arial"/>
              <a:buNone/>
            </a:pPr>
            <a:r>
              <a:t/>
            </a:r>
            <a:endParaRPr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None/>
            </a:pPr>
            <a:r>
              <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Staff supported with issues regarding students not being able to login.</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Provided resources to families around free internet access and other resources that may be needed.</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Script was used by administrative staff in an </a:t>
            </a:r>
            <a:r>
              <a:rPr lang="en-US" sz="1800">
                <a:solidFill>
                  <a:srgbClr val="222222"/>
                </a:solidFill>
                <a:highlight>
                  <a:schemeClr val="lt1"/>
                </a:highlight>
              </a:rPr>
              <a:t>effort to address chronic absenteeism and current absences.</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2"/>
          <p:cNvSpPr txBox="1"/>
          <p:nvPr>
            <p:ph type="title"/>
          </p:nvPr>
        </p:nvSpPr>
        <p:spPr>
          <a:xfrm>
            <a:off x="517200" y="536975"/>
            <a:ext cx="11674800" cy="18231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Plans For 2020-2021</a:t>
            </a:r>
            <a:endParaRPr/>
          </a:p>
        </p:txBody>
      </p:sp>
      <p:sp>
        <p:nvSpPr>
          <p:cNvPr id="86" name="Google Shape;86;p12"/>
          <p:cNvSpPr txBox="1"/>
          <p:nvPr/>
        </p:nvSpPr>
        <p:spPr>
          <a:xfrm>
            <a:off x="291525" y="1174250"/>
            <a:ext cx="11297700" cy="53580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800"/>
              <a:buFont typeface="Arial"/>
              <a:buNone/>
            </a:pPr>
            <a:r>
              <a:rPr b="1" lang="en-US" sz="1600">
                <a:solidFill>
                  <a:srgbClr val="434343"/>
                </a:solidFill>
              </a:rPr>
              <a:t>Staffing: </a:t>
            </a:r>
            <a:r>
              <a:rPr lang="en-US" sz="1600">
                <a:solidFill>
                  <a:srgbClr val="434343"/>
                </a:solidFill>
              </a:rPr>
              <a:t>Staff will be kept the same as what we had this school year. </a:t>
            </a:r>
            <a:endParaRPr sz="1600">
              <a:solidFill>
                <a:srgbClr val="434343"/>
              </a:solidFill>
            </a:endParaRPr>
          </a:p>
          <a:p>
            <a:pPr indent="0" lvl="0" marL="0" rtl="0" algn="l">
              <a:spcBef>
                <a:spcPts val="0"/>
              </a:spcBef>
              <a:spcAft>
                <a:spcPts val="0"/>
              </a:spcAft>
              <a:buClr>
                <a:srgbClr val="000000"/>
              </a:buClr>
              <a:buSzPts val="1800"/>
              <a:buFont typeface="Arial"/>
              <a:buNone/>
            </a:pPr>
            <a:r>
              <a:t/>
            </a:r>
            <a:endParaRPr b="1" sz="1600">
              <a:solidFill>
                <a:srgbClr val="434343"/>
              </a:solidFill>
            </a:endParaRPr>
          </a:p>
          <a:p>
            <a:pPr indent="0" lvl="0" marL="0" rtl="0" algn="l">
              <a:spcBef>
                <a:spcPts val="0"/>
              </a:spcBef>
              <a:spcAft>
                <a:spcPts val="0"/>
              </a:spcAft>
              <a:buClr>
                <a:srgbClr val="000000"/>
              </a:buClr>
              <a:buSzPts val="1800"/>
              <a:buFont typeface="Arial"/>
              <a:buNone/>
            </a:pPr>
            <a:r>
              <a:rPr b="1" lang="en-US" sz="1600">
                <a:solidFill>
                  <a:srgbClr val="434343"/>
                </a:solidFill>
              </a:rPr>
              <a:t>Maintenance Procedures Manual COVID-19- </a:t>
            </a:r>
            <a:r>
              <a:rPr lang="en-US" sz="1600">
                <a:solidFill>
                  <a:srgbClr val="434343"/>
                </a:solidFill>
              </a:rPr>
              <a:t>Operations will collaborate with janitorial staff to develop a cleaning manual</a:t>
            </a:r>
            <a:r>
              <a:rPr b="1" lang="en-US" sz="1600">
                <a:solidFill>
                  <a:srgbClr val="434343"/>
                </a:solidFill>
              </a:rPr>
              <a:t> </a:t>
            </a:r>
            <a:r>
              <a:rPr lang="en-US" sz="1600">
                <a:solidFill>
                  <a:srgbClr val="434343"/>
                </a:solidFill>
              </a:rPr>
              <a:t>to have a document that outlines when cleaning is being done. </a:t>
            </a:r>
            <a:endParaRPr sz="1600">
              <a:solidFill>
                <a:srgbClr val="434343"/>
              </a:solidFill>
            </a:endParaRPr>
          </a:p>
          <a:p>
            <a:pPr indent="0" lvl="0" marL="0" rtl="0" algn="l">
              <a:spcBef>
                <a:spcPts val="0"/>
              </a:spcBef>
              <a:spcAft>
                <a:spcPts val="0"/>
              </a:spcAft>
              <a:buClr>
                <a:srgbClr val="000000"/>
              </a:buClr>
              <a:buSzPts val="1800"/>
              <a:buFont typeface="Arial"/>
              <a:buNone/>
            </a:pPr>
            <a:r>
              <a:t/>
            </a:r>
            <a:endParaRPr b="1" sz="1600">
              <a:solidFill>
                <a:srgbClr val="434343"/>
              </a:solidFill>
            </a:endParaRPr>
          </a:p>
          <a:p>
            <a:pPr indent="0" lvl="0" marL="0" rtl="0" algn="l">
              <a:spcBef>
                <a:spcPts val="0"/>
              </a:spcBef>
              <a:spcAft>
                <a:spcPts val="0"/>
              </a:spcAft>
              <a:buClr>
                <a:srgbClr val="000000"/>
              </a:buClr>
              <a:buSzPts val="1800"/>
              <a:buFont typeface="Arial"/>
              <a:buNone/>
            </a:pPr>
            <a:r>
              <a:rPr b="1" lang="en-US" sz="1600">
                <a:solidFill>
                  <a:srgbClr val="434343"/>
                </a:solidFill>
              </a:rPr>
              <a:t>School Mint Re-Enrollment Forms- </a:t>
            </a:r>
            <a:r>
              <a:rPr lang="en-US" sz="1600">
                <a:solidFill>
                  <a:srgbClr val="434343"/>
                </a:solidFill>
              </a:rPr>
              <a:t>registration information is instantly gathered and </a:t>
            </a:r>
            <a:r>
              <a:rPr lang="en-US" sz="1600">
                <a:solidFill>
                  <a:srgbClr val="434343"/>
                </a:solidFill>
              </a:rPr>
              <a:t>synchronized</a:t>
            </a:r>
            <a:r>
              <a:rPr lang="en-US" sz="1600">
                <a:solidFill>
                  <a:srgbClr val="434343"/>
                </a:solidFill>
              </a:rPr>
              <a:t> with our Student Information System (SIS) PowerSchools. Allowing for all information to be updated instantly to ensure information is accurate and complete. </a:t>
            </a:r>
            <a:endParaRPr sz="1600">
              <a:solidFill>
                <a:srgbClr val="434343"/>
              </a:solidFill>
            </a:endParaRPr>
          </a:p>
          <a:p>
            <a:pPr indent="0" lvl="0" marL="0" rtl="0" algn="l">
              <a:spcBef>
                <a:spcPts val="0"/>
              </a:spcBef>
              <a:spcAft>
                <a:spcPts val="0"/>
              </a:spcAft>
              <a:buClr>
                <a:srgbClr val="000000"/>
              </a:buClr>
              <a:buSzPts val="1800"/>
              <a:buFont typeface="Arial"/>
              <a:buNone/>
            </a:pPr>
            <a:r>
              <a:t/>
            </a:r>
            <a:endParaRPr b="1" sz="1600">
              <a:solidFill>
                <a:srgbClr val="434343"/>
              </a:solidFill>
            </a:endParaRPr>
          </a:p>
          <a:p>
            <a:pPr indent="0" lvl="0" marL="0" rtl="0" algn="l">
              <a:spcBef>
                <a:spcPts val="0"/>
              </a:spcBef>
              <a:spcAft>
                <a:spcPts val="0"/>
              </a:spcAft>
              <a:buClr>
                <a:srgbClr val="000000"/>
              </a:buClr>
              <a:buSzPts val="1800"/>
              <a:buFont typeface="Arial"/>
              <a:buNone/>
            </a:pPr>
            <a:r>
              <a:rPr b="1" lang="en-US" sz="1600">
                <a:solidFill>
                  <a:srgbClr val="434343"/>
                </a:solidFill>
              </a:rPr>
              <a:t>Nutrition Program- due to COVID-19- </a:t>
            </a:r>
            <a:r>
              <a:rPr lang="en-US" sz="1600">
                <a:solidFill>
                  <a:srgbClr val="434343"/>
                </a:solidFill>
              </a:rPr>
              <a:t>we anticipate changes within the Nutrition Service program operationally, fiscally and logistically. Lunches will be distributed by rolling insulated boxes for lunches in classrooms as opposed the the traditional lunch line service. Lunches will still need be scanned to ensure compliance and fiscal monitoring.  Teachers will update a weekly google form of what students will be ordering for the week. Due to changes within the USDA requirements, programming is still tentative to change depending on this new requirements. As a public institution we will adhere to all changes that may occur during the upcoming school year.</a:t>
            </a:r>
            <a:endParaRPr sz="1600">
              <a:solidFill>
                <a:srgbClr val="434343"/>
              </a:solidFill>
            </a:endParaRPr>
          </a:p>
          <a:p>
            <a:pPr indent="0" lvl="0" marL="0" rtl="0" algn="l">
              <a:spcBef>
                <a:spcPts val="0"/>
              </a:spcBef>
              <a:spcAft>
                <a:spcPts val="0"/>
              </a:spcAft>
              <a:buClr>
                <a:srgbClr val="000000"/>
              </a:buClr>
              <a:buSzPts val="1800"/>
              <a:buFont typeface="Arial"/>
              <a:buNone/>
            </a:pPr>
            <a:r>
              <a:t/>
            </a:r>
            <a:endParaRPr sz="1600">
              <a:solidFill>
                <a:srgbClr val="434343"/>
              </a:solidFill>
            </a:endParaRPr>
          </a:p>
          <a:p>
            <a:pPr indent="0" lvl="0" marL="0" rtl="0" algn="l">
              <a:spcBef>
                <a:spcPts val="0"/>
              </a:spcBef>
              <a:spcAft>
                <a:spcPts val="0"/>
              </a:spcAft>
              <a:buClr>
                <a:srgbClr val="000000"/>
              </a:buClr>
              <a:buSzPts val="1800"/>
              <a:buFont typeface="Arial"/>
              <a:buNone/>
            </a:pPr>
            <a:r>
              <a:rPr b="1" lang="en-US" sz="1600">
                <a:solidFill>
                  <a:srgbClr val="434343"/>
                </a:solidFill>
              </a:rPr>
              <a:t>CALPADS/State and Federal Reporting</a:t>
            </a:r>
            <a:r>
              <a:rPr lang="en-US" sz="1600">
                <a:solidFill>
                  <a:srgbClr val="434343"/>
                </a:solidFill>
              </a:rPr>
              <a:t>- will continue to be completed online for the 2020-2021 reporting will be throughout the span of the school year. </a:t>
            </a:r>
            <a:endParaRPr sz="1600">
              <a:solidFill>
                <a:srgbClr val="434343"/>
              </a:solidFill>
            </a:endParaRPr>
          </a:p>
          <a:p>
            <a:pPr indent="0" lvl="0" marL="0" rtl="0" algn="l">
              <a:spcBef>
                <a:spcPts val="0"/>
              </a:spcBef>
              <a:spcAft>
                <a:spcPts val="0"/>
              </a:spcAft>
              <a:buClr>
                <a:srgbClr val="000000"/>
              </a:buClr>
              <a:buSzPts val="1800"/>
              <a:buFont typeface="Arial"/>
              <a:buNone/>
            </a:pPr>
            <a:r>
              <a:t/>
            </a:r>
            <a:endParaRPr b="1" sz="1600">
              <a:solidFill>
                <a:srgbClr val="434343"/>
              </a:solidFill>
            </a:endParaRPr>
          </a:p>
          <a:p>
            <a:pPr indent="0" lvl="0" marL="0" rtl="0" algn="l">
              <a:spcBef>
                <a:spcPts val="0"/>
              </a:spcBef>
              <a:spcAft>
                <a:spcPts val="0"/>
              </a:spcAft>
              <a:buClr>
                <a:srgbClr val="000000"/>
              </a:buClr>
              <a:buSzPts val="1800"/>
              <a:buFont typeface="Arial"/>
              <a:buNone/>
            </a:pPr>
            <a:r>
              <a:rPr b="1" lang="en-US" sz="1600">
                <a:solidFill>
                  <a:srgbClr val="434343"/>
                </a:solidFill>
              </a:rPr>
              <a:t>Charter Renewal</a:t>
            </a:r>
            <a:r>
              <a:rPr lang="en-US" sz="1600">
                <a:solidFill>
                  <a:srgbClr val="434343"/>
                </a:solidFill>
              </a:rPr>
              <a:t>- Operations will support </a:t>
            </a:r>
            <a:r>
              <a:rPr lang="en-US" sz="1600">
                <a:solidFill>
                  <a:srgbClr val="434343"/>
                </a:solidFill>
              </a:rPr>
              <a:t>Heads, Superintendent, and Finance on</a:t>
            </a:r>
            <a:r>
              <a:rPr lang="en-US" sz="1600">
                <a:solidFill>
                  <a:srgbClr val="434343"/>
                </a:solidFill>
              </a:rPr>
              <a:t> charter renewal. </a:t>
            </a:r>
            <a:endParaRPr sz="1600">
              <a:solidFill>
                <a:srgbClr val="434343"/>
              </a:solidFill>
            </a:endParaRPr>
          </a:p>
          <a:p>
            <a:pPr indent="0" lvl="0" marL="0" rtl="0" algn="l">
              <a:spcBef>
                <a:spcPts val="0"/>
              </a:spcBef>
              <a:spcAft>
                <a:spcPts val="0"/>
              </a:spcAft>
              <a:buClr>
                <a:srgbClr val="000000"/>
              </a:buClr>
              <a:buSzPts val="1800"/>
              <a:buFont typeface="Arial"/>
              <a:buNone/>
            </a:pPr>
            <a:r>
              <a:t/>
            </a:r>
            <a:endParaRPr sz="1800">
              <a:solidFill>
                <a:srgbClr val="434343"/>
              </a:solidFill>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3"/>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92" name="Google Shape;92;p13"/>
          <p:cNvSpPr txBox="1"/>
          <p:nvPr/>
        </p:nvSpPr>
        <p:spPr>
          <a:xfrm>
            <a:off x="517200" y="1605075"/>
            <a:ext cx="11041200" cy="4782600"/>
          </a:xfrm>
          <a:prstGeom prst="rect">
            <a:avLst/>
          </a:prstGeom>
          <a:noFill/>
          <a:ln>
            <a:noFill/>
          </a:ln>
        </p:spPr>
        <p:txBody>
          <a:bodyPr anchorCtr="0" anchor="t" bIns="0" lIns="0" spcFirstLastPara="1" rIns="0" wrap="square" tIns="52700">
            <a:noAutofit/>
          </a:bodyPr>
          <a:lstStyle/>
          <a:p>
            <a:pPr indent="0" lvl="0" marL="0" marR="0" rtl="0" algn="l">
              <a:lnSpc>
                <a:spcPct val="200000"/>
              </a:lnSpc>
              <a:spcBef>
                <a:spcPts val="0"/>
              </a:spcBef>
              <a:spcAft>
                <a:spcPts val="0"/>
              </a:spcAft>
              <a:buNone/>
            </a:pPr>
            <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Preparing for re-opening of school: maintenance, materials and supplies needed to ensure operation of schools are safe and compliant with CDC, CDE, Alameda County Health and USDA guidelines.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Managed and supported </a:t>
            </a:r>
            <a:r>
              <a:rPr lang="en-US" sz="1800">
                <a:solidFill>
                  <a:srgbClr val="434343"/>
                </a:solidFill>
              </a:rPr>
              <a:t>administrative</a:t>
            </a:r>
            <a:r>
              <a:rPr lang="en-US" sz="1800">
                <a:solidFill>
                  <a:srgbClr val="434343"/>
                </a:solidFill>
              </a:rPr>
              <a:t> staff to ensure ADA is being completed accurately and efficiently K-12.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Registration and re-enrollment for the 2020-2021 school year.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Successfully submitted audit information related to: ADA, ASES grant for After School program, school operations absence notes, Nutrition program, and faculty and staff information.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Submitted Measure G-1 grant updates for AIPCS/AIPCS II 6th-8th</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Intake of registration forms and documentation for the 2020-2021 school year.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Implemented new phone system “Ring Central” to allow phone tree for Elementary, Middle and High school. Allowing calls to be received for remote access. </a:t>
            </a:r>
            <a:endParaRPr sz="1800">
              <a:solidFill>
                <a:srgbClr val="434343"/>
              </a:solidFill>
            </a:endParaRPr>
          </a:p>
          <a:p>
            <a:pPr indent="-342900" lvl="0" marL="457200" marR="0" rtl="0" algn="l">
              <a:lnSpc>
                <a:spcPct val="100000"/>
              </a:lnSpc>
              <a:spcBef>
                <a:spcPts val="0"/>
              </a:spcBef>
              <a:spcAft>
                <a:spcPts val="0"/>
              </a:spcAft>
              <a:buClr>
                <a:srgbClr val="434343"/>
              </a:buClr>
              <a:buSzPts val="1800"/>
              <a:buChar char="●"/>
            </a:pPr>
            <a:r>
              <a:rPr lang="en-US" sz="1800">
                <a:solidFill>
                  <a:srgbClr val="434343"/>
                </a:solidFill>
              </a:rPr>
              <a:t>Student and Family Survey created and shared with families to ask about climate and overall safety of school. Information is used for reporting as well. </a:t>
            </a:r>
            <a:endParaRPr sz="1800">
              <a:solidFill>
                <a:srgbClr val="434343"/>
              </a:solidFill>
            </a:endParaRPr>
          </a:p>
          <a:p>
            <a:pPr indent="0" lvl="0" marL="4572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