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85" r:id="rId9"/>
    <p:sldId id="284" r:id="rId10"/>
    <p:sldId id="268" r:id="rId11"/>
    <p:sldId id="260" r:id="rId12"/>
    <p:sldId id="270" r:id="rId13"/>
    <p:sldId id="261" r:id="rId14"/>
    <p:sldId id="274" r:id="rId15"/>
    <p:sldId id="264" r:id="rId16"/>
    <p:sldId id="277" r:id="rId17"/>
    <p:sldId id="276" r:id="rId18"/>
    <p:sldId id="287" r:id="rId19"/>
    <p:sldId id="275" r:id="rId20"/>
    <p:sldId id="278" r:id="rId21"/>
    <p:sldId id="288" r:id="rId22"/>
    <p:sldId id="280" r:id="rId23"/>
    <p:sldId id="263" r:id="rId24"/>
    <p:sldId id="289" r:id="rId25"/>
    <p:sldId id="279" r:id="rId26"/>
    <p:sldId id="283" r:id="rId27"/>
    <p:sldId id="281" r:id="rId28"/>
    <p:sldId id="266"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showGuides="1">
      <p:cViewPr varScale="1">
        <p:scale>
          <a:sx n="115" d="100"/>
          <a:sy n="115" d="100"/>
        </p:scale>
        <p:origin x="372"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6/8/2020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6/8/2020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6/8/2020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6/8/2020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6/8/2020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6/8/2020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6/8/2020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6/8/2020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6/8/2020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6/8/2020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6/8/2020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6/8/2020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tif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1316" y="2333657"/>
            <a:ext cx="6839747" cy="2944924"/>
          </a:xfrm>
        </p:spPr>
        <p:txBody>
          <a:bodyPr anchor="ctr">
            <a:normAutofit/>
          </a:bodyPr>
          <a:lstStyle/>
          <a:p>
            <a:pPr algn="ctr"/>
            <a:r>
              <a:rPr lang="en-US" dirty="0" smtClean="0"/>
              <a:t>2020-2021 </a:t>
            </a:r>
            <a:r>
              <a:rPr lang="en-US" dirty="0" smtClean="0"/>
              <a:t/>
            </a:r>
            <a:br>
              <a:rPr lang="en-US" dirty="0" smtClean="0"/>
            </a:br>
            <a:r>
              <a:rPr lang="en-US" sz="3000" dirty="0" smtClean="0"/>
              <a:t>American </a:t>
            </a:r>
            <a:r>
              <a:rPr lang="en-US" sz="3000" dirty="0"/>
              <a:t>Indian Model Schools</a:t>
            </a:r>
            <a:br>
              <a:rPr lang="en-US" sz="3000" dirty="0"/>
            </a:br>
            <a:r>
              <a:rPr lang="en-US" dirty="0"/>
              <a:t>Adoption Budget </a:t>
            </a:r>
            <a:r>
              <a:rPr lang="en-US" dirty="0" smtClean="0"/>
              <a:t/>
            </a:r>
            <a:br>
              <a:rPr lang="en-US" dirty="0" smtClean="0"/>
            </a:br>
            <a:endParaRPr lang="en-US"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
        <p:nvSpPr>
          <p:cNvPr id="2" name="Subtitle 1"/>
          <p:cNvSpPr>
            <a:spLocks noGrp="1"/>
          </p:cNvSpPr>
          <p:nvPr>
            <p:ph type="subTitle" idx="1"/>
          </p:nvPr>
        </p:nvSpPr>
        <p:spPr>
          <a:xfrm>
            <a:off x="6457950" y="5823799"/>
            <a:ext cx="5734050" cy="955565"/>
          </a:xfrm>
        </p:spPr>
        <p:txBody>
          <a:bodyPr>
            <a:normAutofit/>
          </a:bodyPr>
          <a:lstStyle/>
          <a:p>
            <a:r>
              <a:rPr lang="en-US" sz="1400" dirty="0" smtClean="0">
                <a:solidFill>
                  <a:schemeClr val="bg1"/>
                </a:solidFill>
              </a:rPr>
              <a:t>Presented June </a:t>
            </a:r>
            <a:r>
              <a:rPr lang="en-US" sz="1400" dirty="0" smtClean="0">
                <a:solidFill>
                  <a:schemeClr val="bg1"/>
                </a:solidFill>
              </a:rPr>
              <a:t>15, 2020</a:t>
            </a:r>
            <a:endParaRPr lang="en-US" sz="1400" dirty="0" smtClean="0">
              <a:solidFill>
                <a:schemeClr val="bg1"/>
              </a:solidFill>
            </a:endParaRPr>
          </a:p>
          <a:p>
            <a:r>
              <a:rPr lang="en-US" sz="1400" dirty="0" smtClean="0">
                <a:solidFill>
                  <a:schemeClr val="bg1"/>
                </a:solidFill>
              </a:rPr>
              <a:t>Finance Committee Meeting</a:t>
            </a:r>
          </a:p>
          <a:p>
            <a:r>
              <a:rPr lang="en-US" sz="1400" dirty="0" smtClean="0">
                <a:solidFill>
                  <a:schemeClr val="bg1"/>
                </a:solidFill>
              </a:rPr>
              <a:t>Presenter: Katema Ballentine, CBO</a:t>
            </a:r>
            <a:endParaRPr lang="en-US" sz="1400" dirty="0">
              <a:solidFill>
                <a:schemeClr val="bg1"/>
              </a:solidFill>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2020-2021 </a:t>
            </a:r>
            <a:r>
              <a:rPr lang="en-US" dirty="0" smtClean="0"/>
              <a:t>Site Budgets</a:t>
            </a:r>
            <a:endParaRPr lang="en-US" dirty="0"/>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382143" y="459245"/>
            <a:ext cx="2633700" cy="377985"/>
          </a:xfrm>
          <a:prstGeom prst="rect">
            <a:avLst/>
          </a:prstGeom>
        </p:spPr>
      </p:pic>
      <p:pic>
        <p:nvPicPr>
          <p:cNvPr id="4" name="Picture 3"/>
          <p:cNvPicPr>
            <a:picLocks noChangeAspect="1"/>
          </p:cNvPicPr>
          <p:nvPr/>
        </p:nvPicPr>
        <p:blipFill>
          <a:blip r:embed="rId3"/>
          <a:stretch>
            <a:fillRect/>
          </a:stretch>
        </p:blipFill>
        <p:spPr>
          <a:xfrm>
            <a:off x="6448645" y="1784421"/>
            <a:ext cx="2633700" cy="377985"/>
          </a:xfrm>
          <a:prstGeom prst="rect">
            <a:avLst/>
          </a:prstGeom>
        </p:spPr>
      </p:pic>
      <p:sp>
        <p:nvSpPr>
          <p:cNvPr id="8" name="TextBox 7"/>
          <p:cNvSpPr txBox="1"/>
          <p:nvPr/>
        </p:nvSpPr>
        <p:spPr>
          <a:xfrm>
            <a:off x="6671308" y="773085"/>
            <a:ext cx="5124452" cy="1200329"/>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latin typeface="Adobe Devanagari" panose="02040503050201020203" pitchFamily="18" charset="0"/>
                <a:cs typeface="Adobe Devanagari" panose="02040503050201020203" pitchFamily="18" charset="0"/>
              </a:rPr>
              <a:t>LCFF Projected Revenues </a:t>
            </a:r>
            <a:r>
              <a:rPr lang="en-US" sz="1200" dirty="0" smtClean="0">
                <a:latin typeface="Adobe Devanagari" panose="02040503050201020203" pitchFamily="18" charset="0"/>
                <a:cs typeface="Adobe Devanagari" panose="02040503050201020203" pitchFamily="18" charset="0"/>
              </a:rPr>
              <a:t>were </a:t>
            </a:r>
            <a:r>
              <a:rPr lang="en-US" sz="1200" dirty="0" smtClean="0">
                <a:latin typeface="Adobe Devanagari" panose="02040503050201020203" pitchFamily="18" charset="0"/>
                <a:cs typeface="Adobe Devanagari" panose="02040503050201020203" pitchFamily="18" charset="0"/>
              </a:rPr>
              <a:t>reduced by 8% based on Governor Newsom’s May Revise projections.</a:t>
            </a:r>
            <a:r>
              <a:rPr lang="en-US" sz="1200" dirty="0" smtClean="0">
                <a:latin typeface="Adobe Devanagari" panose="02040503050201020203" pitchFamily="18" charset="0"/>
                <a:cs typeface="Adobe Devanagari" panose="02040503050201020203" pitchFamily="18" charset="0"/>
              </a:rPr>
              <a:t> </a:t>
            </a:r>
          </a:p>
          <a:p>
            <a:pPr marL="285750" indent="-285750">
              <a:buFont typeface="Wingdings" panose="05000000000000000000" pitchFamily="2" charset="2"/>
              <a:buChar char="Ø"/>
            </a:pPr>
            <a:r>
              <a:rPr lang="en-US" sz="1200" dirty="0">
                <a:latin typeface="Adobe Devanagari" panose="02040503050201020203" pitchFamily="18" charset="0"/>
                <a:cs typeface="Adobe Devanagari" panose="02040503050201020203" pitchFamily="18" charset="0"/>
              </a:rPr>
              <a:t>Federal revenue was increased due to additional funding provided in the CARES act for all U.S. Public Schools.</a:t>
            </a:r>
          </a:p>
          <a:p>
            <a:pPr marL="285750" indent="-285750">
              <a:buFont typeface="Wingdings" panose="05000000000000000000" pitchFamily="2" charset="2"/>
              <a:buChar char="Ø"/>
            </a:pPr>
            <a:r>
              <a:rPr lang="en-US" sz="1200" dirty="0" smtClean="0">
                <a:latin typeface="Adobe Devanagari" panose="02040503050201020203" pitchFamily="18" charset="0"/>
                <a:cs typeface="Adobe Devanagari" panose="02040503050201020203" pitchFamily="18" charset="0"/>
              </a:rPr>
              <a:t>Local </a:t>
            </a:r>
            <a:r>
              <a:rPr lang="en-US" sz="1200" dirty="0" smtClean="0">
                <a:latin typeface="Adobe Devanagari" panose="02040503050201020203" pitchFamily="18" charset="0"/>
                <a:cs typeface="Adobe Devanagari" panose="02040503050201020203" pitchFamily="18" charset="0"/>
              </a:rPr>
              <a:t>revenues </a:t>
            </a:r>
            <a:r>
              <a:rPr lang="en-US" sz="1200" dirty="0" smtClean="0">
                <a:latin typeface="Adobe Devanagari" panose="02040503050201020203" pitchFamily="18" charset="0"/>
                <a:cs typeface="Adobe Devanagari" panose="02040503050201020203" pitchFamily="18" charset="0"/>
              </a:rPr>
              <a:t>increased due to the increased allocation of the Middle School Measure G1 Parcel tax allocation </a:t>
            </a:r>
            <a:endParaRPr lang="en-US" sz="1200" dirty="0">
              <a:latin typeface="Adobe Devanagari" panose="02040503050201020203" pitchFamily="18" charset="0"/>
              <a:cs typeface="Adobe Devanagari" panose="02040503050201020203" pitchFamily="18" charset="0"/>
            </a:endParaRPr>
          </a:p>
        </p:txBody>
      </p:sp>
      <p:sp>
        <p:nvSpPr>
          <p:cNvPr id="9" name="Content Placeholder 3"/>
          <p:cNvSpPr txBox="1">
            <a:spLocks/>
          </p:cNvSpPr>
          <p:nvPr/>
        </p:nvSpPr>
        <p:spPr>
          <a:xfrm>
            <a:off x="6671307" y="2151365"/>
            <a:ext cx="5033012" cy="2896698"/>
          </a:xfrm>
          <a:prstGeom prst="rect">
            <a:avLst/>
          </a:prstGeom>
        </p:spPr>
        <p:txBody>
          <a:bodyPr>
            <a:normAutofit fontScale="925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285750" indent="-285750">
              <a:lnSpc>
                <a:spcPct val="100000"/>
              </a:lnSpc>
              <a:spcBef>
                <a:spcPts val="600"/>
              </a:spcBef>
              <a:buFont typeface="Wingdings" panose="05000000000000000000" pitchFamily="2" charset="2"/>
              <a:buChar char="Ø"/>
            </a:pPr>
            <a:r>
              <a:rPr lang="en-US" sz="1200" dirty="0">
                <a:latin typeface="Adobe Devanagari" panose="02040503050201020203" pitchFamily="18" charset="0"/>
                <a:cs typeface="Adobe Devanagari" panose="02040503050201020203" pitchFamily="18" charset="0"/>
              </a:rPr>
              <a:t>2020-21 AIPCS reduced expenses by additional </a:t>
            </a:r>
            <a:r>
              <a:rPr lang="en-US" sz="1200" dirty="0">
                <a:latin typeface="Adobe Devanagari" panose="02040503050201020203" pitchFamily="18" charset="0"/>
                <a:cs typeface="Adobe Devanagari" panose="02040503050201020203" pitchFamily="18" charset="0"/>
              </a:rPr>
              <a:t>7</a:t>
            </a:r>
            <a:r>
              <a:rPr lang="en-US" sz="1200" dirty="0" smtClean="0">
                <a:latin typeface="Adobe Devanagari" panose="02040503050201020203" pitchFamily="18" charset="0"/>
                <a:cs typeface="Adobe Devanagari" panose="02040503050201020203" pitchFamily="18" charset="0"/>
              </a:rPr>
              <a:t>% </a:t>
            </a:r>
            <a:r>
              <a:rPr lang="en-US" sz="1200" dirty="0">
                <a:latin typeface="Adobe Devanagari" panose="02040503050201020203" pitchFamily="18" charset="0"/>
                <a:cs typeface="Adobe Devanagari" panose="02040503050201020203" pitchFamily="18" charset="0"/>
              </a:rPr>
              <a:t>beyond the 8% reduction in state </a:t>
            </a:r>
            <a:r>
              <a:rPr lang="en-US" sz="1200" dirty="0" smtClean="0">
                <a:latin typeface="Adobe Devanagari" panose="02040503050201020203" pitchFamily="18" charset="0"/>
                <a:cs typeface="Adobe Devanagari" panose="02040503050201020203" pitchFamily="18" charset="0"/>
              </a:rPr>
              <a:t>revenue. Total reduction in expenses of </a:t>
            </a:r>
            <a:r>
              <a:rPr lang="en-US" sz="1200" b="1" u="sng" dirty="0" smtClean="0">
                <a:latin typeface="Adobe Devanagari" panose="02040503050201020203" pitchFamily="18" charset="0"/>
                <a:cs typeface="Adobe Devanagari" panose="02040503050201020203" pitchFamily="18" charset="0"/>
              </a:rPr>
              <a:t>15</a:t>
            </a:r>
            <a:r>
              <a:rPr lang="en-US" sz="1200" dirty="0" smtClean="0">
                <a:latin typeface="Adobe Devanagari" panose="02040503050201020203" pitchFamily="18" charset="0"/>
                <a:cs typeface="Adobe Devanagari" panose="02040503050201020203" pitchFamily="18" charset="0"/>
              </a:rPr>
              <a:t>%. Projections </a:t>
            </a:r>
            <a:r>
              <a:rPr lang="en-US" sz="1200" dirty="0">
                <a:latin typeface="Adobe Devanagari" panose="02040503050201020203" pitchFamily="18" charset="0"/>
                <a:cs typeface="Adobe Devanagari" panose="02040503050201020203" pitchFamily="18" charset="0"/>
              </a:rPr>
              <a:t>include step and column increases of 1.5% for all </a:t>
            </a:r>
            <a:r>
              <a:rPr lang="en-US" sz="1200" dirty="0" smtClean="0">
                <a:latin typeface="Adobe Devanagari" panose="02040503050201020203" pitchFamily="18" charset="0"/>
                <a:cs typeface="Adobe Devanagari" panose="02040503050201020203" pitchFamily="18" charset="0"/>
              </a:rPr>
              <a:t>staff</a:t>
            </a:r>
          </a:p>
          <a:p>
            <a:pPr marL="285750" indent="-285750">
              <a:lnSpc>
                <a:spcPct val="100000"/>
              </a:lnSpc>
              <a:spcBef>
                <a:spcPts val="600"/>
              </a:spcBef>
              <a:buFont typeface="Wingdings" panose="05000000000000000000" pitchFamily="2" charset="2"/>
              <a:buChar char="Ø"/>
            </a:pPr>
            <a:r>
              <a:rPr lang="en-US" sz="1200" dirty="0">
                <a:latin typeface="Adobe Devanagari" panose="02040503050201020203" pitchFamily="18" charset="0"/>
                <a:cs typeface="Adobe Devanagari" panose="02040503050201020203" pitchFamily="18" charset="0"/>
              </a:rPr>
              <a:t>All </a:t>
            </a:r>
            <a:r>
              <a:rPr lang="en-US" sz="1200" dirty="0" smtClean="0">
                <a:latin typeface="Adobe Devanagari" panose="02040503050201020203" pitchFamily="18" charset="0"/>
                <a:cs typeface="Adobe Devanagari" panose="02040503050201020203" pitchFamily="18" charset="0"/>
              </a:rPr>
              <a:t>staff at the Middle School level for </a:t>
            </a:r>
            <a:r>
              <a:rPr lang="en-US" sz="1200" dirty="0">
                <a:latin typeface="Adobe Devanagari" panose="02040503050201020203" pitchFamily="18" charset="0"/>
                <a:cs typeface="Adobe Devanagari" panose="02040503050201020203" pitchFamily="18" charset="0"/>
              </a:rPr>
              <a:t>the 2020-21 fiscal year are </a:t>
            </a:r>
            <a:r>
              <a:rPr lang="en-US" sz="1200" dirty="0" smtClean="0">
                <a:latin typeface="Adobe Devanagari" panose="02040503050201020203" pitchFamily="18" charset="0"/>
                <a:cs typeface="Adobe Devanagari" panose="02040503050201020203" pitchFamily="18" charset="0"/>
              </a:rPr>
              <a:t>split </a:t>
            </a:r>
            <a:r>
              <a:rPr lang="en-US" sz="1200" dirty="0">
                <a:latin typeface="Adobe Devanagari" panose="02040503050201020203" pitchFamily="18" charset="0"/>
                <a:cs typeface="Adobe Devanagari" panose="02040503050201020203" pitchFamily="18" charset="0"/>
              </a:rPr>
              <a:t>between AIPCS </a:t>
            </a:r>
            <a:r>
              <a:rPr lang="en-US" sz="1200" dirty="0" smtClean="0">
                <a:latin typeface="Adobe Devanagari" panose="02040503050201020203" pitchFamily="18" charset="0"/>
                <a:cs typeface="Adobe Devanagari" panose="02040503050201020203" pitchFamily="18" charset="0"/>
              </a:rPr>
              <a:t>I (51%)  </a:t>
            </a:r>
            <a:r>
              <a:rPr lang="en-US" sz="1200" dirty="0">
                <a:latin typeface="Adobe Devanagari" panose="02040503050201020203" pitchFamily="18" charset="0"/>
                <a:cs typeface="Adobe Devanagari" panose="02040503050201020203" pitchFamily="18" charset="0"/>
              </a:rPr>
              <a:t>and AIPCS II (6-8</a:t>
            </a:r>
            <a:r>
              <a:rPr lang="en-US" sz="1200" dirty="0" smtClean="0">
                <a:latin typeface="Adobe Devanagari" panose="02040503050201020203" pitchFamily="18" charset="0"/>
                <a:cs typeface="Adobe Devanagari" panose="02040503050201020203" pitchFamily="18" charset="0"/>
              </a:rPr>
              <a:t>) (49%) reducing the salary impact on this school budget</a:t>
            </a:r>
          </a:p>
          <a:p>
            <a:pPr marL="285750" indent="-285750">
              <a:lnSpc>
                <a:spcPct val="100000"/>
              </a:lnSpc>
              <a:spcBef>
                <a:spcPts val="600"/>
              </a:spcBef>
              <a:buFont typeface="Wingdings" panose="05000000000000000000" pitchFamily="2" charset="2"/>
              <a:buChar char="Ø"/>
            </a:pPr>
            <a:r>
              <a:rPr lang="en-US" sz="1200" dirty="0" smtClean="0">
                <a:latin typeface="Adobe Devanagari" panose="02040503050201020203" pitchFamily="18" charset="0"/>
                <a:cs typeface="Adobe Devanagari" panose="02040503050201020203" pitchFamily="18" charset="0"/>
              </a:rPr>
              <a:t>Books and Supplies were bought in the prior school year therefore the allocation was reduced in the upcoming year.</a:t>
            </a:r>
          </a:p>
          <a:p>
            <a:pPr marL="285750" indent="-285750">
              <a:lnSpc>
                <a:spcPct val="100000"/>
              </a:lnSpc>
              <a:spcBef>
                <a:spcPts val="600"/>
              </a:spcBef>
              <a:buFont typeface="Wingdings" panose="05000000000000000000" pitchFamily="2" charset="2"/>
              <a:buChar char="Ø"/>
            </a:pPr>
            <a:r>
              <a:rPr lang="en-US" sz="1200" dirty="0">
                <a:latin typeface="Adobe Devanagari" panose="02040503050201020203" pitchFamily="18" charset="0"/>
                <a:cs typeface="Adobe Devanagari" panose="02040503050201020203" pitchFamily="18" charset="0"/>
              </a:rPr>
              <a:t>Allocations for </a:t>
            </a:r>
            <a:r>
              <a:rPr lang="en-US" sz="1200" dirty="0" smtClean="0">
                <a:latin typeface="Adobe Devanagari" panose="02040503050201020203" pitchFamily="18" charset="0"/>
                <a:cs typeface="Adobe Devanagari" panose="02040503050201020203" pitchFamily="18" charset="0"/>
              </a:rPr>
              <a:t>nurses </a:t>
            </a:r>
            <a:r>
              <a:rPr lang="en-US" sz="1200" dirty="0">
                <a:latin typeface="Adobe Devanagari" panose="02040503050201020203" pitchFamily="18" charset="0"/>
                <a:cs typeface="Adobe Devanagari" panose="02040503050201020203" pitchFamily="18" charset="0"/>
              </a:rPr>
              <a:t>were included in the 2020-21 </a:t>
            </a:r>
            <a:r>
              <a:rPr lang="en-US" sz="1200" dirty="0" smtClean="0">
                <a:latin typeface="Adobe Devanagari" panose="02040503050201020203" pitchFamily="18" charset="0"/>
                <a:cs typeface="Adobe Devanagari" panose="02040503050201020203" pitchFamily="18" charset="0"/>
              </a:rPr>
              <a:t>budget</a:t>
            </a:r>
          </a:p>
          <a:p>
            <a:pPr marL="285750" indent="-285750">
              <a:lnSpc>
                <a:spcPct val="100000"/>
              </a:lnSpc>
              <a:spcBef>
                <a:spcPts val="600"/>
              </a:spcBef>
              <a:buFont typeface="Wingdings" panose="05000000000000000000" pitchFamily="2" charset="2"/>
              <a:buChar char="Ø"/>
            </a:pPr>
            <a:r>
              <a:rPr lang="en-US" sz="1200" b="1" dirty="0" smtClean="0">
                <a:latin typeface="Adobe Devanagari" panose="02040503050201020203" pitchFamily="18" charset="0"/>
                <a:cs typeface="Adobe Devanagari" panose="02040503050201020203" pitchFamily="18" charset="0"/>
              </a:rPr>
              <a:t>Services and Operations</a:t>
            </a:r>
            <a:r>
              <a:rPr lang="en-US" sz="1200" dirty="0" smtClean="0">
                <a:latin typeface="Adobe Devanagari" panose="02040503050201020203" pitchFamily="18" charset="0"/>
                <a:cs typeface="Adobe Devanagari" panose="02040503050201020203" pitchFamily="18" charset="0"/>
              </a:rPr>
              <a:t>: Reduction in Services and Operations to align to the reduction in expenses. The 12</a:t>
            </a:r>
            <a:r>
              <a:rPr lang="en-US" sz="1200" baseline="30000" dirty="0" smtClean="0">
                <a:latin typeface="Adobe Devanagari" panose="02040503050201020203" pitchFamily="18" charset="0"/>
                <a:cs typeface="Adobe Devanagari" panose="02040503050201020203" pitchFamily="18" charset="0"/>
              </a:rPr>
              <a:t>th</a:t>
            </a:r>
            <a:r>
              <a:rPr lang="en-US" sz="1200" dirty="0" smtClean="0">
                <a:latin typeface="Adobe Devanagari" panose="02040503050201020203" pitchFamily="18" charset="0"/>
                <a:cs typeface="Adobe Devanagari" panose="02040503050201020203" pitchFamily="18" charset="0"/>
              </a:rPr>
              <a:t> street Campus was renovated in prior year therefore cost are projected to decrease. 43%  in custodial projection to cover increased cleaning</a:t>
            </a:r>
            <a:endParaRPr lang="en-US" sz="1200" dirty="0">
              <a:latin typeface="Adobe Devanagari" panose="02040503050201020203" pitchFamily="18" charset="0"/>
              <a:cs typeface="Adobe Devanagari" panose="02040503050201020203" pitchFamily="18" charset="0"/>
            </a:endParaRPr>
          </a:p>
          <a:p>
            <a:pPr marL="285750" indent="-285750">
              <a:lnSpc>
                <a:spcPct val="100000"/>
              </a:lnSpc>
              <a:spcBef>
                <a:spcPts val="600"/>
              </a:spcBef>
              <a:buFont typeface="Wingdings" panose="05000000000000000000" pitchFamily="2" charset="2"/>
              <a:buChar char="Ø"/>
            </a:pPr>
            <a:r>
              <a:rPr lang="en-US" sz="1200" b="1" dirty="0" smtClean="0">
                <a:latin typeface="Adobe Devanagari" panose="02040503050201020203" pitchFamily="18" charset="0"/>
                <a:cs typeface="Adobe Devanagari" panose="02040503050201020203" pitchFamily="18" charset="0"/>
              </a:rPr>
              <a:t>Other Outgoing: </a:t>
            </a:r>
            <a:r>
              <a:rPr lang="en-US" sz="1200" dirty="0" smtClean="0">
                <a:latin typeface="Adobe Devanagari" panose="02040503050201020203" pitchFamily="18" charset="0"/>
                <a:cs typeface="Adobe Devanagari" panose="02040503050201020203" pitchFamily="18" charset="0"/>
              </a:rPr>
              <a:t>Special </a:t>
            </a:r>
            <a:r>
              <a:rPr lang="en-US" sz="1200" dirty="0">
                <a:latin typeface="Adobe Devanagari" panose="02040503050201020203" pitchFamily="18" charset="0"/>
                <a:cs typeface="Adobe Devanagari" panose="02040503050201020203" pitchFamily="18" charset="0"/>
              </a:rPr>
              <a:t>Ed </a:t>
            </a:r>
            <a:r>
              <a:rPr lang="en-US" sz="1200" dirty="0" smtClean="0">
                <a:latin typeface="Adobe Devanagari" panose="02040503050201020203" pitchFamily="18" charset="0"/>
                <a:cs typeface="Adobe Devanagari" panose="02040503050201020203" pitchFamily="18" charset="0"/>
              </a:rPr>
              <a:t>Services from OUSD’s SEPLA increased </a:t>
            </a:r>
            <a:r>
              <a:rPr lang="en-US" sz="1200" dirty="0">
                <a:latin typeface="Adobe Devanagari" panose="02040503050201020203" pitchFamily="18" charset="0"/>
                <a:cs typeface="Adobe Devanagari" panose="02040503050201020203" pitchFamily="18" charset="0"/>
              </a:rPr>
              <a:t>by 33% between the 2019-2020 and 2020-2021 fiscal </a:t>
            </a:r>
            <a:r>
              <a:rPr lang="en-US" sz="1200" dirty="0">
                <a:latin typeface="Adobe Devanagari" panose="02040503050201020203" pitchFamily="18" charset="0"/>
                <a:cs typeface="Adobe Devanagari" panose="02040503050201020203" pitchFamily="18" charset="0"/>
              </a:rPr>
              <a:t>years</a:t>
            </a:r>
          </a:p>
          <a:p>
            <a:pPr marL="285750" indent="-285750">
              <a:buFont typeface="Wingdings" panose="05000000000000000000" pitchFamily="2" charset="2"/>
              <a:buChar char="Ø"/>
            </a:pPr>
            <a:endParaRPr lang="en-US" sz="1200" dirty="0"/>
          </a:p>
        </p:txBody>
      </p:sp>
      <p:sp>
        <p:nvSpPr>
          <p:cNvPr id="10" name="TextBox 9"/>
          <p:cNvSpPr txBox="1"/>
          <p:nvPr/>
        </p:nvSpPr>
        <p:spPr>
          <a:xfrm>
            <a:off x="6448645" y="4859071"/>
            <a:ext cx="3175462" cy="276999"/>
          </a:xfrm>
          <a:prstGeom prst="rect">
            <a:avLst/>
          </a:prstGeom>
          <a:noFill/>
        </p:spPr>
        <p:txBody>
          <a:bodyPr wrap="square" rtlCol="0">
            <a:spAutoFit/>
          </a:bodyPr>
          <a:lstStyle/>
          <a:p>
            <a:r>
              <a:rPr lang="en-US" sz="1200" b="1" u="sng" dirty="0" smtClean="0"/>
              <a:t>Surplus &amp; Ending Fund Balance</a:t>
            </a:r>
            <a:endParaRPr lang="en-US" sz="1200" b="1" u="sng" dirty="0"/>
          </a:p>
        </p:txBody>
      </p:sp>
      <p:sp>
        <p:nvSpPr>
          <p:cNvPr id="11" name="Content Placeholder 3"/>
          <p:cNvSpPr txBox="1">
            <a:spLocks/>
          </p:cNvSpPr>
          <p:nvPr/>
        </p:nvSpPr>
        <p:spPr>
          <a:xfrm>
            <a:off x="6671307" y="5186563"/>
            <a:ext cx="4822075" cy="1194262"/>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lnSpc>
                <a:spcPct val="100000"/>
              </a:lnSpc>
              <a:spcBef>
                <a:spcPts val="600"/>
              </a:spcBef>
              <a:buFont typeface="Wingdings" panose="05000000000000000000" pitchFamily="2" charset="2"/>
              <a:buChar char="Ø"/>
            </a:pPr>
            <a:r>
              <a:rPr lang="en-US" sz="1200" dirty="0" smtClean="0">
                <a:latin typeface="Adobe Devanagari" panose="02040503050201020203" pitchFamily="18" charset="0"/>
                <a:cs typeface="Adobe Devanagari" panose="02040503050201020203" pitchFamily="18" charset="0"/>
              </a:rPr>
              <a:t>AIPCS </a:t>
            </a:r>
            <a:r>
              <a:rPr lang="en-US" sz="1200" dirty="0" smtClean="0">
                <a:latin typeface="Adobe Devanagari" panose="02040503050201020203" pitchFamily="18" charset="0"/>
                <a:cs typeface="Adobe Devanagari" panose="02040503050201020203" pitchFamily="18" charset="0"/>
              </a:rPr>
              <a:t>projects $297,085 </a:t>
            </a:r>
            <a:r>
              <a:rPr lang="en-US" sz="1200" dirty="0" smtClean="0">
                <a:latin typeface="Adobe Devanagari" panose="02040503050201020203" pitchFamily="18" charset="0"/>
                <a:cs typeface="Adobe Devanagari" panose="02040503050201020203" pitchFamily="18" charset="0"/>
              </a:rPr>
              <a:t>in surplus of revenue vs expenses to be added to the ending fund balance</a:t>
            </a:r>
          </a:p>
          <a:p>
            <a:pPr algn="just">
              <a:lnSpc>
                <a:spcPct val="100000"/>
              </a:lnSpc>
              <a:spcBef>
                <a:spcPts val="600"/>
              </a:spcBef>
              <a:buFont typeface="Wingdings" panose="05000000000000000000" pitchFamily="2" charset="2"/>
              <a:buChar char="Ø"/>
            </a:pPr>
            <a:r>
              <a:rPr lang="en-US" sz="1200" dirty="0" smtClean="0">
                <a:latin typeface="Adobe Devanagari" panose="02040503050201020203" pitchFamily="18" charset="0"/>
                <a:cs typeface="Adobe Devanagari" panose="02040503050201020203" pitchFamily="18" charset="0"/>
              </a:rPr>
              <a:t>The Ending Fund Balance for AIPCS </a:t>
            </a:r>
            <a:r>
              <a:rPr lang="en-US" sz="1200" dirty="0" smtClean="0">
                <a:latin typeface="Adobe Devanagari" panose="02040503050201020203" pitchFamily="18" charset="0"/>
                <a:cs typeface="Adobe Devanagari" panose="02040503050201020203" pitchFamily="18" charset="0"/>
              </a:rPr>
              <a:t>is </a:t>
            </a:r>
            <a:r>
              <a:rPr lang="en-US" sz="1200" dirty="0" smtClean="0">
                <a:latin typeface="Adobe Devanagari" panose="02040503050201020203" pitchFamily="18" charset="0"/>
                <a:cs typeface="Adobe Devanagari" panose="02040503050201020203" pitchFamily="18" charset="0"/>
              </a:rPr>
              <a:t>projected at </a:t>
            </a:r>
            <a:r>
              <a:rPr lang="en-US" sz="1200" dirty="0" smtClean="0">
                <a:latin typeface="Adobe Devanagari" panose="02040503050201020203" pitchFamily="18" charset="0"/>
                <a:cs typeface="Adobe Devanagari" panose="02040503050201020203" pitchFamily="18" charset="0"/>
              </a:rPr>
              <a:t>$1,466,142 </a:t>
            </a:r>
            <a:r>
              <a:rPr lang="en-US" sz="1200" dirty="0" smtClean="0">
                <a:latin typeface="Adobe Devanagari" panose="02040503050201020203" pitchFamily="18" charset="0"/>
                <a:cs typeface="Adobe Devanagari" panose="02040503050201020203" pitchFamily="18" charset="0"/>
              </a:rPr>
              <a:t>which leaves a </a:t>
            </a:r>
            <a:r>
              <a:rPr lang="en-US" sz="1200" dirty="0" smtClean="0">
                <a:latin typeface="Adobe Devanagari" panose="02040503050201020203" pitchFamily="18" charset="0"/>
                <a:cs typeface="Adobe Devanagari" panose="02040503050201020203" pitchFamily="18" charset="0"/>
              </a:rPr>
              <a:t>58% </a:t>
            </a:r>
            <a:r>
              <a:rPr lang="en-US" sz="1200" dirty="0" smtClean="0">
                <a:latin typeface="Adobe Devanagari" panose="02040503050201020203" pitchFamily="18" charset="0"/>
                <a:cs typeface="Adobe Devanagari" panose="02040503050201020203" pitchFamily="18" charset="0"/>
              </a:rPr>
              <a:t>reserve</a:t>
            </a:r>
          </a:p>
          <a:p>
            <a:pPr marL="0" indent="0">
              <a:lnSpc>
                <a:spcPct val="100000"/>
              </a:lnSpc>
              <a:spcBef>
                <a:spcPts val="600"/>
              </a:spcBef>
              <a:buNone/>
            </a:pPr>
            <a:endParaRPr lang="en-US" sz="1200" dirty="0"/>
          </a:p>
        </p:txBody>
      </p:sp>
      <p:graphicFrame>
        <p:nvGraphicFramePr>
          <p:cNvPr id="2" name="Table 1"/>
          <p:cNvGraphicFramePr>
            <a:graphicFrameLocks noGrp="1"/>
          </p:cNvGraphicFramePr>
          <p:nvPr>
            <p:extLst>
              <p:ext uri="{D42A27DB-BD31-4B8C-83A1-F6EECF244321}">
                <p14:modId xmlns:p14="http://schemas.microsoft.com/office/powerpoint/2010/main" val="1461759326"/>
              </p:ext>
            </p:extLst>
          </p:nvPr>
        </p:nvGraphicFramePr>
        <p:xfrm>
          <a:off x="315884" y="837230"/>
          <a:ext cx="5860474" cy="5543595"/>
        </p:xfrm>
        <a:graphic>
          <a:graphicData uri="http://schemas.openxmlformats.org/drawingml/2006/table">
            <a:tbl>
              <a:tblPr>
                <a:tableStyleId>{5C22544A-7EE6-4342-B048-85BDC9FD1C3A}</a:tableStyleId>
              </a:tblPr>
              <a:tblGrid>
                <a:gridCol w="628743">
                  <a:extLst>
                    <a:ext uri="{9D8B030D-6E8A-4147-A177-3AD203B41FA5}">
                      <a16:colId xmlns:a16="http://schemas.microsoft.com/office/drawing/2014/main" val="2259486742"/>
                    </a:ext>
                  </a:extLst>
                </a:gridCol>
                <a:gridCol w="595893">
                  <a:extLst>
                    <a:ext uri="{9D8B030D-6E8A-4147-A177-3AD203B41FA5}">
                      <a16:colId xmlns:a16="http://schemas.microsoft.com/office/drawing/2014/main" val="3441634599"/>
                    </a:ext>
                  </a:extLst>
                </a:gridCol>
                <a:gridCol w="2092133">
                  <a:extLst>
                    <a:ext uri="{9D8B030D-6E8A-4147-A177-3AD203B41FA5}">
                      <a16:colId xmlns:a16="http://schemas.microsoft.com/office/drawing/2014/main" val="3797140427"/>
                    </a:ext>
                  </a:extLst>
                </a:gridCol>
                <a:gridCol w="1197042">
                  <a:extLst>
                    <a:ext uri="{9D8B030D-6E8A-4147-A177-3AD203B41FA5}">
                      <a16:colId xmlns:a16="http://schemas.microsoft.com/office/drawing/2014/main" val="75082746"/>
                    </a:ext>
                  </a:extLst>
                </a:gridCol>
                <a:gridCol w="1346663">
                  <a:extLst>
                    <a:ext uri="{9D8B030D-6E8A-4147-A177-3AD203B41FA5}">
                      <a16:colId xmlns:a16="http://schemas.microsoft.com/office/drawing/2014/main" val="2522480572"/>
                    </a:ext>
                  </a:extLst>
                </a:gridCol>
              </a:tblGrid>
              <a:tr h="450069">
                <a:tc>
                  <a:txBody>
                    <a:bodyPr/>
                    <a:lstStyle/>
                    <a:p>
                      <a:pPr algn="ctr" fontAlgn="b"/>
                      <a:r>
                        <a:rPr lang="en-US" sz="1100" b="1" u="sng" strike="noStrike" dirty="0">
                          <a:effectLst/>
                        </a:rPr>
                        <a:t> </a:t>
                      </a:r>
                      <a:r>
                        <a:rPr lang="en-US" sz="1100" b="1" u="sng" strike="noStrike" dirty="0" smtClean="0">
                          <a:effectLst/>
                        </a:rPr>
                        <a:t>AIPCS</a:t>
                      </a:r>
                      <a:endParaRPr lang="en-US" sz="1100" b="1" i="0" u="sng"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100" b="1" u="sng" strike="noStrike" dirty="0" smtClean="0">
                          <a:effectLst/>
                        </a:rPr>
                        <a:t>Object </a:t>
                      </a:r>
                      <a:r>
                        <a:rPr lang="en-US" sz="1100" b="1" u="sng" strike="noStrike" dirty="0">
                          <a:effectLst/>
                        </a:rPr>
                        <a:t>Code</a:t>
                      </a:r>
                      <a:endParaRPr lang="en-US" sz="1100" b="1" i="0" u="sng"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100" b="1" u="sng" strike="noStrike" dirty="0">
                          <a:effectLst/>
                        </a:rPr>
                        <a:t>Code Description</a:t>
                      </a:r>
                      <a:endParaRPr lang="en-US" sz="1100" b="1" i="0" u="sng"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100" b="1" u="sng" strike="noStrike" dirty="0">
                          <a:effectLst/>
                        </a:rPr>
                        <a:t>2019-20</a:t>
                      </a:r>
                      <a:endParaRPr lang="en-US" sz="1100" b="1" i="0" u="sng"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100" b="1" u="sng" strike="noStrike" dirty="0">
                          <a:effectLst/>
                        </a:rPr>
                        <a:t>2020-21</a:t>
                      </a:r>
                      <a:endParaRPr lang="en-US" sz="11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733782335"/>
                  </a:ext>
                </a:extLst>
              </a:tr>
              <a:tr h="164538">
                <a:tc gridSpan="3">
                  <a:txBody>
                    <a:bodyPr/>
                    <a:lstStyle/>
                    <a:p>
                      <a:pPr algn="l" fontAlgn="b"/>
                      <a:r>
                        <a:rPr lang="en-US" sz="1100" b="1" u="none" strike="noStrike" dirty="0">
                          <a:effectLst/>
                        </a:rPr>
                        <a:t>Revenue</a:t>
                      </a:r>
                      <a:endParaRPr lang="en-US" sz="11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11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11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11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739430339"/>
                  </a:ext>
                </a:extLst>
              </a:tr>
              <a:tr h="249097">
                <a:tc>
                  <a:txBody>
                    <a:bodyPr/>
                    <a:lstStyle/>
                    <a:p>
                      <a:pPr algn="l" fontAlgn="b"/>
                      <a:endParaRPr lang="en-US" sz="11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 </a:t>
                      </a:r>
                      <a:endParaRPr lang="en-US" sz="11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 State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2,496,800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2,399,267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110911594"/>
                  </a:ext>
                </a:extLst>
              </a:tr>
              <a:tr h="249097">
                <a:tc>
                  <a:txBody>
                    <a:bodyPr/>
                    <a:lstStyle/>
                    <a:p>
                      <a:pPr algn="l" fontAlgn="b"/>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a:effectLst/>
                        </a:rPr>
                        <a:t> </a:t>
                      </a:r>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dirty="0">
                          <a:effectLst/>
                        </a:rPr>
                        <a:t> Federal </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268,198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313,064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464066860"/>
                  </a:ext>
                </a:extLst>
              </a:tr>
              <a:tr h="249097">
                <a:tc>
                  <a:txBody>
                    <a:bodyPr/>
                    <a:lstStyle/>
                    <a:p>
                      <a:pPr algn="l" fontAlgn="b"/>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a:effectLst/>
                        </a:rPr>
                        <a:t> </a:t>
                      </a:r>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 Local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sng" strike="noStrike" dirty="0">
                          <a:effectLst/>
                        </a:rPr>
                        <a:t>                          96,408 </a:t>
                      </a:r>
                      <a:endParaRPr lang="en-US" sz="900" b="0" i="0" u="sng"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sng" strike="noStrike" dirty="0">
                          <a:effectLst/>
                        </a:rPr>
                        <a:t>                          96,600 </a:t>
                      </a:r>
                      <a:endParaRPr lang="en-US" sz="900" b="0"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805469113"/>
                  </a:ext>
                </a:extLst>
              </a:tr>
              <a:tr h="249097">
                <a:tc gridSpan="3">
                  <a:txBody>
                    <a:bodyPr/>
                    <a:lstStyle/>
                    <a:p>
                      <a:pPr algn="r" fontAlgn="b"/>
                      <a:r>
                        <a:rPr lang="en-US" sz="900" b="1" u="none" strike="noStrike" dirty="0">
                          <a:effectLst/>
                        </a:rPr>
                        <a:t>Total Revenue</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a:txBody>
                    <a:bodyPr/>
                    <a:lstStyle/>
                    <a:p>
                      <a:pPr algn="ctr" fontAlgn="b"/>
                      <a:r>
                        <a:rPr lang="en-US" sz="900" u="none" strike="noStrike" dirty="0">
                          <a:effectLst/>
                        </a:rPr>
                        <a:t> $                  2,861,406 </a:t>
                      </a:r>
                      <a:endParaRPr lang="en-US" sz="9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                  2,808,931 </a:t>
                      </a:r>
                      <a:endParaRPr lang="en-US" sz="9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092587172"/>
                  </a:ext>
                </a:extLst>
              </a:tr>
              <a:tr h="164538">
                <a:tc>
                  <a:txBody>
                    <a:bodyPr/>
                    <a:lstStyle/>
                    <a:p>
                      <a:pPr algn="l" fontAlgn="b"/>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9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9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751738398"/>
                  </a:ext>
                </a:extLst>
              </a:tr>
              <a:tr h="164538">
                <a:tc gridSpan="3">
                  <a:txBody>
                    <a:bodyPr/>
                    <a:lstStyle/>
                    <a:p>
                      <a:pPr algn="l" fontAlgn="b"/>
                      <a:r>
                        <a:rPr lang="en-US" sz="1100" b="1" u="none" strike="noStrike" dirty="0">
                          <a:effectLst/>
                        </a:rPr>
                        <a:t>Expenses</a:t>
                      </a:r>
                      <a:endParaRPr lang="en-US" sz="11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pPr algn="l" fontAlgn="b"/>
                      <a:endParaRPr lang="en-US" sz="11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endParaRPr lang="en-US" sz="11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endParaRPr lang="en-US" sz="11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43075845"/>
                  </a:ext>
                </a:extLst>
              </a:tr>
              <a:tr h="249097">
                <a:tc>
                  <a:txBody>
                    <a:bodyPr/>
                    <a:lstStyle/>
                    <a:p>
                      <a:pPr algn="l" fontAlgn="b"/>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b="1" u="none" strike="noStrike" dirty="0">
                          <a:effectLst/>
                        </a:rPr>
                        <a:t>1000</a:t>
                      </a:r>
                      <a:endParaRPr lang="en-US" sz="9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dirty="0">
                          <a:effectLst/>
                        </a:rPr>
                        <a:t>Certificated Salaries</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884,992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809,304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779929520"/>
                  </a:ext>
                </a:extLst>
              </a:tr>
              <a:tr h="249097">
                <a:tc>
                  <a:txBody>
                    <a:bodyPr/>
                    <a:lstStyle/>
                    <a:p>
                      <a:pPr algn="l" fontAlgn="b"/>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b="1" u="none" strike="noStrike" dirty="0">
                          <a:effectLst/>
                        </a:rPr>
                        <a:t>2000</a:t>
                      </a:r>
                      <a:endParaRPr lang="en-US" sz="9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Classified Salaries</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212,767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141,003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440460791"/>
                  </a:ext>
                </a:extLst>
              </a:tr>
              <a:tr h="249097">
                <a:tc>
                  <a:txBody>
                    <a:bodyPr/>
                    <a:lstStyle/>
                    <a:p>
                      <a:pPr algn="l" fontAlgn="b"/>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b="1" u="none" strike="noStrike" dirty="0">
                          <a:effectLst/>
                        </a:rPr>
                        <a:t>3000</a:t>
                      </a:r>
                      <a:endParaRPr lang="en-US" sz="9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Benefits</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250,074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213,732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623419702"/>
                  </a:ext>
                </a:extLst>
              </a:tr>
              <a:tr h="249097">
                <a:tc>
                  <a:txBody>
                    <a:bodyPr/>
                    <a:lstStyle/>
                    <a:p>
                      <a:pPr algn="l" fontAlgn="b"/>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b="1" u="none" strike="noStrike" dirty="0">
                          <a:effectLst/>
                        </a:rPr>
                        <a:t>4000</a:t>
                      </a:r>
                      <a:endParaRPr lang="en-US" sz="9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Books and Supplies</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252,354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142,084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800803487"/>
                  </a:ext>
                </a:extLst>
              </a:tr>
              <a:tr h="249097">
                <a:tc>
                  <a:txBody>
                    <a:bodyPr/>
                    <a:lstStyle/>
                    <a:p>
                      <a:pPr algn="l" fontAlgn="b"/>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b="1" u="none" strike="noStrike" dirty="0">
                          <a:effectLst/>
                        </a:rPr>
                        <a:t>5000</a:t>
                      </a:r>
                      <a:endParaRPr lang="en-US" sz="9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Services and Other Operating Expenses</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893,206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smtClean="0">
                          <a:effectLst/>
                        </a:rPr>
                        <a:t>                        720,106</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847822063"/>
                  </a:ext>
                </a:extLst>
              </a:tr>
              <a:tr h="249097">
                <a:tc>
                  <a:txBody>
                    <a:bodyPr/>
                    <a:lstStyle/>
                    <a:p>
                      <a:pPr algn="l" fontAlgn="b"/>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b="1" u="none" strike="noStrike" dirty="0">
                          <a:effectLst/>
                        </a:rPr>
                        <a:t>6000</a:t>
                      </a:r>
                      <a:endParaRPr lang="en-US" sz="9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Capital Outlay</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28,848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28,848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876699403"/>
                  </a:ext>
                </a:extLst>
              </a:tr>
              <a:tr h="249097">
                <a:tc>
                  <a:txBody>
                    <a:bodyPr/>
                    <a:lstStyle/>
                    <a:p>
                      <a:pPr algn="l" fontAlgn="b"/>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b="1" u="none" strike="noStrike" dirty="0">
                          <a:effectLst/>
                        </a:rPr>
                        <a:t>7000</a:t>
                      </a:r>
                      <a:endParaRPr lang="en-US" sz="9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Other Outgoing</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sng" strike="noStrike" dirty="0">
                          <a:effectLst/>
                        </a:rPr>
                        <a:t>                        398,629 </a:t>
                      </a:r>
                      <a:endParaRPr lang="en-US" sz="900" b="0" i="0" u="sng"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sng" strike="noStrike" dirty="0">
                          <a:effectLst/>
                        </a:rPr>
                        <a:t>                        425,360 </a:t>
                      </a:r>
                      <a:endParaRPr lang="en-US" sz="900" b="0"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037289302"/>
                  </a:ext>
                </a:extLst>
              </a:tr>
              <a:tr h="249097">
                <a:tc gridSpan="3">
                  <a:txBody>
                    <a:bodyPr/>
                    <a:lstStyle/>
                    <a:p>
                      <a:pPr algn="r" fontAlgn="b"/>
                      <a:r>
                        <a:rPr lang="en-US" sz="900" b="1" u="none" strike="noStrike" dirty="0">
                          <a:effectLst/>
                        </a:rPr>
                        <a:t>Total Expenses</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a:txBody>
                    <a:bodyPr/>
                    <a:lstStyle/>
                    <a:p>
                      <a:pPr algn="ctr" fontAlgn="b"/>
                      <a:r>
                        <a:rPr lang="en-US" sz="900" u="none" strike="noStrike" dirty="0">
                          <a:effectLst/>
                        </a:rPr>
                        <a:t> $                  2,920,870 </a:t>
                      </a:r>
                      <a:endParaRPr lang="en-US" sz="9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a:t>
                      </a:r>
                      <a:r>
                        <a:rPr lang="en-US" sz="900" u="none" strike="noStrike" dirty="0" smtClean="0">
                          <a:effectLst/>
                        </a:rPr>
                        <a:t>2,480,437 </a:t>
                      </a:r>
                      <a:endParaRPr lang="en-US" sz="9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790375308"/>
                  </a:ext>
                </a:extLst>
              </a:tr>
              <a:tr h="144473">
                <a:tc>
                  <a:txBody>
                    <a:bodyPr/>
                    <a:lstStyle/>
                    <a:p>
                      <a:pPr algn="l" fontAlgn="b"/>
                      <a:r>
                        <a:rPr lang="en-US" sz="900" u="none" strike="noStrike">
                          <a:effectLst/>
                        </a:rPr>
                        <a:t> </a:t>
                      </a:r>
                      <a:endParaRPr lang="en-US" sz="9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649082553"/>
                  </a:ext>
                </a:extLst>
              </a:tr>
              <a:tr h="269245">
                <a:tc gridSpan="3">
                  <a:txBody>
                    <a:bodyPr/>
                    <a:lstStyle/>
                    <a:p>
                      <a:pPr algn="r" fontAlgn="b"/>
                      <a:r>
                        <a:rPr lang="en-US" sz="900" b="1" u="none" strike="noStrike" dirty="0">
                          <a:effectLst/>
                        </a:rPr>
                        <a:t>Surplus / (Deficit)</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pPr algn="l" fontAlgn="b"/>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(59,464)</a:t>
                      </a:r>
                      <a:endParaRPr lang="en-US" sz="9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a:t>
                      </a:r>
                      <a:r>
                        <a:rPr lang="en-US" sz="900" u="none" strike="noStrike" dirty="0" smtClean="0">
                          <a:effectLst/>
                        </a:rPr>
                        <a:t>   </a:t>
                      </a:r>
                      <a:r>
                        <a:rPr lang="en-US" sz="900" u="none" strike="noStrike" baseline="0" dirty="0" smtClean="0">
                          <a:effectLst/>
                        </a:rPr>
                        <a:t> 328,495</a:t>
                      </a:r>
                      <a:endParaRPr lang="en-US" sz="9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333043176"/>
                  </a:ext>
                </a:extLst>
              </a:tr>
              <a:tr h="137906">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gridSpan="2">
                  <a:txBody>
                    <a:bodyPr/>
                    <a:lstStyle/>
                    <a:p>
                      <a:pPr algn="l" fontAlgn="b"/>
                      <a:r>
                        <a:rPr lang="en-US" sz="900" u="none" strike="noStrike">
                          <a:effectLst/>
                        </a:rPr>
                        <a:t>As a % of LCFF revenue</a:t>
                      </a:r>
                      <a:endParaRPr lang="en-US" sz="900" b="0"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a:txBody>
                    <a:bodyPr/>
                    <a:lstStyle/>
                    <a:p>
                      <a:pPr algn="ctr" fontAlgn="b"/>
                      <a:r>
                        <a:rPr lang="en-US" sz="900" u="none" strike="noStrike" dirty="0">
                          <a:effectLst/>
                        </a:rPr>
                        <a:t>-3%</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smtClean="0">
                          <a:effectLst/>
                        </a:rPr>
                        <a:t>15%</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54673905"/>
                  </a:ext>
                </a:extLst>
              </a:tr>
              <a:tr h="137906">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020053874"/>
                  </a:ext>
                </a:extLst>
              </a:tr>
              <a:tr h="249097">
                <a:tc gridSpan="3">
                  <a:txBody>
                    <a:bodyPr/>
                    <a:lstStyle/>
                    <a:p>
                      <a:pPr algn="l" fontAlgn="b"/>
                      <a:r>
                        <a:rPr lang="en-US" sz="900" u="none" strike="noStrike">
                          <a:effectLst/>
                        </a:rPr>
                        <a:t>Beginning Fund Balance</a:t>
                      </a:r>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effectLst/>
                        </a:rPr>
                        <a:t> $                  1,228,521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1,169,057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960076231"/>
                  </a:ext>
                </a:extLst>
              </a:tr>
              <a:tr h="137906">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462901007"/>
                  </a:ext>
                </a:extLst>
              </a:tr>
              <a:tr h="137906">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079187968"/>
                  </a:ext>
                </a:extLst>
              </a:tr>
              <a:tr h="249097">
                <a:tc gridSpan="2">
                  <a:txBody>
                    <a:bodyPr/>
                    <a:lstStyle/>
                    <a:p>
                      <a:pPr algn="l" fontAlgn="b"/>
                      <a:r>
                        <a:rPr lang="en-US" sz="900" u="none" strike="noStrike">
                          <a:effectLst/>
                        </a:rPr>
                        <a:t>Ending Fund Balance</a:t>
                      </a:r>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                  1,169,057 </a:t>
                      </a:r>
                      <a:endParaRPr lang="en-US" sz="9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a:t>
                      </a:r>
                      <a:r>
                        <a:rPr lang="en-US" sz="900" u="none" strike="noStrike" dirty="0" smtClean="0">
                          <a:effectLst/>
                        </a:rPr>
                        <a:t>1,497,552 </a:t>
                      </a:r>
                      <a:endParaRPr lang="en-US" sz="9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73570712"/>
                  </a:ext>
                </a:extLst>
              </a:tr>
              <a:tr h="137906">
                <a:tc gridSpan="3">
                  <a:txBody>
                    <a:bodyPr/>
                    <a:lstStyle/>
                    <a:p>
                      <a:pPr algn="ctr" fontAlgn="b"/>
                      <a:r>
                        <a:rPr lang="en-US" sz="900" u="none" strike="noStrike" dirty="0">
                          <a:effectLst/>
                        </a:rPr>
                        <a:t>As a % of Expenditures</a:t>
                      </a:r>
                      <a:endParaRPr lang="en-US" sz="900" b="0"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900" b="0"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a:txBody>
                    <a:bodyPr/>
                    <a:lstStyle/>
                    <a:p>
                      <a:pPr algn="ctr" fontAlgn="b"/>
                      <a:r>
                        <a:rPr lang="en-US" sz="900" u="none" strike="noStrike" dirty="0">
                          <a:effectLst/>
                        </a:rPr>
                        <a:t>40%</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smtClean="0">
                          <a:effectLst/>
                        </a:rPr>
                        <a:t>60%</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34801917"/>
                  </a:ext>
                </a:extLst>
              </a:tr>
            </a:tbl>
          </a:graphicData>
        </a:graphic>
      </p:graphicFrame>
      <p:sp>
        <p:nvSpPr>
          <p:cNvPr id="5" name="TextBox 4"/>
          <p:cNvSpPr txBox="1"/>
          <p:nvPr/>
        </p:nvSpPr>
        <p:spPr>
          <a:xfrm>
            <a:off x="1014152" y="210434"/>
            <a:ext cx="4696691" cy="369332"/>
          </a:xfrm>
          <a:prstGeom prst="rect">
            <a:avLst/>
          </a:prstGeom>
          <a:noFill/>
        </p:spPr>
        <p:txBody>
          <a:bodyPr wrap="square" rtlCol="0">
            <a:spAutoFit/>
          </a:bodyPr>
          <a:lstStyle/>
          <a:p>
            <a:r>
              <a:rPr lang="en-US" dirty="0" smtClean="0"/>
              <a:t>American Indian Public Charter AIPCS</a:t>
            </a:r>
            <a:endParaRPr lang="en-US" dirty="0"/>
          </a:p>
        </p:txBody>
      </p:sp>
      <p:sp>
        <p:nvSpPr>
          <p:cNvPr id="6" name="TextBox 5"/>
          <p:cNvSpPr txBox="1"/>
          <p:nvPr/>
        </p:nvSpPr>
        <p:spPr>
          <a:xfrm>
            <a:off x="2788919" y="527110"/>
            <a:ext cx="573578" cy="307777"/>
          </a:xfrm>
          <a:prstGeom prst="rect">
            <a:avLst/>
          </a:prstGeom>
          <a:noFill/>
        </p:spPr>
        <p:txBody>
          <a:bodyPr wrap="square" rtlCol="0">
            <a:spAutoFit/>
          </a:bodyPr>
          <a:lstStyle/>
          <a:p>
            <a:r>
              <a:rPr lang="en-US" sz="1400" dirty="0" smtClean="0"/>
              <a:t>6-8</a:t>
            </a:r>
            <a:endParaRPr lang="en-US" sz="1400" dirty="0"/>
          </a:p>
        </p:txBody>
      </p:sp>
    </p:spTree>
    <p:extLst>
      <p:ext uri="{BB962C8B-B14F-4D97-AF65-F5344CB8AC3E}">
        <p14:creationId xmlns:p14="http://schemas.microsoft.com/office/powerpoint/2010/main" val="412054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51171" y="249382"/>
            <a:ext cx="2610196" cy="307777"/>
          </a:xfrm>
          <a:prstGeom prst="rect">
            <a:avLst/>
          </a:prstGeom>
          <a:noFill/>
        </p:spPr>
        <p:txBody>
          <a:bodyPr wrap="square" rtlCol="0">
            <a:spAutoFit/>
          </a:bodyPr>
          <a:lstStyle/>
          <a:p>
            <a:r>
              <a:rPr lang="en-US" sz="1400" u="sng" dirty="0" smtClean="0"/>
              <a:t>Revenues</a:t>
            </a:r>
            <a:endParaRPr lang="en-US" sz="1400" u="sng" dirty="0"/>
          </a:p>
        </p:txBody>
      </p:sp>
      <p:sp>
        <p:nvSpPr>
          <p:cNvPr id="6" name="TextBox 5"/>
          <p:cNvSpPr txBox="1"/>
          <p:nvPr/>
        </p:nvSpPr>
        <p:spPr>
          <a:xfrm>
            <a:off x="6251171" y="1727437"/>
            <a:ext cx="2610196" cy="307777"/>
          </a:xfrm>
          <a:prstGeom prst="rect">
            <a:avLst/>
          </a:prstGeom>
          <a:noFill/>
        </p:spPr>
        <p:txBody>
          <a:bodyPr wrap="square" rtlCol="0">
            <a:spAutoFit/>
          </a:bodyPr>
          <a:lstStyle/>
          <a:p>
            <a:r>
              <a:rPr lang="en-US" sz="1400" u="sng" dirty="0" smtClean="0"/>
              <a:t>Expenses</a:t>
            </a:r>
            <a:endParaRPr lang="en-US" sz="1400" u="sng" dirty="0"/>
          </a:p>
        </p:txBody>
      </p:sp>
      <p:sp>
        <p:nvSpPr>
          <p:cNvPr id="8" name="TextBox 7"/>
          <p:cNvSpPr txBox="1"/>
          <p:nvPr/>
        </p:nvSpPr>
        <p:spPr>
          <a:xfrm>
            <a:off x="6375862" y="4941224"/>
            <a:ext cx="3175462" cy="307777"/>
          </a:xfrm>
          <a:prstGeom prst="rect">
            <a:avLst/>
          </a:prstGeom>
          <a:noFill/>
        </p:spPr>
        <p:txBody>
          <a:bodyPr wrap="square" rtlCol="0">
            <a:spAutoFit/>
          </a:bodyPr>
          <a:lstStyle/>
          <a:p>
            <a:r>
              <a:rPr lang="en-US" sz="1400" u="sng" dirty="0" smtClean="0"/>
              <a:t>Surplus &amp; Ending Fund Balance</a:t>
            </a:r>
            <a:endParaRPr lang="en-US" sz="1400" u="sng" dirty="0"/>
          </a:p>
        </p:txBody>
      </p:sp>
      <p:graphicFrame>
        <p:nvGraphicFramePr>
          <p:cNvPr id="2" name="Table 1"/>
          <p:cNvGraphicFramePr>
            <a:graphicFrameLocks noGrp="1"/>
          </p:cNvGraphicFramePr>
          <p:nvPr>
            <p:extLst>
              <p:ext uri="{D42A27DB-BD31-4B8C-83A1-F6EECF244321}">
                <p14:modId xmlns:p14="http://schemas.microsoft.com/office/powerpoint/2010/main" val="2258701782"/>
              </p:ext>
            </p:extLst>
          </p:nvPr>
        </p:nvGraphicFramePr>
        <p:xfrm>
          <a:off x="325364" y="947449"/>
          <a:ext cx="5810596" cy="5587288"/>
        </p:xfrm>
        <a:graphic>
          <a:graphicData uri="http://schemas.openxmlformats.org/drawingml/2006/table">
            <a:tbl>
              <a:tblPr>
                <a:tableStyleId>{5C22544A-7EE6-4342-B048-85BDC9FD1C3A}</a:tableStyleId>
              </a:tblPr>
              <a:tblGrid>
                <a:gridCol w="450547">
                  <a:extLst>
                    <a:ext uri="{9D8B030D-6E8A-4147-A177-3AD203B41FA5}">
                      <a16:colId xmlns:a16="http://schemas.microsoft.com/office/drawing/2014/main" val="2319597734"/>
                    </a:ext>
                  </a:extLst>
                </a:gridCol>
                <a:gridCol w="369659">
                  <a:extLst>
                    <a:ext uri="{9D8B030D-6E8A-4147-A177-3AD203B41FA5}">
                      <a16:colId xmlns:a16="http://schemas.microsoft.com/office/drawing/2014/main" val="2331818823"/>
                    </a:ext>
                  </a:extLst>
                </a:gridCol>
                <a:gridCol w="552642">
                  <a:extLst>
                    <a:ext uri="{9D8B030D-6E8A-4147-A177-3AD203B41FA5}">
                      <a16:colId xmlns:a16="http://schemas.microsoft.com/office/drawing/2014/main" val="540941099"/>
                    </a:ext>
                  </a:extLst>
                </a:gridCol>
                <a:gridCol w="1871884">
                  <a:extLst>
                    <a:ext uri="{9D8B030D-6E8A-4147-A177-3AD203B41FA5}">
                      <a16:colId xmlns:a16="http://schemas.microsoft.com/office/drawing/2014/main" val="3995625417"/>
                    </a:ext>
                  </a:extLst>
                </a:gridCol>
                <a:gridCol w="1282932">
                  <a:extLst>
                    <a:ext uri="{9D8B030D-6E8A-4147-A177-3AD203B41FA5}">
                      <a16:colId xmlns:a16="http://schemas.microsoft.com/office/drawing/2014/main" val="1025739282"/>
                    </a:ext>
                  </a:extLst>
                </a:gridCol>
                <a:gridCol w="1282932">
                  <a:extLst>
                    <a:ext uri="{9D8B030D-6E8A-4147-A177-3AD203B41FA5}">
                      <a16:colId xmlns:a16="http://schemas.microsoft.com/office/drawing/2014/main" val="1723848893"/>
                    </a:ext>
                  </a:extLst>
                </a:gridCol>
              </a:tblGrid>
              <a:tr h="718194">
                <a:tc gridSpan="2">
                  <a:txBody>
                    <a:bodyPr/>
                    <a:lstStyle/>
                    <a:p>
                      <a:pPr marL="0" algn="ctr" defTabSz="914400" rtl="0" eaLnBrk="1" fontAlgn="b" latinLnBrk="0" hangingPunct="1"/>
                      <a:r>
                        <a:rPr lang="en-US" sz="1000" b="1" u="sng" strike="noStrike" dirty="0">
                          <a:effectLst/>
                        </a:rPr>
                        <a:t> </a:t>
                      </a:r>
                      <a:r>
                        <a:rPr lang="en-US" sz="1100" b="1" u="sng" strike="noStrike" kern="1200" dirty="0" smtClean="0">
                          <a:solidFill>
                            <a:schemeClr val="dk1"/>
                          </a:solidFill>
                          <a:effectLst/>
                          <a:latin typeface="+mn-lt"/>
                          <a:ea typeface="+mn-ea"/>
                          <a:cs typeface="+mn-cs"/>
                        </a:rPr>
                        <a:t>AIPCS II</a:t>
                      </a:r>
                      <a:endParaRPr lang="en-US" sz="1100" b="1" u="sng" strike="noStrike" kern="1200" dirty="0">
                        <a:solidFill>
                          <a:schemeClr val="dk1"/>
                        </a:solidFill>
                        <a:effectLst/>
                        <a:latin typeface="+mn-lt"/>
                        <a:ea typeface="+mn-ea"/>
                        <a:cs typeface="+mn-cs"/>
                      </a:endParaRPr>
                    </a:p>
                  </a:txBody>
                  <a:tcPr marL="0" marR="0" marT="0" marB="0" anchor="b"/>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000" b="1" u="sng" strike="noStrike" dirty="0" smtClean="0">
                          <a:effectLst/>
                        </a:rPr>
                        <a:t>Object </a:t>
                      </a:r>
                      <a:r>
                        <a:rPr lang="en-US" sz="1000" b="1" u="sng" strike="noStrike" dirty="0">
                          <a:effectLst/>
                        </a:rPr>
                        <a:t>Code</a:t>
                      </a:r>
                      <a:endParaRPr lang="en-US" sz="1000" b="1" i="0" u="sng"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000" b="1" u="sng" strike="noStrike" dirty="0">
                          <a:effectLst/>
                        </a:rPr>
                        <a:t>Code Description</a:t>
                      </a:r>
                      <a:endParaRPr lang="en-US" sz="1000" b="1" i="0" u="sng"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000" b="1" u="sng" strike="noStrike" dirty="0">
                          <a:effectLst/>
                        </a:rPr>
                        <a:t>2019-20</a:t>
                      </a:r>
                      <a:endParaRPr lang="en-US" sz="1000" b="1" i="0" u="sng"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000" b="1" u="sng" strike="noStrike" dirty="0">
                          <a:effectLst/>
                        </a:rPr>
                        <a:t>2020-21</a:t>
                      </a:r>
                      <a:endParaRPr lang="en-US" sz="10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504746148"/>
                  </a:ext>
                </a:extLst>
              </a:tr>
              <a:tr h="208228">
                <a:tc gridSpan="4">
                  <a:txBody>
                    <a:bodyPr/>
                    <a:lstStyle/>
                    <a:p>
                      <a:pPr algn="l" fontAlgn="b"/>
                      <a:r>
                        <a:rPr lang="en-US" sz="1000" b="1" u="none" strike="noStrike" dirty="0">
                          <a:effectLst/>
                        </a:rPr>
                        <a:t>Revenue</a:t>
                      </a:r>
                      <a:endParaRPr lang="en-US" sz="10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dirty="0"/>
                    </a:p>
                  </a:txBody>
                  <a:tcPr marL="0" marR="0" marT="0" marB="0" anchor="b"/>
                </a:tc>
                <a:tc>
                  <a:txBody>
                    <a:bodyPr/>
                    <a:lstStyle/>
                    <a:p>
                      <a:pPr algn="ctr" fontAlgn="b"/>
                      <a:endParaRPr lang="en-US" sz="10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10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602292945"/>
                  </a:ext>
                </a:extLst>
              </a:tr>
              <a:tr h="208228">
                <a:tc gridSpan="2">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000" u="none" strike="noStrike">
                          <a:effectLst/>
                        </a:rPr>
                        <a:t> </a:t>
                      </a:r>
                      <a:endParaRPr lang="en-US" sz="10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dirty="0">
                          <a:effectLst/>
                        </a:rPr>
                        <a:t> State </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6,916,617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6,496,186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088876345"/>
                  </a:ext>
                </a:extLst>
              </a:tr>
              <a:tr h="208228">
                <a:tc gridSpan="2">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000" u="none" strike="noStrike">
                          <a:effectLst/>
                        </a:rPr>
                        <a:t> </a:t>
                      </a:r>
                      <a:endParaRPr lang="en-US" sz="10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dirty="0">
                          <a:effectLst/>
                        </a:rPr>
                        <a:t> Federal </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435,242 </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620,833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010431285"/>
                  </a:ext>
                </a:extLst>
              </a:tr>
              <a:tr h="208228">
                <a:tc gridSpan="2">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000" u="none" strike="noStrike">
                          <a:effectLst/>
                        </a:rPr>
                        <a:t> </a:t>
                      </a:r>
                      <a:endParaRPr lang="en-US" sz="10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 Local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221,806 </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182,038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187869542"/>
                  </a:ext>
                </a:extLst>
              </a:tr>
              <a:tr h="208228">
                <a:tc gridSpan="4">
                  <a:txBody>
                    <a:bodyPr/>
                    <a:lstStyle/>
                    <a:p>
                      <a:pPr algn="r" fontAlgn="b"/>
                      <a:r>
                        <a:rPr lang="en-US" sz="900" b="1" u="none" strike="noStrike" dirty="0">
                          <a:effectLst/>
                        </a:rPr>
                        <a:t>Total Revenue</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dirty="0">
                          <a:effectLst/>
                        </a:rPr>
                        <a:t> $                  7,573,665 </a:t>
                      </a:r>
                      <a:endParaRPr lang="en-US" sz="9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7,299,058 </a:t>
                      </a:r>
                      <a:endParaRPr lang="en-US" sz="9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674401526"/>
                  </a:ext>
                </a:extLst>
              </a:tr>
              <a:tr h="288629">
                <a:tc gridSpan="2">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800" b="1" i="0" u="none" strike="noStrike">
                        <a:solidFill>
                          <a:srgbClr val="000000"/>
                        </a:solidFill>
                        <a:effectLst/>
                        <a:latin typeface="Times New Roman" panose="02020603050405020304" pitchFamily="18" charset="0"/>
                      </a:endParaRPr>
                    </a:p>
                  </a:txBody>
                  <a:tcPr marL="0" marR="0" marT="0" marB="0" anchor="b"/>
                </a:tc>
                <a:tc>
                  <a:txBody>
                    <a:bodyPr/>
                    <a:lstStyle/>
                    <a:p>
                      <a:endParaRPr lang="en-US" sz="900"/>
                    </a:p>
                  </a:txBody>
                  <a:tcPr marL="0" marR="0" marT="0" marB="0" anchor="b"/>
                </a:tc>
                <a:tc>
                  <a:txBody>
                    <a:bodyPr/>
                    <a:lstStyle/>
                    <a:p>
                      <a:pPr algn="ctr" fontAlgn="b"/>
                      <a:endParaRPr lang="en-US" sz="9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endParaRPr lang="en-US" sz="9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88843355"/>
                  </a:ext>
                </a:extLst>
              </a:tr>
              <a:tr h="208228">
                <a:tc gridSpan="4">
                  <a:txBody>
                    <a:bodyPr/>
                    <a:lstStyle/>
                    <a:p>
                      <a:pPr algn="l" fontAlgn="b"/>
                      <a:r>
                        <a:rPr lang="en-US" sz="900" b="1" u="none" strike="noStrike" dirty="0">
                          <a:effectLst/>
                        </a:rPr>
                        <a:t>Expenses</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dirty="0"/>
                    </a:p>
                  </a:txBody>
                  <a:tcPr marL="0" marR="0" marT="0" marB="0" anchor="b"/>
                </a:tc>
                <a:tc>
                  <a:txBody>
                    <a:bodyPr/>
                    <a:lstStyle/>
                    <a:p>
                      <a:pPr algn="ctr" fontAlgn="b"/>
                      <a:endParaRPr lang="en-US" sz="9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9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835738354"/>
                  </a:ext>
                </a:extLst>
              </a:tr>
              <a:tr h="208228">
                <a:tc gridSpan="2">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800" b="1" u="none" strike="noStrike" dirty="0">
                          <a:effectLst/>
                        </a:rPr>
                        <a:t>1000</a:t>
                      </a:r>
                      <a:endParaRPr lang="en-US" sz="8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dirty="0">
                          <a:effectLst/>
                        </a:rPr>
                        <a:t>Certificated Salaries</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2,482,939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2,294,291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421444495"/>
                  </a:ext>
                </a:extLst>
              </a:tr>
              <a:tr h="208228">
                <a:tc gridSpan="2">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800" b="1" u="none" strike="noStrike" dirty="0">
                          <a:effectLst/>
                        </a:rPr>
                        <a:t>2000</a:t>
                      </a:r>
                      <a:endParaRPr lang="en-US" sz="8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dirty="0">
                          <a:effectLst/>
                        </a:rPr>
                        <a:t>Classified Salaries</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756,349 </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435,819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349019653"/>
                  </a:ext>
                </a:extLst>
              </a:tr>
              <a:tr h="216555">
                <a:tc gridSpan="2">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800" b="1" u="none" strike="noStrike" dirty="0">
                          <a:effectLst/>
                        </a:rPr>
                        <a:t>3000</a:t>
                      </a:r>
                      <a:endParaRPr lang="en-US" sz="8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Benefits</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733,728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693,961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343003077"/>
                  </a:ext>
                </a:extLst>
              </a:tr>
              <a:tr h="216555">
                <a:tc gridSpan="2">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800" b="1" u="none" strike="noStrike" dirty="0">
                          <a:effectLst/>
                        </a:rPr>
                        <a:t>4000</a:t>
                      </a:r>
                      <a:endParaRPr lang="en-US" sz="8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Books and Supplies</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1,151,365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326,444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922461901"/>
                  </a:ext>
                </a:extLst>
              </a:tr>
              <a:tr h="256559">
                <a:tc gridSpan="2">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800" b="1" u="none" strike="noStrike" dirty="0">
                          <a:effectLst/>
                        </a:rPr>
                        <a:t>5000</a:t>
                      </a:r>
                      <a:endParaRPr lang="en-US" sz="8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Services and Other Operating Expenses</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2,226,246 </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1,899,588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803697069"/>
                  </a:ext>
                </a:extLst>
              </a:tr>
              <a:tr h="208228">
                <a:tc gridSpan="2">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800" b="1" u="none" strike="noStrike" dirty="0">
                          <a:effectLst/>
                        </a:rPr>
                        <a:t>6000</a:t>
                      </a:r>
                      <a:endParaRPr lang="en-US" sz="8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Capital Outlay</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28,641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28,641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549820646"/>
                  </a:ext>
                </a:extLst>
              </a:tr>
              <a:tr h="208228">
                <a:tc gridSpan="2">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800" b="1" u="none" strike="noStrike" dirty="0">
                          <a:effectLst/>
                        </a:rPr>
                        <a:t>7000</a:t>
                      </a:r>
                      <a:endParaRPr lang="en-US" sz="8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Other Outgoing</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899,485 </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1,315,737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381664785"/>
                  </a:ext>
                </a:extLst>
              </a:tr>
              <a:tr h="208228">
                <a:tc gridSpan="4">
                  <a:txBody>
                    <a:bodyPr/>
                    <a:lstStyle/>
                    <a:p>
                      <a:pPr algn="r" fontAlgn="b"/>
                      <a:r>
                        <a:rPr lang="en-US" sz="900" b="1" u="none" strike="noStrike" dirty="0">
                          <a:effectLst/>
                        </a:rPr>
                        <a:t>Total Expenses</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effectLst/>
                        </a:rPr>
                        <a:t> $                  8,278,753 </a:t>
                      </a:r>
                      <a:endParaRPr lang="en-US" sz="9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6,994,482 </a:t>
                      </a:r>
                      <a:endParaRPr lang="en-US" sz="9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970708783"/>
                  </a:ext>
                </a:extLst>
              </a:tr>
              <a:tr h="183239">
                <a:tc>
                  <a:txBody>
                    <a:bodyPr/>
                    <a:lstStyle/>
                    <a:p>
                      <a:pPr algn="l" fontAlgn="b"/>
                      <a:r>
                        <a:rPr lang="en-US" sz="800" u="none" strike="noStrike">
                          <a:effectLst/>
                        </a:rPr>
                        <a:t> </a:t>
                      </a:r>
                      <a:endParaRPr lang="en-US" sz="8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Times New Roman" panose="02020603050405020304" pitchFamily="18" charset="0"/>
                      </a:endParaRPr>
                    </a:p>
                  </a:txBody>
                  <a:tcPr marL="0" marR="0" marT="0" marB="0" anchor="b"/>
                </a:tc>
                <a:tc gridSpan="2">
                  <a:txBody>
                    <a:bodyPr/>
                    <a:lstStyle/>
                    <a:p>
                      <a:pPr algn="l" fontAlgn="b"/>
                      <a:r>
                        <a:rPr lang="en-US" sz="900" u="none" strike="noStrike">
                          <a:effectLst/>
                        </a:rPr>
                        <a:t> </a:t>
                      </a:r>
                      <a:endParaRPr lang="en-US" sz="900" b="0"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a:txBody>
                    <a:bodyPr/>
                    <a:lstStyle/>
                    <a:p>
                      <a:pPr algn="ctr" fontAlgn="b"/>
                      <a:r>
                        <a:rPr lang="en-US" sz="900" u="none" strike="noStrike" dirty="0">
                          <a:effectLst/>
                        </a:rPr>
                        <a:t> </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713023452"/>
                  </a:ext>
                </a:extLst>
              </a:tr>
              <a:tr h="174911">
                <a:tc gridSpan="4">
                  <a:txBody>
                    <a:bodyPr/>
                    <a:lstStyle/>
                    <a:p>
                      <a:pPr algn="r" fontAlgn="b"/>
                      <a:r>
                        <a:rPr lang="en-US" sz="900" b="1" u="none" strike="noStrike" dirty="0">
                          <a:effectLst/>
                        </a:rPr>
                        <a:t>Surplus / (Deficit)</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u="none" strike="noStrike">
                          <a:effectLst/>
                        </a:rPr>
                        <a:t> $                   (705,088)</a:t>
                      </a:r>
                      <a:endParaRPr lang="en-US" sz="9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304,576 </a:t>
                      </a:r>
                      <a:endParaRPr lang="en-US" sz="9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8329523"/>
                  </a:ext>
                </a:extLst>
              </a:tr>
              <a:tr h="174911">
                <a:tc>
                  <a:txBody>
                    <a:bodyPr/>
                    <a:lstStyle/>
                    <a:p>
                      <a:pPr algn="l" fontAlgn="b"/>
                      <a:endParaRPr lang="en-US" sz="800" b="1" i="0" u="none" strike="noStrike">
                        <a:solidFill>
                          <a:srgbClr val="000000"/>
                        </a:solidFill>
                        <a:effectLst/>
                        <a:latin typeface="Times New Roman" panose="02020603050405020304" pitchFamily="18" charset="0"/>
                      </a:endParaRPr>
                    </a:p>
                  </a:txBody>
                  <a:tcPr marL="0" marR="0" marT="0" marB="0" anchor="b"/>
                </a:tc>
                <a:tc gridSpan="3">
                  <a:txBody>
                    <a:bodyPr/>
                    <a:lstStyle/>
                    <a:p>
                      <a:pPr algn="l" fontAlgn="b"/>
                      <a:r>
                        <a:rPr lang="en-US" sz="900" u="none" strike="noStrike" dirty="0">
                          <a:effectLst/>
                        </a:rPr>
                        <a:t>As a % of LCFF revenue</a:t>
                      </a:r>
                      <a:endParaRPr lang="en-US" sz="900" b="0"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900" u="none" strike="noStrike">
                          <a:effectLst/>
                        </a:rPr>
                        <a:t>-11%</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900" u="none" strike="noStrike" dirty="0">
                          <a:effectLst/>
                        </a:rPr>
                        <a:t>5%</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502373625"/>
                  </a:ext>
                </a:extLst>
              </a:tr>
              <a:tr h="174911">
                <a:tc>
                  <a:txBody>
                    <a:bodyPr/>
                    <a:lstStyle/>
                    <a:p>
                      <a:pPr algn="l" fontAlgn="b"/>
                      <a:endParaRPr lang="en-US" sz="8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gridSpan="2">
                  <a:txBody>
                    <a:bodyPr/>
                    <a:lstStyle/>
                    <a:p>
                      <a:pPr algn="l" fontAlgn="b"/>
                      <a:endParaRPr lang="en-US" sz="900" b="0"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a:txBody>
                    <a:bodyPr/>
                    <a:lstStyle/>
                    <a:p>
                      <a:pPr algn="ctr" fontAlgn="b"/>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675294293"/>
                  </a:ext>
                </a:extLst>
              </a:tr>
              <a:tr h="174911">
                <a:tc gridSpan="4">
                  <a:txBody>
                    <a:bodyPr/>
                    <a:lstStyle/>
                    <a:p>
                      <a:pPr algn="l" fontAlgn="b"/>
                      <a:r>
                        <a:rPr lang="en-US" sz="900" u="none" strike="noStrike" dirty="0">
                          <a:effectLst/>
                        </a:rPr>
                        <a:t>Beginning Fund Balance</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u="none" strike="noStrike">
                          <a:effectLst/>
                        </a:rPr>
                        <a:t> $                  4,239,570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3,534,482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187409334"/>
                  </a:ext>
                </a:extLst>
              </a:tr>
              <a:tr h="174911">
                <a:tc>
                  <a:txBody>
                    <a:bodyPr/>
                    <a:lstStyle/>
                    <a:p>
                      <a:pPr algn="l" fontAlgn="b"/>
                      <a:endParaRPr lang="en-US" sz="8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gridSpan="2">
                  <a:txBody>
                    <a:bodyPr/>
                    <a:lstStyle/>
                    <a:p>
                      <a:pPr algn="l" fontAlgn="b"/>
                      <a:endParaRPr lang="en-US" sz="900" b="0"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a:txBody>
                    <a:bodyPr/>
                    <a:lstStyle/>
                    <a:p>
                      <a:pPr algn="ctr" fontAlgn="b"/>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489956705"/>
                  </a:ext>
                </a:extLst>
              </a:tr>
              <a:tr h="174911">
                <a:tc>
                  <a:txBody>
                    <a:bodyPr/>
                    <a:lstStyle/>
                    <a:p>
                      <a:pPr algn="l" fontAlgn="b"/>
                      <a:endParaRPr lang="en-US" sz="8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gridSpan="2">
                  <a:txBody>
                    <a:bodyPr/>
                    <a:lstStyle/>
                    <a:p>
                      <a:pPr algn="l" fontAlgn="b"/>
                      <a:endParaRPr lang="en-US" sz="900" b="0"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a:txBody>
                    <a:bodyPr/>
                    <a:lstStyle/>
                    <a:p>
                      <a:pPr algn="ctr" fontAlgn="b"/>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120398671"/>
                  </a:ext>
                </a:extLst>
              </a:tr>
              <a:tr h="174911">
                <a:tc gridSpan="4">
                  <a:txBody>
                    <a:bodyPr/>
                    <a:lstStyle/>
                    <a:p>
                      <a:pPr algn="l" fontAlgn="b"/>
                      <a:r>
                        <a:rPr lang="en-US" sz="900" u="none" strike="noStrike">
                          <a:effectLst/>
                        </a:rPr>
                        <a:t>Ending Fund Balance</a:t>
                      </a:r>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u="none" strike="noStrike">
                          <a:effectLst/>
                        </a:rPr>
                        <a:t> $                  3,534,482 </a:t>
                      </a:r>
                      <a:endParaRPr lang="en-US" sz="9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3,839,059 </a:t>
                      </a:r>
                      <a:endParaRPr lang="en-US" sz="9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296575562"/>
                  </a:ext>
                </a:extLst>
              </a:tr>
              <a:tr h="174911">
                <a:tc gridSpan="4">
                  <a:txBody>
                    <a:bodyPr/>
                    <a:lstStyle/>
                    <a:p>
                      <a:pPr algn="ctr" fontAlgn="b"/>
                      <a:r>
                        <a:rPr lang="en-US" sz="900" u="none" strike="noStrike" dirty="0">
                          <a:effectLst/>
                        </a:rPr>
                        <a:t>As a % of Expenditures</a:t>
                      </a:r>
                      <a:endParaRPr lang="en-US" sz="900" b="0"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900" u="none" strike="noStrike">
                          <a:effectLst/>
                        </a:rPr>
                        <a:t>43%</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900" u="none" strike="noStrike" dirty="0">
                          <a:effectLst/>
                        </a:rPr>
                        <a:t>55%</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945649178"/>
                  </a:ext>
                </a:extLst>
              </a:tr>
            </a:tbl>
          </a:graphicData>
        </a:graphic>
      </p:graphicFrame>
      <p:sp>
        <p:nvSpPr>
          <p:cNvPr id="11" name="TextBox 10"/>
          <p:cNvSpPr txBox="1"/>
          <p:nvPr/>
        </p:nvSpPr>
        <p:spPr>
          <a:xfrm>
            <a:off x="6571555" y="652725"/>
            <a:ext cx="5124452" cy="1200329"/>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latin typeface="Adobe Devanagari" panose="02040503050201020203" pitchFamily="18" charset="0"/>
                <a:cs typeface="Adobe Devanagari" panose="02040503050201020203" pitchFamily="18" charset="0"/>
              </a:rPr>
              <a:t>LCFF Projected Revenues </a:t>
            </a:r>
            <a:r>
              <a:rPr lang="en-US" sz="1200" dirty="0" smtClean="0">
                <a:latin typeface="Adobe Devanagari" panose="02040503050201020203" pitchFamily="18" charset="0"/>
                <a:cs typeface="Adobe Devanagari" panose="02040503050201020203" pitchFamily="18" charset="0"/>
              </a:rPr>
              <a:t>were </a:t>
            </a:r>
            <a:r>
              <a:rPr lang="en-US" sz="1200" dirty="0" smtClean="0">
                <a:latin typeface="Adobe Devanagari" panose="02040503050201020203" pitchFamily="18" charset="0"/>
                <a:cs typeface="Adobe Devanagari" panose="02040503050201020203" pitchFamily="18" charset="0"/>
              </a:rPr>
              <a:t>reduced by 8% based on Governor Newsom’s May Revise projections.</a:t>
            </a:r>
            <a:r>
              <a:rPr lang="en-US" sz="1200" dirty="0" smtClean="0">
                <a:latin typeface="Adobe Devanagari" panose="02040503050201020203" pitchFamily="18" charset="0"/>
                <a:cs typeface="Adobe Devanagari" panose="02040503050201020203" pitchFamily="18" charset="0"/>
              </a:rPr>
              <a:t> </a:t>
            </a:r>
          </a:p>
          <a:p>
            <a:pPr marL="285750" indent="-285750">
              <a:buFont typeface="Wingdings" panose="05000000000000000000" pitchFamily="2" charset="2"/>
              <a:buChar char="Ø"/>
            </a:pPr>
            <a:r>
              <a:rPr lang="en-US" sz="1200" dirty="0" smtClean="0">
                <a:latin typeface="Adobe Devanagari" panose="02040503050201020203" pitchFamily="18" charset="0"/>
                <a:cs typeface="Adobe Devanagari" panose="02040503050201020203" pitchFamily="18" charset="0"/>
              </a:rPr>
              <a:t>Federal </a:t>
            </a:r>
            <a:r>
              <a:rPr lang="en-US" sz="1200" dirty="0">
                <a:latin typeface="Adobe Devanagari" panose="02040503050201020203" pitchFamily="18" charset="0"/>
                <a:cs typeface="Adobe Devanagari" panose="02040503050201020203" pitchFamily="18" charset="0"/>
              </a:rPr>
              <a:t>revenue was </a:t>
            </a:r>
            <a:r>
              <a:rPr lang="en-US" sz="1200" dirty="0" smtClean="0">
                <a:latin typeface="Adobe Devanagari" panose="02040503050201020203" pitchFamily="18" charset="0"/>
                <a:cs typeface="Adobe Devanagari" panose="02040503050201020203" pitchFamily="18" charset="0"/>
              </a:rPr>
              <a:t>increased due to additional funding provided in the CARES act for all U.S. Public Schools.</a:t>
            </a:r>
            <a:endParaRPr lang="en-US" sz="1200" dirty="0">
              <a:latin typeface="Adobe Devanagari" panose="02040503050201020203" pitchFamily="18" charset="0"/>
              <a:cs typeface="Adobe Devanagari" panose="02040503050201020203" pitchFamily="18" charset="0"/>
            </a:endParaRPr>
          </a:p>
          <a:p>
            <a:pPr marL="285750" indent="-285750">
              <a:buFont typeface="Wingdings" panose="05000000000000000000" pitchFamily="2" charset="2"/>
              <a:buChar char="Ø"/>
            </a:pPr>
            <a:r>
              <a:rPr lang="en-US" sz="1200" dirty="0" smtClean="0">
                <a:latin typeface="Adobe Devanagari" panose="02040503050201020203" pitchFamily="18" charset="0"/>
                <a:cs typeface="Adobe Devanagari" panose="02040503050201020203" pitchFamily="18" charset="0"/>
              </a:rPr>
              <a:t>Local revenues increased due to the increased allocation of the Middle School Measure G1 Parcel tax allocation </a:t>
            </a:r>
            <a:endParaRPr lang="en-US" sz="1200" dirty="0">
              <a:latin typeface="Adobe Devanagari" panose="02040503050201020203" pitchFamily="18" charset="0"/>
              <a:cs typeface="Adobe Devanagari" panose="02040503050201020203" pitchFamily="18" charset="0"/>
            </a:endParaRPr>
          </a:p>
        </p:txBody>
      </p:sp>
      <p:sp>
        <p:nvSpPr>
          <p:cNvPr id="12" name="Content Placeholder 3"/>
          <p:cNvSpPr txBox="1">
            <a:spLocks/>
          </p:cNvSpPr>
          <p:nvPr/>
        </p:nvSpPr>
        <p:spPr>
          <a:xfrm>
            <a:off x="6441147" y="2051848"/>
            <a:ext cx="5254860" cy="3071536"/>
          </a:xfrm>
          <a:prstGeom prst="rect">
            <a:avLst/>
          </a:prstGeom>
        </p:spPr>
        <p:txBody>
          <a:bodyPr>
            <a:normAutofit fontScale="925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285750" indent="-285750">
              <a:lnSpc>
                <a:spcPct val="100000"/>
              </a:lnSpc>
              <a:spcBef>
                <a:spcPts val="600"/>
              </a:spcBef>
              <a:buFont typeface="Wingdings" panose="05000000000000000000" pitchFamily="2" charset="2"/>
              <a:buChar char="Ø"/>
            </a:pPr>
            <a:r>
              <a:rPr lang="en-US" sz="1200" dirty="0">
                <a:latin typeface="Adobe Devanagari" panose="02040503050201020203" pitchFamily="18" charset="0"/>
                <a:cs typeface="Adobe Devanagari" panose="02040503050201020203" pitchFamily="18" charset="0"/>
              </a:rPr>
              <a:t>2020-21 </a:t>
            </a:r>
            <a:r>
              <a:rPr lang="en-US" sz="1200" dirty="0" smtClean="0">
                <a:latin typeface="Adobe Devanagari" panose="02040503050201020203" pitchFamily="18" charset="0"/>
                <a:cs typeface="Adobe Devanagari" panose="02040503050201020203" pitchFamily="18" charset="0"/>
              </a:rPr>
              <a:t>AIPCS II </a:t>
            </a:r>
            <a:r>
              <a:rPr lang="en-US" sz="1200" dirty="0">
                <a:latin typeface="Adobe Devanagari" panose="02040503050201020203" pitchFamily="18" charset="0"/>
                <a:cs typeface="Adobe Devanagari" panose="02040503050201020203" pitchFamily="18" charset="0"/>
              </a:rPr>
              <a:t>reduced expenses by additional </a:t>
            </a:r>
            <a:r>
              <a:rPr lang="en-US" sz="1200" dirty="0">
                <a:latin typeface="Adobe Devanagari" panose="02040503050201020203" pitchFamily="18" charset="0"/>
                <a:cs typeface="Adobe Devanagari" panose="02040503050201020203" pitchFamily="18" charset="0"/>
              </a:rPr>
              <a:t>7</a:t>
            </a:r>
            <a:r>
              <a:rPr lang="en-US" sz="1200" dirty="0" smtClean="0">
                <a:latin typeface="Adobe Devanagari" panose="02040503050201020203" pitchFamily="18" charset="0"/>
                <a:cs typeface="Adobe Devanagari" panose="02040503050201020203" pitchFamily="18" charset="0"/>
              </a:rPr>
              <a:t>% </a:t>
            </a:r>
            <a:r>
              <a:rPr lang="en-US" sz="1200" dirty="0">
                <a:latin typeface="Adobe Devanagari" panose="02040503050201020203" pitchFamily="18" charset="0"/>
                <a:cs typeface="Adobe Devanagari" panose="02040503050201020203" pitchFamily="18" charset="0"/>
              </a:rPr>
              <a:t>beyond the 8% reduction in state </a:t>
            </a:r>
            <a:r>
              <a:rPr lang="en-US" sz="1200" dirty="0" smtClean="0">
                <a:latin typeface="Adobe Devanagari" panose="02040503050201020203" pitchFamily="18" charset="0"/>
                <a:cs typeface="Adobe Devanagari" panose="02040503050201020203" pitchFamily="18" charset="0"/>
              </a:rPr>
              <a:t>revenue. Total reduction in expenses of </a:t>
            </a:r>
            <a:r>
              <a:rPr lang="en-US" sz="1200" b="1" u="sng" dirty="0" smtClean="0">
                <a:latin typeface="Adobe Devanagari" panose="02040503050201020203" pitchFamily="18" charset="0"/>
                <a:cs typeface="Adobe Devanagari" panose="02040503050201020203" pitchFamily="18" charset="0"/>
              </a:rPr>
              <a:t>16%</a:t>
            </a:r>
            <a:r>
              <a:rPr lang="en-US" sz="1200" dirty="0" smtClean="0">
                <a:latin typeface="Adobe Devanagari" panose="02040503050201020203" pitchFamily="18" charset="0"/>
                <a:cs typeface="Adobe Devanagari" panose="02040503050201020203" pitchFamily="18" charset="0"/>
              </a:rPr>
              <a:t>. Projections </a:t>
            </a:r>
            <a:r>
              <a:rPr lang="en-US" sz="1200" dirty="0">
                <a:latin typeface="Adobe Devanagari" panose="02040503050201020203" pitchFamily="18" charset="0"/>
                <a:cs typeface="Adobe Devanagari" panose="02040503050201020203" pitchFamily="18" charset="0"/>
              </a:rPr>
              <a:t>include step and column increases of 1.5% for all </a:t>
            </a:r>
            <a:r>
              <a:rPr lang="en-US" sz="1200" dirty="0" smtClean="0">
                <a:latin typeface="Adobe Devanagari" panose="02040503050201020203" pitchFamily="18" charset="0"/>
                <a:cs typeface="Adobe Devanagari" panose="02040503050201020203" pitchFamily="18" charset="0"/>
              </a:rPr>
              <a:t>staff</a:t>
            </a:r>
          </a:p>
          <a:p>
            <a:pPr marL="285750" indent="-285750">
              <a:lnSpc>
                <a:spcPct val="100000"/>
              </a:lnSpc>
              <a:spcBef>
                <a:spcPts val="600"/>
              </a:spcBef>
              <a:buFont typeface="Wingdings" panose="05000000000000000000" pitchFamily="2" charset="2"/>
              <a:buChar char="Ø"/>
            </a:pPr>
            <a:r>
              <a:rPr lang="en-US" sz="1200" dirty="0">
                <a:latin typeface="Adobe Devanagari" panose="02040503050201020203" pitchFamily="18" charset="0"/>
                <a:cs typeface="Adobe Devanagari" panose="02040503050201020203" pitchFamily="18" charset="0"/>
              </a:rPr>
              <a:t>All </a:t>
            </a:r>
            <a:r>
              <a:rPr lang="en-US" sz="1200" dirty="0" smtClean="0">
                <a:latin typeface="Adobe Devanagari" panose="02040503050201020203" pitchFamily="18" charset="0"/>
                <a:cs typeface="Adobe Devanagari" panose="02040503050201020203" pitchFamily="18" charset="0"/>
              </a:rPr>
              <a:t>staff at the Middle School level for </a:t>
            </a:r>
            <a:r>
              <a:rPr lang="en-US" sz="1200" dirty="0">
                <a:latin typeface="Adobe Devanagari" panose="02040503050201020203" pitchFamily="18" charset="0"/>
                <a:cs typeface="Adobe Devanagari" panose="02040503050201020203" pitchFamily="18" charset="0"/>
              </a:rPr>
              <a:t>the 2020-21 fiscal year are </a:t>
            </a:r>
            <a:r>
              <a:rPr lang="en-US" sz="1200" dirty="0" smtClean="0">
                <a:latin typeface="Adobe Devanagari" panose="02040503050201020203" pitchFamily="18" charset="0"/>
                <a:cs typeface="Adobe Devanagari" panose="02040503050201020203" pitchFamily="18" charset="0"/>
              </a:rPr>
              <a:t>split </a:t>
            </a:r>
            <a:r>
              <a:rPr lang="en-US" sz="1200" dirty="0">
                <a:latin typeface="Adobe Devanagari" panose="02040503050201020203" pitchFamily="18" charset="0"/>
                <a:cs typeface="Adobe Devanagari" panose="02040503050201020203" pitchFamily="18" charset="0"/>
              </a:rPr>
              <a:t>between AIPCS </a:t>
            </a:r>
            <a:r>
              <a:rPr lang="en-US" sz="1200" dirty="0" smtClean="0">
                <a:latin typeface="Adobe Devanagari" panose="02040503050201020203" pitchFamily="18" charset="0"/>
                <a:cs typeface="Adobe Devanagari" panose="02040503050201020203" pitchFamily="18" charset="0"/>
              </a:rPr>
              <a:t>I (51%)  </a:t>
            </a:r>
            <a:r>
              <a:rPr lang="en-US" sz="1200" dirty="0">
                <a:latin typeface="Adobe Devanagari" panose="02040503050201020203" pitchFamily="18" charset="0"/>
                <a:cs typeface="Adobe Devanagari" panose="02040503050201020203" pitchFamily="18" charset="0"/>
              </a:rPr>
              <a:t>and AIPCS II (6-8</a:t>
            </a:r>
            <a:r>
              <a:rPr lang="en-US" sz="1200" dirty="0" smtClean="0">
                <a:latin typeface="Adobe Devanagari" panose="02040503050201020203" pitchFamily="18" charset="0"/>
                <a:cs typeface="Adobe Devanagari" panose="02040503050201020203" pitchFamily="18" charset="0"/>
              </a:rPr>
              <a:t>) (49%) reducing the salary impact on this school budget</a:t>
            </a:r>
          </a:p>
          <a:p>
            <a:pPr marL="285750" indent="-285750">
              <a:lnSpc>
                <a:spcPct val="100000"/>
              </a:lnSpc>
              <a:spcBef>
                <a:spcPts val="600"/>
              </a:spcBef>
              <a:buFont typeface="Wingdings" panose="05000000000000000000" pitchFamily="2" charset="2"/>
              <a:buChar char="Ø"/>
            </a:pPr>
            <a:r>
              <a:rPr lang="en-US" sz="1200" b="1" dirty="0" smtClean="0">
                <a:latin typeface="Adobe Devanagari" panose="02040503050201020203" pitchFamily="18" charset="0"/>
                <a:cs typeface="Adobe Devanagari" panose="02040503050201020203" pitchFamily="18" charset="0"/>
              </a:rPr>
              <a:t>Books and Supplies: </a:t>
            </a:r>
            <a:r>
              <a:rPr lang="en-US" sz="1200" dirty="0" smtClean="0">
                <a:latin typeface="Adobe Devanagari" panose="02040503050201020203" pitchFamily="18" charset="0"/>
                <a:cs typeface="Adobe Devanagari" panose="02040503050201020203" pitchFamily="18" charset="0"/>
              </a:rPr>
              <a:t>The 12</a:t>
            </a:r>
            <a:r>
              <a:rPr lang="en-US" sz="1200" baseline="30000" dirty="0" smtClean="0">
                <a:latin typeface="Adobe Devanagari" panose="02040503050201020203" pitchFamily="18" charset="0"/>
                <a:cs typeface="Adobe Devanagari" panose="02040503050201020203" pitchFamily="18" charset="0"/>
              </a:rPr>
              <a:t>th</a:t>
            </a:r>
            <a:r>
              <a:rPr lang="en-US" sz="1200" dirty="0" smtClean="0">
                <a:latin typeface="Adobe Devanagari" panose="02040503050201020203" pitchFamily="18" charset="0"/>
                <a:cs typeface="Adobe Devanagari" panose="02040503050201020203" pitchFamily="18" charset="0"/>
              </a:rPr>
              <a:t> street renovation purchases in the 19-20 fiscal year were reduced here. These were items such as furniture, computers, books and supplies. </a:t>
            </a:r>
          </a:p>
          <a:p>
            <a:pPr marL="285750" indent="-285750">
              <a:lnSpc>
                <a:spcPct val="100000"/>
              </a:lnSpc>
              <a:spcBef>
                <a:spcPts val="600"/>
              </a:spcBef>
              <a:buFont typeface="Wingdings" panose="05000000000000000000" pitchFamily="2" charset="2"/>
              <a:buChar char="Ø"/>
            </a:pPr>
            <a:r>
              <a:rPr lang="en-US" sz="1200" dirty="0">
                <a:latin typeface="Adobe Devanagari" panose="02040503050201020203" pitchFamily="18" charset="0"/>
                <a:cs typeface="Adobe Devanagari" panose="02040503050201020203" pitchFamily="18" charset="0"/>
              </a:rPr>
              <a:t>Allocations for </a:t>
            </a:r>
            <a:r>
              <a:rPr lang="en-US" sz="1200" dirty="0" smtClean="0">
                <a:latin typeface="Adobe Devanagari" panose="02040503050201020203" pitchFamily="18" charset="0"/>
                <a:cs typeface="Adobe Devanagari" panose="02040503050201020203" pitchFamily="18" charset="0"/>
              </a:rPr>
              <a:t>nurses </a:t>
            </a:r>
            <a:r>
              <a:rPr lang="en-US" sz="1200" dirty="0">
                <a:latin typeface="Adobe Devanagari" panose="02040503050201020203" pitchFamily="18" charset="0"/>
                <a:cs typeface="Adobe Devanagari" panose="02040503050201020203" pitchFamily="18" charset="0"/>
              </a:rPr>
              <a:t>were included in the 2020-21 </a:t>
            </a:r>
            <a:r>
              <a:rPr lang="en-US" sz="1200" dirty="0" smtClean="0">
                <a:latin typeface="Adobe Devanagari" panose="02040503050201020203" pitchFamily="18" charset="0"/>
                <a:cs typeface="Adobe Devanagari" panose="02040503050201020203" pitchFamily="18" charset="0"/>
              </a:rPr>
              <a:t>budget</a:t>
            </a:r>
          </a:p>
          <a:p>
            <a:pPr marL="285750" indent="-285750">
              <a:lnSpc>
                <a:spcPct val="100000"/>
              </a:lnSpc>
              <a:spcBef>
                <a:spcPts val="600"/>
              </a:spcBef>
              <a:buFont typeface="Wingdings" panose="05000000000000000000" pitchFamily="2" charset="2"/>
              <a:buChar char="Ø"/>
            </a:pPr>
            <a:r>
              <a:rPr lang="en-US" sz="1200" b="1" dirty="0" smtClean="0">
                <a:latin typeface="Adobe Devanagari" panose="02040503050201020203" pitchFamily="18" charset="0"/>
                <a:cs typeface="Adobe Devanagari" panose="02040503050201020203" pitchFamily="18" charset="0"/>
              </a:rPr>
              <a:t>Services and Operations</a:t>
            </a:r>
            <a:r>
              <a:rPr lang="en-US" sz="1200" dirty="0" smtClean="0">
                <a:latin typeface="Adobe Devanagari" panose="02040503050201020203" pitchFamily="18" charset="0"/>
                <a:cs typeface="Adobe Devanagari" panose="02040503050201020203" pitchFamily="18" charset="0"/>
              </a:rPr>
              <a:t>: Reduction in Services and Operations to align to the reduction in expenses. The 12</a:t>
            </a:r>
            <a:r>
              <a:rPr lang="en-US" sz="1200" baseline="30000" dirty="0" smtClean="0">
                <a:latin typeface="Adobe Devanagari" panose="02040503050201020203" pitchFamily="18" charset="0"/>
                <a:cs typeface="Adobe Devanagari" panose="02040503050201020203" pitchFamily="18" charset="0"/>
              </a:rPr>
              <a:t>th</a:t>
            </a:r>
            <a:r>
              <a:rPr lang="en-US" sz="1200" dirty="0" smtClean="0">
                <a:latin typeface="Adobe Devanagari" panose="02040503050201020203" pitchFamily="18" charset="0"/>
                <a:cs typeface="Adobe Devanagari" panose="02040503050201020203" pitchFamily="18" charset="0"/>
              </a:rPr>
              <a:t> street Campus was renovated in prior year therefore cost are projected to dramatically reduce.</a:t>
            </a:r>
            <a:r>
              <a:rPr lang="en-US" sz="1200" dirty="0">
                <a:latin typeface="Adobe Devanagari" panose="02040503050201020203" pitchFamily="18" charset="0"/>
                <a:cs typeface="Adobe Devanagari" panose="02040503050201020203" pitchFamily="18" charset="0"/>
              </a:rPr>
              <a:t> </a:t>
            </a:r>
            <a:r>
              <a:rPr lang="en-US" sz="1200" dirty="0" smtClean="0">
                <a:latin typeface="Adobe Devanagari" panose="02040503050201020203" pitchFamily="18" charset="0"/>
                <a:cs typeface="Adobe Devanagari" panose="02040503050201020203" pitchFamily="18" charset="0"/>
              </a:rPr>
              <a:t>49%  </a:t>
            </a:r>
            <a:r>
              <a:rPr lang="en-US" sz="1200" dirty="0">
                <a:latin typeface="Adobe Devanagari" panose="02040503050201020203" pitchFamily="18" charset="0"/>
                <a:cs typeface="Adobe Devanagari" panose="02040503050201020203" pitchFamily="18" charset="0"/>
              </a:rPr>
              <a:t>in custodial projection to cover increased cleaning</a:t>
            </a:r>
          </a:p>
          <a:p>
            <a:pPr marL="285750" indent="-285750">
              <a:lnSpc>
                <a:spcPct val="100000"/>
              </a:lnSpc>
              <a:spcBef>
                <a:spcPts val="600"/>
              </a:spcBef>
              <a:buFont typeface="Wingdings" panose="05000000000000000000" pitchFamily="2" charset="2"/>
              <a:buChar char="Ø"/>
            </a:pPr>
            <a:endParaRPr lang="en-US" sz="1200" dirty="0">
              <a:latin typeface="Adobe Devanagari" panose="02040503050201020203" pitchFamily="18" charset="0"/>
              <a:cs typeface="Adobe Devanagari" panose="02040503050201020203" pitchFamily="18" charset="0"/>
            </a:endParaRPr>
          </a:p>
          <a:p>
            <a:pPr marL="285750" indent="-285750">
              <a:lnSpc>
                <a:spcPct val="100000"/>
              </a:lnSpc>
              <a:spcBef>
                <a:spcPts val="600"/>
              </a:spcBef>
              <a:buFont typeface="Wingdings" panose="05000000000000000000" pitchFamily="2" charset="2"/>
              <a:buChar char="Ø"/>
            </a:pPr>
            <a:r>
              <a:rPr lang="en-US" sz="1200" b="1" dirty="0" smtClean="0">
                <a:latin typeface="Adobe Devanagari" panose="02040503050201020203" pitchFamily="18" charset="0"/>
                <a:cs typeface="Adobe Devanagari" panose="02040503050201020203" pitchFamily="18" charset="0"/>
              </a:rPr>
              <a:t>Other Outgoing: </a:t>
            </a:r>
            <a:r>
              <a:rPr lang="en-US" sz="1200" dirty="0" smtClean="0">
                <a:latin typeface="Adobe Devanagari" panose="02040503050201020203" pitchFamily="18" charset="0"/>
                <a:cs typeface="Adobe Devanagari" panose="02040503050201020203" pitchFamily="18" charset="0"/>
              </a:rPr>
              <a:t>Special </a:t>
            </a:r>
            <a:r>
              <a:rPr lang="en-US" sz="1200" dirty="0">
                <a:latin typeface="Adobe Devanagari" panose="02040503050201020203" pitchFamily="18" charset="0"/>
                <a:cs typeface="Adobe Devanagari" panose="02040503050201020203" pitchFamily="18" charset="0"/>
              </a:rPr>
              <a:t>Ed </a:t>
            </a:r>
            <a:r>
              <a:rPr lang="en-US" sz="1200" dirty="0" smtClean="0">
                <a:latin typeface="Adobe Devanagari" panose="02040503050201020203" pitchFamily="18" charset="0"/>
                <a:cs typeface="Adobe Devanagari" panose="02040503050201020203" pitchFamily="18" charset="0"/>
              </a:rPr>
              <a:t>Services from OUSD’s SEPLA increased </a:t>
            </a:r>
            <a:r>
              <a:rPr lang="en-US" sz="1200" dirty="0">
                <a:latin typeface="Adobe Devanagari" panose="02040503050201020203" pitchFamily="18" charset="0"/>
                <a:cs typeface="Adobe Devanagari" panose="02040503050201020203" pitchFamily="18" charset="0"/>
              </a:rPr>
              <a:t>by 33% between the 2019-2020 and 2020-2021 fiscal </a:t>
            </a:r>
            <a:r>
              <a:rPr lang="en-US" sz="1200" dirty="0">
                <a:latin typeface="Adobe Devanagari" panose="02040503050201020203" pitchFamily="18" charset="0"/>
                <a:cs typeface="Adobe Devanagari" panose="02040503050201020203" pitchFamily="18" charset="0"/>
              </a:rPr>
              <a:t>years</a:t>
            </a:r>
          </a:p>
          <a:p>
            <a:pPr marL="285750" indent="-285750">
              <a:buFont typeface="Wingdings" panose="05000000000000000000" pitchFamily="2" charset="2"/>
              <a:buChar char="Ø"/>
            </a:pPr>
            <a:endParaRPr lang="en-US" sz="1200" dirty="0"/>
          </a:p>
        </p:txBody>
      </p:sp>
      <p:sp>
        <p:nvSpPr>
          <p:cNvPr id="13" name="Content Placeholder 3"/>
          <p:cNvSpPr txBox="1">
            <a:spLocks/>
          </p:cNvSpPr>
          <p:nvPr/>
        </p:nvSpPr>
        <p:spPr>
          <a:xfrm>
            <a:off x="6571555" y="5306912"/>
            <a:ext cx="4822075" cy="1194262"/>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lnSpc>
                <a:spcPct val="100000"/>
              </a:lnSpc>
              <a:spcBef>
                <a:spcPts val="600"/>
              </a:spcBef>
              <a:buFont typeface="Wingdings" panose="05000000000000000000" pitchFamily="2" charset="2"/>
              <a:buChar char="Ø"/>
            </a:pPr>
            <a:r>
              <a:rPr lang="en-US" sz="1200" dirty="0" smtClean="0">
                <a:latin typeface="Adobe Devanagari" panose="02040503050201020203" pitchFamily="18" charset="0"/>
                <a:cs typeface="Adobe Devanagari" panose="02040503050201020203" pitchFamily="18" charset="0"/>
              </a:rPr>
              <a:t>AIPCS II projects </a:t>
            </a:r>
            <a:r>
              <a:rPr lang="en-US" sz="1200" dirty="0" smtClean="0">
                <a:latin typeface="Adobe Devanagari" panose="02040503050201020203" pitchFamily="18" charset="0"/>
                <a:cs typeface="Adobe Devanagari" panose="02040503050201020203" pitchFamily="18" charset="0"/>
              </a:rPr>
              <a:t>$304,576 </a:t>
            </a:r>
            <a:r>
              <a:rPr lang="en-US" sz="1200" dirty="0" smtClean="0">
                <a:latin typeface="Adobe Devanagari" panose="02040503050201020203" pitchFamily="18" charset="0"/>
                <a:cs typeface="Adobe Devanagari" panose="02040503050201020203" pitchFamily="18" charset="0"/>
              </a:rPr>
              <a:t>in surplus of revenue vs expenses to be added to the ending fund balance</a:t>
            </a:r>
          </a:p>
          <a:p>
            <a:pPr algn="just">
              <a:lnSpc>
                <a:spcPct val="100000"/>
              </a:lnSpc>
              <a:spcBef>
                <a:spcPts val="600"/>
              </a:spcBef>
              <a:buFont typeface="Wingdings" panose="05000000000000000000" pitchFamily="2" charset="2"/>
              <a:buChar char="Ø"/>
            </a:pPr>
            <a:r>
              <a:rPr lang="en-US" sz="1200" dirty="0" smtClean="0">
                <a:latin typeface="Adobe Devanagari" panose="02040503050201020203" pitchFamily="18" charset="0"/>
                <a:cs typeface="Adobe Devanagari" panose="02040503050201020203" pitchFamily="18" charset="0"/>
              </a:rPr>
              <a:t>The Ending Fund Balance for AIPCS II is projected at </a:t>
            </a:r>
            <a:r>
              <a:rPr lang="en-US" sz="1200" dirty="0" smtClean="0">
                <a:latin typeface="Adobe Devanagari" panose="02040503050201020203" pitchFamily="18" charset="0"/>
                <a:cs typeface="Adobe Devanagari" panose="02040503050201020203" pitchFamily="18" charset="0"/>
              </a:rPr>
              <a:t>$3,839,059 </a:t>
            </a:r>
            <a:r>
              <a:rPr lang="en-US" sz="1200" dirty="0" smtClean="0">
                <a:latin typeface="Adobe Devanagari" panose="02040503050201020203" pitchFamily="18" charset="0"/>
                <a:cs typeface="Adobe Devanagari" panose="02040503050201020203" pitchFamily="18" charset="0"/>
              </a:rPr>
              <a:t>which leaves a </a:t>
            </a:r>
            <a:r>
              <a:rPr lang="en-US" sz="1200" dirty="0" smtClean="0">
                <a:latin typeface="Adobe Devanagari" panose="02040503050201020203" pitchFamily="18" charset="0"/>
                <a:cs typeface="Adobe Devanagari" panose="02040503050201020203" pitchFamily="18" charset="0"/>
              </a:rPr>
              <a:t>55% </a:t>
            </a:r>
            <a:r>
              <a:rPr lang="en-US" sz="1200" dirty="0" smtClean="0">
                <a:latin typeface="Adobe Devanagari" panose="02040503050201020203" pitchFamily="18" charset="0"/>
                <a:cs typeface="Adobe Devanagari" panose="02040503050201020203" pitchFamily="18" charset="0"/>
              </a:rPr>
              <a:t>reserve</a:t>
            </a:r>
          </a:p>
          <a:p>
            <a:pPr marL="0" indent="0">
              <a:lnSpc>
                <a:spcPct val="100000"/>
              </a:lnSpc>
              <a:spcBef>
                <a:spcPts val="600"/>
              </a:spcBef>
              <a:buNone/>
            </a:pPr>
            <a:endParaRPr lang="en-US" sz="1200" dirty="0"/>
          </a:p>
        </p:txBody>
      </p:sp>
      <p:sp>
        <p:nvSpPr>
          <p:cNvPr id="14" name="TextBox 13"/>
          <p:cNvSpPr txBox="1"/>
          <p:nvPr/>
        </p:nvSpPr>
        <p:spPr>
          <a:xfrm>
            <a:off x="773083" y="283393"/>
            <a:ext cx="4696691" cy="369332"/>
          </a:xfrm>
          <a:prstGeom prst="rect">
            <a:avLst/>
          </a:prstGeom>
          <a:noFill/>
        </p:spPr>
        <p:txBody>
          <a:bodyPr wrap="square" rtlCol="0">
            <a:spAutoFit/>
          </a:bodyPr>
          <a:lstStyle/>
          <a:p>
            <a:r>
              <a:rPr lang="en-US" dirty="0" smtClean="0"/>
              <a:t>American Indian Public Charter II  AIPCS II</a:t>
            </a:r>
            <a:endParaRPr lang="en-US" dirty="0"/>
          </a:p>
        </p:txBody>
      </p:sp>
      <p:sp>
        <p:nvSpPr>
          <p:cNvPr id="9" name="TextBox 8"/>
          <p:cNvSpPr txBox="1"/>
          <p:nvPr/>
        </p:nvSpPr>
        <p:spPr>
          <a:xfrm>
            <a:off x="2836391" y="578117"/>
            <a:ext cx="788542" cy="307777"/>
          </a:xfrm>
          <a:prstGeom prst="rect">
            <a:avLst/>
          </a:prstGeom>
          <a:noFill/>
        </p:spPr>
        <p:txBody>
          <a:bodyPr wrap="square" rtlCol="0">
            <a:spAutoFit/>
          </a:bodyPr>
          <a:lstStyle/>
          <a:p>
            <a:r>
              <a:rPr lang="en-US" sz="1400" dirty="0" smtClean="0"/>
              <a:t>K - 8th</a:t>
            </a:r>
            <a:endParaRPr lang="en-US" sz="1400" dirty="0"/>
          </a:p>
        </p:txBody>
      </p:sp>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5862" y="344948"/>
            <a:ext cx="4987636" cy="307777"/>
          </a:xfrm>
          <a:prstGeom prst="rect">
            <a:avLst/>
          </a:prstGeom>
          <a:noFill/>
        </p:spPr>
        <p:txBody>
          <a:bodyPr wrap="square" rtlCol="0">
            <a:spAutoFit/>
          </a:bodyPr>
          <a:lstStyle/>
          <a:p>
            <a:r>
              <a:rPr lang="en-US" sz="1400" u="sng" dirty="0" smtClean="0"/>
              <a:t>Revenue</a:t>
            </a:r>
          </a:p>
        </p:txBody>
      </p:sp>
      <p:sp>
        <p:nvSpPr>
          <p:cNvPr id="6" name="TextBox 5"/>
          <p:cNvSpPr txBox="1"/>
          <p:nvPr/>
        </p:nvSpPr>
        <p:spPr>
          <a:xfrm>
            <a:off x="6375862" y="2468011"/>
            <a:ext cx="4987636" cy="307777"/>
          </a:xfrm>
          <a:prstGeom prst="rect">
            <a:avLst/>
          </a:prstGeom>
          <a:noFill/>
        </p:spPr>
        <p:txBody>
          <a:bodyPr wrap="square" rtlCol="0">
            <a:spAutoFit/>
          </a:bodyPr>
          <a:lstStyle/>
          <a:p>
            <a:r>
              <a:rPr lang="en-US" sz="1400" u="sng" dirty="0" smtClean="0"/>
              <a:t>Expenses</a:t>
            </a:r>
          </a:p>
        </p:txBody>
      </p:sp>
      <p:sp>
        <p:nvSpPr>
          <p:cNvPr id="7" name="TextBox 6"/>
          <p:cNvSpPr txBox="1"/>
          <p:nvPr/>
        </p:nvSpPr>
        <p:spPr>
          <a:xfrm>
            <a:off x="6475955" y="5267580"/>
            <a:ext cx="3175462" cy="307777"/>
          </a:xfrm>
          <a:prstGeom prst="rect">
            <a:avLst/>
          </a:prstGeom>
          <a:noFill/>
        </p:spPr>
        <p:txBody>
          <a:bodyPr wrap="square" rtlCol="0">
            <a:spAutoFit/>
          </a:bodyPr>
          <a:lstStyle/>
          <a:p>
            <a:r>
              <a:rPr lang="en-US" sz="1400" u="sng" dirty="0" smtClean="0"/>
              <a:t>Surplus &amp; Ending Fund Balance</a:t>
            </a:r>
            <a:endParaRPr lang="en-US" sz="1400" u="sng" dirty="0"/>
          </a:p>
        </p:txBody>
      </p:sp>
      <p:sp>
        <p:nvSpPr>
          <p:cNvPr id="8" name="Content Placeholder 3"/>
          <p:cNvSpPr txBox="1">
            <a:spLocks/>
          </p:cNvSpPr>
          <p:nvPr/>
        </p:nvSpPr>
        <p:spPr>
          <a:xfrm>
            <a:off x="6554582" y="5575357"/>
            <a:ext cx="4822075" cy="1194262"/>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lnSpc>
                <a:spcPct val="100000"/>
              </a:lnSpc>
              <a:spcBef>
                <a:spcPts val="600"/>
              </a:spcBef>
              <a:buFont typeface="Wingdings" panose="05000000000000000000" pitchFamily="2" charset="2"/>
              <a:buChar char="Ø"/>
            </a:pPr>
            <a:r>
              <a:rPr lang="en-US" sz="1200" dirty="0" smtClean="0">
                <a:latin typeface="Adobe Devanagari" panose="02040503050201020203" pitchFamily="18" charset="0"/>
                <a:cs typeface="Adobe Devanagari" panose="02040503050201020203" pitchFamily="18" charset="0"/>
              </a:rPr>
              <a:t>AIPHS projects </a:t>
            </a:r>
            <a:r>
              <a:rPr lang="en-US" sz="1200" dirty="0" smtClean="0">
                <a:latin typeface="Adobe Devanagari" panose="02040503050201020203" pitchFamily="18" charset="0"/>
                <a:cs typeface="Adobe Devanagari" panose="02040503050201020203" pitchFamily="18" charset="0"/>
              </a:rPr>
              <a:t>$370,935 </a:t>
            </a:r>
            <a:r>
              <a:rPr lang="en-US" sz="1200" dirty="0" smtClean="0">
                <a:latin typeface="Adobe Devanagari" panose="02040503050201020203" pitchFamily="18" charset="0"/>
                <a:cs typeface="Adobe Devanagari" panose="02040503050201020203" pitchFamily="18" charset="0"/>
              </a:rPr>
              <a:t>in surplus of revenue vs expenses to be added to the ending fund balance</a:t>
            </a:r>
          </a:p>
          <a:p>
            <a:pPr algn="just">
              <a:lnSpc>
                <a:spcPct val="100000"/>
              </a:lnSpc>
              <a:spcBef>
                <a:spcPts val="600"/>
              </a:spcBef>
              <a:buFont typeface="Wingdings" panose="05000000000000000000" pitchFamily="2" charset="2"/>
              <a:buChar char="Ø"/>
            </a:pPr>
            <a:r>
              <a:rPr lang="en-US" sz="1200" dirty="0" smtClean="0">
                <a:latin typeface="Adobe Devanagari" panose="02040503050201020203" pitchFamily="18" charset="0"/>
                <a:cs typeface="Adobe Devanagari" panose="02040503050201020203" pitchFamily="18" charset="0"/>
              </a:rPr>
              <a:t>The Ending Fund Balance for AIPHS is projected at </a:t>
            </a:r>
            <a:r>
              <a:rPr lang="en-US" sz="1200" dirty="0" smtClean="0">
                <a:latin typeface="Adobe Devanagari" panose="02040503050201020203" pitchFamily="18" charset="0"/>
                <a:cs typeface="Adobe Devanagari" panose="02040503050201020203" pitchFamily="18" charset="0"/>
              </a:rPr>
              <a:t>$2,388,450 </a:t>
            </a:r>
            <a:r>
              <a:rPr lang="en-US" sz="1200" dirty="0" smtClean="0">
                <a:latin typeface="Adobe Devanagari" panose="02040503050201020203" pitchFamily="18" charset="0"/>
                <a:cs typeface="Adobe Devanagari" panose="02040503050201020203" pitchFamily="18" charset="0"/>
              </a:rPr>
              <a:t>which leaves a </a:t>
            </a:r>
            <a:r>
              <a:rPr lang="en-US" sz="1200" dirty="0" smtClean="0">
                <a:latin typeface="Adobe Devanagari" panose="02040503050201020203" pitchFamily="18" charset="0"/>
                <a:cs typeface="Adobe Devanagari" panose="02040503050201020203" pitchFamily="18" charset="0"/>
              </a:rPr>
              <a:t>46</a:t>
            </a:r>
            <a:r>
              <a:rPr lang="en-US" sz="1200" dirty="0" smtClean="0">
                <a:latin typeface="Adobe Devanagari" panose="02040503050201020203" pitchFamily="18" charset="0"/>
                <a:cs typeface="Adobe Devanagari" panose="02040503050201020203" pitchFamily="18" charset="0"/>
              </a:rPr>
              <a:t>% </a:t>
            </a:r>
            <a:r>
              <a:rPr lang="en-US" sz="1200" dirty="0" smtClean="0">
                <a:latin typeface="Adobe Devanagari" panose="02040503050201020203" pitchFamily="18" charset="0"/>
                <a:cs typeface="Adobe Devanagari" panose="02040503050201020203" pitchFamily="18" charset="0"/>
              </a:rPr>
              <a:t>reserve</a:t>
            </a:r>
          </a:p>
          <a:p>
            <a:pPr>
              <a:lnSpc>
                <a:spcPct val="100000"/>
              </a:lnSpc>
              <a:spcBef>
                <a:spcPts val="600"/>
              </a:spcBef>
            </a:pPr>
            <a:endParaRPr lang="en-US" dirty="0">
              <a:latin typeface="Adobe Devanagari" panose="02040503050201020203" pitchFamily="18" charset="0"/>
              <a:cs typeface="Adobe Devanagari" panose="02040503050201020203" pitchFamily="18" charset="0"/>
            </a:endParaRPr>
          </a:p>
        </p:txBody>
      </p:sp>
      <p:sp>
        <p:nvSpPr>
          <p:cNvPr id="10" name="TextBox 9"/>
          <p:cNvSpPr txBox="1"/>
          <p:nvPr/>
        </p:nvSpPr>
        <p:spPr>
          <a:xfrm>
            <a:off x="6513366" y="683205"/>
            <a:ext cx="5124452" cy="1908215"/>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latin typeface="Adobe Devanagari" panose="02040503050201020203" pitchFamily="18" charset="0"/>
                <a:cs typeface="Adobe Devanagari" panose="02040503050201020203" pitchFamily="18" charset="0"/>
              </a:rPr>
              <a:t>LCFF Projected Revenues </a:t>
            </a:r>
            <a:r>
              <a:rPr lang="en-US" sz="1200" dirty="0" smtClean="0">
                <a:latin typeface="Adobe Devanagari" panose="02040503050201020203" pitchFamily="18" charset="0"/>
                <a:cs typeface="Adobe Devanagari" panose="02040503050201020203" pitchFamily="18" charset="0"/>
              </a:rPr>
              <a:t>were </a:t>
            </a:r>
            <a:r>
              <a:rPr lang="en-US" sz="1200" dirty="0" smtClean="0">
                <a:latin typeface="Adobe Devanagari" panose="02040503050201020203" pitchFamily="18" charset="0"/>
                <a:cs typeface="Adobe Devanagari" panose="02040503050201020203" pitchFamily="18" charset="0"/>
              </a:rPr>
              <a:t>reduced by 8% based on Governor Newsom’s May Revise projections.</a:t>
            </a:r>
            <a:r>
              <a:rPr lang="en-US" sz="1200" dirty="0" smtClean="0">
                <a:latin typeface="Adobe Devanagari" panose="02040503050201020203" pitchFamily="18" charset="0"/>
                <a:cs typeface="Adobe Devanagari" panose="02040503050201020203" pitchFamily="18" charset="0"/>
              </a:rPr>
              <a:t> </a:t>
            </a:r>
          </a:p>
          <a:p>
            <a:pPr marL="285750" indent="-285750">
              <a:buFont typeface="Wingdings" panose="05000000000000000000" pitchFamily="2" charset="2"/>
              <a:buChar char="Ø"/>
            </a:pPr>
            <a:r>
              <a:rPr lang="en-US" sz="1200" dirty="0" smtClean="0">
                <a:latin typeface="Adobe Devanagari" panose="02040503050201020203" pitchFamily="18" charset="0"/>
                <a:cs typeface="Adobe Devanagari" panose="02040503050201020203" pitchFamily="18" charset="0"/>
              </a:rPr>
              <a:t>The increase in revenue for the High in 2020-21 fiscal was impacted by the increased enrollment and ADA percentage at P2 </a:t>
            </a:r>
            <a:r>
              <a:rPr lang="en-US" sz="1100" i="1" dirty="0" smtClean="0">
                <a:latin typeface="Adobe Devanagari" panose="02040503050201020203" pitchFamily="18" charset="0"/>
                <a:cs typeface="Adobe Devanagari" panose="02040503050201020203" pitchFamily="18" charset="0"/>
              </a:rPr>
              <a:t>(Period 2 </a:t>
            </a:r>
            <a:r>
              <a:rPr lang="en-US" sz="1100" i="1" dirty="0" smtClean="0">
                <a:latin typeface="Adobe Devanagari" panose="02040503050201020203" pitchFamily="18" charset="0"/>
                <a:cs typeface="Adobe Devanagari" panose="02040503050201020203" pitchFamily="18" charset="0"/>
              </a:rPr>
              <a:t>attendance </a:t>
            </a:r>
            <a:r>
              <a:rPr lang="en-US" sz="1100" i="1" dirty="0" smtClean="0">
                <a:latin typeface="Adobe Devanagari" panose="02040503050201020203" pitchFamily="18" charset="0"/>
                <a:cs typeface="Adobe Devanagari" panose="02040503050201020203" pitchFamily="18" charset="0"/>
              </a:rPr>
              <a:t>reporting to State for funding projections. Due to the Covid</a:t>
            </a:r>
            <a:r>
              <a:rPr lang="en-US" sz="1100" i="1" dirty="0" smtClean="0">
                <a:latin typeface="Adobe Devanagari" panose="02040503050201020203" pitchFamily="18" charset="0"/>
                <a:cs typeface="Adobe Devanagari" panose="02040503050201020203" pitchFamily="18" charset="0"/>
              </a:rPr>
              <a:t>-19 pandemic the State based this on February 2020 attendance data)</a:t>
            </a:r>
            <a:endParaRPr lang="en-US" sz="1100" i="1" dirty="0" smtClean="0">
              <a:latin typeface="Adobe Devanagari" panose="02040503050201020203" pitchFamily="18" charset="0"/>
              <a:cs typeface="Adobe Devanagari" panose="02040503050201020203" pitchFamily="18" charset="0"/>
            </a:endParaRPr>
          </a:p>
          <a:p>
            <a:pPr marL="285750" indent="-285750">
              <a:buFont typeface="Wingdings" panose="05000000000000000000" pitchFamily="2" charset="2"/>
              <a:buChar char="Ø"/>
            </a:pPr>
            <a:r>
              <a:rPr lang="en-US" sz="1200" dirty="0" smtClean="0">
                <a:latin typeface="Adobe Devanagari" panose="02040503050201020203" pitchFamily="18" charset="0"/>
                <a:cs typeface="Adobe Devanagari" panose="02040503050201020203" pitchFamily="18" charset="0"/>
              </a:rPr>
              <a:t>Federal </a:t>
            </a:r>
            <a:r>
              <a:rPr lang="en-US" sz="1200" dirty="0">
                <a:latin typeface="Adobe Devanagari" panose="02040503050201020203" pitchFamily="18" charset="0"/>
                <a:cs typeface="Adobe Devanagari" panose="02040503050201020203" pitchFamily="18" charset="0"/>
              </a:rPr>
              <a:t>revenue was </a:t>
            </a:r>
            <a:r>
              <a:rPr lang="en-US" sz="1200" dirty="0" smtClean="0">
                <a:latin typeface="Adobe Devanagari" panose="02040503050201020203" pitchFamily="18" charset="0"/>
                <a:cs typeface="Adobe Devanagari" panose="02040503050201020203" pitchFamily="18" charset="0"/>
              </a:rPr>
              <a:t>increased due to additional funding provided in the CARES act for all U.S. Public Schools.</a:t>
            </a:r>
            <a:endParaRPr lang="en-US" sz="1200" dirty="0">
              <a:latin typeface="Adobe Devanagari" panose="02040503050201020203" pitchFamily="18" charset="0"/>
              <a:cs typeface="Adobe Devanagari" panose="02040503050201020203" pitchFamily="18" charset="0"/>
            </a:endParaRPr>
          </a:p>
          <a:p>
            <a:pPr marL="285750" indent="-285750">
              <a:buFont typeface="Wingdings" panose="05000000000000000000" pitchFamily="2" charset="2"/>
              <a:buChar char="Ø"/>
            </a:pPr>
            <a:r>
              <a:rPr lang="en-US" sz="1200" dirty="0" smtClean="0">
                <a:latin typeface="Adobe Devanagari" panose="02040503050201020203" pitchFamily="18" charset="0"/>
                <a:cs typeface="Adobe Devanagari" panose="02040503050201020203" pitchFamily="18" charset="0"/>
              </a:rPr>
              <a:t>Local revenues increased due to the increased allocation of the Middle School Measure G1 Parcel tax allocation </a:t>
            </a:r>
            <a:endParaRPr lang="en-US" sz="1200" dirty="0">
              <a:latin typeface="Adobe Devanagari" panose="02040503050201020203" pitchFamily="18" charset="0"/>
              <a:cs typeface="Adobe Devanagari" panose="02040503050201020203" pitchFamily="18" charset="0"/>
            </a:endParaRPr>
          </a:p>
        </p:txBody>
      </p:sp>
      <p:sp>
        <p:nvSpPr>
          <p:cNvPr id="11" name="Content Placeholder 3"/>
          <p:cNvSpPr txBox="1">
            <a:spLocks/>
          </p:cNvSpPr>
          <p:nvPr/>
        </p:nvSpPr>
        <p:spPr>
          <a:xfrm>
            <a:off x="6513366" y="2703684"/>
            <a:ext cx="5190954" cy="2624774"/>
          </a:xfrm>
          <a:prstGeom prst="rect">
            <a:avLst/>
          </a:prstGeom>
        </p:spPr>
        <p:txBody>
          <a:bodyPr>
            <a:normAutofit fontScale="92500" lnSpcReduction="2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285750" indent="-285750">
              <a:lnSpc>
                <a:spcPct val="100000"/>
              </a:lnSpc>
              <a:spcBef>
                <a:spcPts val="600"/>
              </a:spcBef>
              <a:buFont typeface="Wingdings" panose="05000000000000000000" pitchFamily="2" charset="2"/>
              <a:buChar char="Ø"/>
            </a:pPr>
            <a:r>
              <a:rPr lang="en-US" sz="1300" dirty="0">
                <a:latin typeface="Adobe Devanagari" panose="02040503050201020203" pitchFamily="18" charset="0"/>
                <a:cs typeface="Adobe Devanagari" panose="02040503050201020203" pitchFamily="18" charset="0"/>
              </a:rPr>
              <a:t>2020-21 </a:t>
            </a:r>
            <a:r>
              <a:rPr lang="en-US" sz="1300" dirty="0" smtClean="0">
                <a:latin typeface="Adobe Devanagari" panose="02040503050201020203" pitchFamily="18" charset="0"/>
                <a:cs typeface="Adobe Devanagari" panose="02040503050201020203" pitchFamily="18" charset="0"/>
              </a:rPr>
              <a:t>Projections </a:t>
            </a:r>
            <a:r>
              <a:rPr lang="en-US" sz="1300" dirty="0">
                <a:latin typeface="Adobe Devanagari" panose="02040503050201020203" pitchFamily="18" charset="0"/>
                <a:cs typeface="Adobe Devanagari" panose="02040503050201020203" pitchFamily="18" charset="0"/>
              </a:rPr>
              <a:t>include step and column increases of 1.5% for all </a:t>
            </a:r>
            <a:r>
              <a:rPr lang="en-US" sz="1300" dirty="0" smtClean="0">
                <a:latin typeface="Adobe Devanagari" panose="02040503050201020203" pitchFamily="18" charset="0"/>
                <a:cs typeface="Adobe Devanagari" panose="02040503050201020203" pitchFamily="18" charset="0"/>
              </a:rPr>
              <a:t>staff, Increased projections in teachers salaries were to support the increase in enrollment</a:t>
            </a:r>
          </a:p>
          <a:p>
            <a:pPr marL="285750" indent="-285750">
              <a:lnSpc>
                <a:spcPct val="100000"/>
              </a:lnSpc>
              <a:spcBef>
                <a:spcPts val="600"/>
              </a:spcBef>
              <a:buFont typeface="Wingdings" panose="05000000000000000000" pitchFamily="2" charset="2"/>
              <a:buChar char="Ø"/>
            </a:pPr>
            <a:r>
              <a:rPr lang="en-US" sz="1300" b="1" dirty="0" smtClean="0">
                <a:latin typeface="Adobe Devanagari" panose="02040503050201020203" pitchFamily="18" charset="0"/>
                <a:cs typeface="Adobe Devanagari" panose="02040503050201020203" pitchFamily="18" charset="0"/>
              </a:rPr>
              <a:t>Books and Supplies: </a:t>
            </a:r>
            <a:r>
              <a:rPr lang="en-US" sz="1300" dirty="0" smtClean="0">
                <a:latin typeface="Adobe Devanagari" panose="02040503050201020203" pitchFamily="18" charset="0"/>
                <a:cs typeface="Adobe Devanagari" panose="02040503050201020203" pitchFamily="18" charset="0"/>
              </a:rPr>
              <a:t>The High school was proactive in obtaining many supplies during the 2019-2020 fiscal year. This movement began in January with the introduction of new leadership therefore these items did not require budging in the 2020-21 fiscal year.</a:t>
            </a:r>
          </a:p>
          <a:p>
            <a:pPr marL="285750" indent="-285750">
              <a:lnSpc>
                <a:spcPct val="100000"/>
              </a:lnSpc>
              <a:spcBef>
                <a:spcPts val="600"/>
              </a:spcBef>
              <a:buFont typeface="Wingdings" panose="05000000000000000000" pitchFamily="2" charset="2"/>
              <a:buChar char="Ø"/>
            </a:pPr>
            <a:r>
              <a:rPr lang="en-US" sz="1300" b="1" dirty="0" smtClean="0">
                <a:latin typeface="Adobe Devanagari" panose="02040503050201020203" pitchFamily="18" charset="0"/>
                <a:cs typeface="Adobe Devanagari" panose="02040503050201020203" pitchFamily="18" charset="0"/>
              </a:rPr>
              <a:t>Services and Operations</a:t>
            </a:r>
            <a:r>
              <a:rPr lang="en-US" sz="1300" dirty="0" smtClean="0">
                <a:latin typeface="Adobe Devanagari" panose="02040503050201020203" pitchFamily="18" charset="0"/>
                <a:cs typeface="Adobe Devanagari" panose="02040503050201020203" pitchFamily="18" charset="0"/>
              </a:rPr>
              <a:t>: The increase in services and other operating expenses for the high school increased as their allocation in federal funds increased. These dollars were directed to professional development and other services compliant with the fund use. Full-time </a:t>
            </a:r>
            <a:r>
              <a:rPr lang="en-US" sz="1300" dirty="0">
                <a:latin typeface="Adobe Devanagari" panose="02040503050201020203" pitchFamily="18" charset="0"/>
                <a:cs typeface="Adobe Devanagari" panose="02040503050201020203" pitchFamily="18" charset="0"/>
              </a:rPr>
              <a:t>c</a:t>
            </a:r>
            <a:r>
              <a:rPr lang="en-US" sz="1300" dirty="0" smtClean="0">
                <a:latin typeface="Adobe Devanagari" panose="02040503050201020203" pitchFamily="18" charset="0"/>
                <a:cs typeface="Adobe Devanagari" panose="02040503050201020203" pitchFamily="18" charset="0"/>
              </a:rPr>
              <a:t>ustodial cost were allocated to cover additional cleaning beyond the scope provided in the rental agreement with our authorizer.</a:t>
            </a:r>
          </a:p>
          <a:p>
            <a:pPr marL="285750" indent="-285750">
              <a:lnSpc>
                <a:spcPct val="100000"/>
              </a:lnSpc>
              <a:spcBef>
                <a:spcPts val="600"/>
              </a:spcBef>
              <a:buFont typeface="Wingdings" panose="05000000000000000000" pitchFamily="2" charset="2"/>
              <a:buChar char="Ø"/>
            </a:pPr>
            <a:r>
              <a:rPr lang="en-US" sz="1300" dirty="0">
                <a:latin typeface="Adobe Devanagari" panose="02040503050201020203" pitchFamily="18" charset="0"/>
                <a:cs typeface="Adobe Devanagari" panose="02040503050201020203" pitchFamily="18" charset="0"/>
              </a:rPr>
              <a:t>Allocations for nurses were included in the 2020-21 budget</a:t>
            </a:r>
          </a:p>
          <a:p>
            <a:pPr marL="285750" indent="-285750">
              <a:lnSpc>
                <a:spcPct val="100000"/>
              </a:lnSpc>
              <a:spcBef>
                <a:spcPts val="600"/>
              </a:spcBef>
              <a:buFont typeface="Wingdings" panose="05000000000000000000" pitchFamily="2" charset="2"/>
              <a:buChar char="Ø"/>
            </a:pPr>
            <a:r>
              <a:rPr lang="en-US" sz="1300" b="1" dirty="0" smtClean="0">
                <a:latin typeface="Adobe Devanagari" panose="02040503050201020203" pitchFamily="18" charset="0"/>
                <a:cs typeface="Adobe Devanagari" panose="02040503050201020203" pitchFamily="18" charset="0"/>
              </a:rPr>
              <a:t>Other Outgoing: </a:t>
            </a:r>
            <a:r>
              <a:rPr lang="en-US" sz="1300" dirty="0" smtClean="0">
                <a:latin typeface="Adobe Devanagari" panose="02040503050201020203" pitchFamily="18" charset="0"/>
                <a:cs typeface="Adobe Devanagari" panose="02040503050201020203" pitchFamily="18" charset="0"/>
              </a:rPr>
              <a:t>Special </a:t>
            </a:r>
            <a:r>
              <a:rPr lang="en-US" sz="1300" dirty="0">
                <a:latin typeface="Adobe Devanagari" panose="02040503050201020203" pitchFamily="18" charset="0"/>
                <a:cs typeface="Adobe Devanagari" panose="02040503050201020203" pitchFamily="18" charset="0"/>
              </a:rPr>
              <a:t>Ed </a:t>
            </a:r>
            <a:r>
              <a:rPr lang="en-US" sz="1300" dirty="0" smtClean="0">
                <a:latin typeface="Adobe Devanagari" panose="02040503050201020203" pitchFamily="18" charset="0"/>
                <a:cs typeface="Adobe Devanagari" panose="02040503050201020203" pitchFamily="18" charset="0"/>
              </a:rPr>
              <a:t>Services from OUSD’s SEPLA increased </a:t>
            </a:r>
            <a:r>
              <a:rPr lang="en-US" sz="1300" dirty="0">
                <a:latin typeface="Adobe Devanagari" panose="02040503050201020203" pitchFamily="18" charset="0"/>
                <a:cs typeface="Adobe Devanagari" panose="02040503050201020203" pitchFamily="18" charset="0"/>
              </a:rPr>
              <a:t>by 33% between the 2019-2020 and 2020-2021 fiscal </a:t>
            </a:r>
            <a:r>
              <a:rPr lang="en-US" sz="1300" dirty="0">
                <a:latin typeface="Adobe Devanagari" panose="02040503050201020203" pitchFamily="18" charset="0"/>
                <a:cs typeface="Adobe Devanagari" panose="02040503050201020203" pitchFamily="18" charset="0"/>
              </a:rPr>
              <a:t>years</a:t>
            </a:r>
          </a:p>
          <a:p>
            <a:pPr marL="285750" indent="-285750">
              <a:buFont typeface="Wingdings" panose="05000000000000000000" pitchFamily="2" charset="2"/>
              <a:buChar char="Ø"/>
            </a:pPr>
            <a:endParaRPr lang="en-US" sz="1200" dirty="0"/>
          </a:p>
        </p:txBody>
      </p:sp>
      <p:graphicFrame>
        <p:nvGraphicFramePr>
          <p:cNvPr id="14" name="Table 13"/>
          <p:cNvGraphicFramePr>
            <a:graphicFrameLocks noGrp="1"/>
          </p:cNvGraphicFramePr>
          <p:nvPr>
            <p:extLst>
              <p:ext uri="{D42A27DB-BD31-4B8C-83A1-F6EECF244321}">
                <p14:modId xmlns:p14="http://schemas.microsoft.com/office/powerpoint/2010/main" val="669788365"/>
              </p:ext>
            </p:extLst>
          </p:nvPr>
        </p:nvGraphicFramePr>
        <p:xfrm>
          <a:off x="382385" y="827291"/>
          <a:ext cx="5860473" cy="5664288"/>
        </p:xfrm>
        <a:graphic>
          <a:graphicData uri="http://schemas.openxmlformats.org/drawingml/2006/table">
            <a:tbl>
              <a:tblPr>
                <a:tableStyleId>{5C22544A-7EE6-4342-B048-85BDC9FD1C3A}</a:tableStyleId>
              </a:tblPr>
              <a:tblGrid>
                <a:gridCol w="328231">
                  <a:extLst>
                    <a:ext uri="{9D8B030D-6E8A-4147-A177-3AD203B41FA5}">
                      <a16:colId xmlns:a16="http://schemas.microsoft.com/office/drawing/2014/main" val="233722339"/>
                    </a:ext>
                  </a:extLst>
                </a:gridCol>
                <a:gridCol w="182586">
                  <a:extLst>
                    <a:ext uri="{9D8B030D-6E8A-4147-A177-3AD203B41FA5}">
                      <a16:colId xmlns:a16="http://schemas.microsoft.com/office/drawing/2014/main" val="3242133694"/>
                    </a:ext>
                  </a:extLst>
                </a:gridCol>
                <a:gridCol w="198948">
                  <a:extLst>
                    <a:ext uri="{9D8B030D-6E8A-4147-A177-3AD203B41FA5}">
                      <a16:colId xmlns:a16="http://schemas.microsoft.com/office/drawing/2014/main" val="4037769560"/>
                    </a:ext>
                  </a:extLst>
                </a:gridCol>
                <a:gridCol w="499810">
                  <a:extLst>
                    <a:ext uri="{9D8B030D-6E8A-4147-A177-3AD203B41FA5}">
                      <a16:colId xmlns:a16="http://schemas.microsoft.com/office/drawing/2014/main" val="3081916282"/>
                    </a:ext>
                  </a:extLst>
                </a:gridCol>
                <a:gridCol w="2022508">
                  <a:extLst>
                    <a:ext uri="{9D8B030D-6E8A-4147-A177-3AD203B41FA5}">
                      <a16:colId xmlns:a16="http://schemas.microsoft.com/office/drawing/2014/main" val="1209800120"/>
                    </a:ext>
                  </a:extLst>
                </a:gridCol>
                <a:gridCol w="1304243">
                  <a:extLst>
                    <a:ext uri="{9D8B030D-6E8A-4147-A177-3AD203B41FA5}">
                      <a16:colId xmlns:a16="http://schemas.microsoft.com/office/drawing/2014/main" val="2994199982"/>
                    </a:ext>
                  </a:extLst>
                </a:gridCol>
                <a:gridCol w="1324147">
                  <a:extLst>
                    <a:ext uri="{9D8B030D-6E8A-4147-A177-3AD203B41FA5}">
                      <a16:colId xmlns:a16="http://schemas.microsoft.com/office/drawing/2014/main" val="1848130657"/>
                    </a:ext>
                  </a:extLst>
                </a:gridCol>
              </a:tblGrid>
              <a:tr h="271883">
                <a:tc gridSpan="7">
                  <a:txBody>
                    <a:bodyPr/>
                    <a:lstStyle/>
                    <a:p>
                      <a:pPr algn="l" fontAlgn="b"/>
                      <a:endParaRPr lang="en-US" sz="10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marL="0" marR="0" marT="0" marB="0" anchor="b"/>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dirty="0"/>
                    </a:p>
                  </a:txBody>
                  <a:tcPr marL="0" marR="0" marT="0" marB="0" anchor="b"/>
                </a:tc>
                <a:tc hMerge="1">
                  <a:txBody>
                    <a:bodyPr/>
                    <a:lstStyle/>
                    <a:p>
                      <a:endParaRPr lang="en-US" dirty="0"/>
                    </a:p>
                  </a:txBody>
                  <a:tcPr marL="0" marR="0" marT="0" marB="0" anchor="b"/>
                </a:tc>
                <a:tc hMerge="1">
                  <a:txBody>
                    <a:bodyPr/>
                    <a:lstStyle/>
                    <a:p>
                      <a:pPr algn="ctr" fontAlgn="b"/>
                      <a:endParaRPr lang="en-US" sz="8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337965283"/>
                  </a:ext>
                </a:extLst>
              </a:tr>
              <a:tr h="555058">
                <a:tc gridSpan="2">
                  <a:txBody>
                    <a:bodyPr/>
                    <a:lstStyle/>
                    <a:p>
                      <a:pPr algn="ctr" fontAlgn="b"/>
                      <a:r>
                        <a:rPr lang="en-US" sz="1000" b="1" u="sng" strike="noStrike" dirty="0">
                          <a:effectLst/>
                        </a:rPr>
                        <a:t> </a:t>
                      </a:r>
                      <a:r>
                        <a:rPr lang="en-US" sz="1000" b="1" u="sng" strike="noStrike" dirty="0" smtClean="0">
                          <a:effectLst/>
                        </a:rPr>
                        <a:t>AIPHS</a:t>
                      </a:r>
                      <a:endParaRPr lang="en-US" sz="1000" b="1" i="0" u="sng"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gridSpan="2">
                  <a:txBody>
                    <a:bodyPr/>
                    <a:lstStyle/>
                    <a:p>
                      <a:pPr algn="ctr" fontAlgn="b"/>
                      <a:r>
                        <a:rPr lang="en-US" sz="1000" b="1" u="sng" strike="noStrike" dirty="0" smtClean="0">
                          <a:effectLst/>
                        </a:rPr>
                        <a:t>Object </a:t>
                      </a:r>
                      <a:r>
                        <a:rPr lang="en-US" sz="1000" b="1" u="sng" strike="noStrike" dirty="0">
                          <a:effectLst/>
                        </a:rPr>
                        <a:t>Code</a:t>
                      </a:r>
                      <a:endParaRPr lang="en-US" sz="1000" b="1" i="0" u="sng"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1000" b="1" u="sng" strike="noStrike" dirty="0">
                          <a:effectLst/>
                        </a:rPr>
                        <a:t>Code Description</a:t>
                      </a:r>
                      <a:endParaRPr lang="en-US" sz="1000" b="1" i="0" u="sng"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000" b="1" u="sng" strike="noStrike" dirty="0">
                          <a:effectLst/>
                        </a:rPr>
                        <a:t>2019-20</a:t>
                      </a:r>
                      <a:endParaRPr lang="en-US" sz="1000" b="1" i="0" u="sng"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1000" b="1" u="sng" strike="noStrike" dirty="0">
                          <a:effectLst/>
                        </a:rPr>
                        <a:t>2020-21</a:t>
                      </a:r>
                      <a:endParaRPr lang="en-US" sz="10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078883301"/>
                  </a:ext>
                </a:extLst>
              </a:tr>
              <a:tr h="271883">
                <a:tc gridSpan="5">
                  <a:txBody>
                    <a:bodyPr/>
                    <a:lstStyle/>
                    <a:p>
                      <a:pPr algn="l" fontAlgn="b"/>
                      <a:r>
                        <a:rPr lang="en-US" sz="1000" b="1" u="none" strike="noStrike" dirty="0">
                          <a:effectLst/>
                        </a:rPr>
                        <a:t>Revenue</a:t>
                      </a:r>
                      <a:endParaRPr lang="en-US" sz="10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a:txBody>
                    <a:bodyPr/>
                    <a:lstStyle/>
                    <a:p>
                      <a:endParaRPr lang="en-US"/>
                    </a:p>
                  </a:txBody>
                  <a:tcPr marL="0" marR="0" marT="0" marB="0" anchor="b"/>
                </a:tc>
                <a:tc>
                  <a:txBody>
                    <a:bodyPr/>
                    <a:lstStyle/>
                    <a:p>
                      <a:pPr algn="ctr" fontAlgn="b"/>
                      <a:endParaRPr lang="en-US" sz="10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92309100"/>
                  </a:ext>
                </a:extLst>
              </a:tr>
              <a:tr h="218268">
                <a:tc gridSpan="2">
                  <a:txBody>
                    <a:bodyPr/>
                    <a:lstStyle/>
                    <a:p>
                      <a:pPr algn="l" fontAlgn="b"/>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gridSpan="2">
                  <a:txBody>
                    <a:bodyPr/>
                    <a:lstStyle/>
                    <a:p>
                      <a:pPr algn="l" fontAlgn="b"/>
                      <a:r>
                        <a:rPr lang="en-US" sz="900" u="none" strike="noStrike" dirty="0">
                          <a:effectLst/>
                        </a:rPr>
                        <a:t> </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dirty="0">
                          <a:effectLst/>
                        </a:rPr>
                        <a:t> State </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4,769,344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5,099,593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035687584"/>
                  </a:ext>
                </a:extLst>
              </a:tr>
              <a:tr h="218268">
                <a:tc gridSpan="2">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gridSpan="2">
                  <a:txBody>
                    <a:bodyPr/>
                    <a:lstStyle/>
                    <a:p>
                      <a:pPr algn="l" fontAlgn="b"/>
                      <a:r>
                        <a:rPr lang="en-US" sz="900" u="none" strike="noStrike">
                          <a:effectLst/>
                        </a:rPr>
                        <a:t> </a:t>
                      </a:r>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 Federal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213,398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416,553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789802932"/>
                  </a:ext>
                </a:extLst>
              </a:tr>
              <a:tr h="218268">
                <a:tc gridSpan="2">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gridSpan="2">
                  <a:txBody>
                    <a:bodyPr/>
                    <a:lstStyle/>
                    <a:p>
                      <a:pPr algn="l" fontAlgn="b"/>
                      <a:r>
                        <a:rPr lang="en-US" sz="900" u="none" strike="noStrike">
                          <a:effectLst/>
                        </a:rPr>
                        <a:t> </a:t>
                      </a:r>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 Local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88,153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97,035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719531045"/>
                  </a:ext>
                </a:extLst>
              </a:tr>
              <a:tr h="218268">
                <a:tc gridSpan="5">
                  <a:txBody>
                    <a:bodyPr/>
                    <a:lstStyle/>
                    <a:p>
                      <a:pPr algn="r" fontAlgn="b"/>
                      <a:r>
                        <a:rPr lang="en-US" sz="900" b="1" u="none" strike="noStrike" dirty="0">
                          <a:effectLst/>
                        </a:rPr>
                        <a:t>Total Revenue</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effectLst/>
                        </a:rPr>
                        <a:t> $                  5,070,896 </a:t>
                      </a:r>
                      <a:endParaRPr lang="en-US" sz="9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5,613,181 </a:t>
                      </a:r>
                      <a:endParaRPr lang="en-US" sz="9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707888787"/>
                  </a:ext>
                </a:extLst>
              </a:tr>
              <a:tr h="135941">
                <a:tc gridSpan="7">
                  <a:txBody>
                    <a:bodyPr/>
                    <a:lstStyle/>
                    <a:p>
                      <a:pPr algn="l" fontAlgn="b"/>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dirty="0"/>
                    </a:p>
                  </a:txBody>
                  <a:tcPr marL="0" marR="0" marT="0" marB="0" anchor="b"/>
                </a:tc>
                <a:tc hMerge="1">
                  <a:txBody>
                    <a:bodyPr/>
                    <a:lstStyle/>
                    <a:p>
                      <a:pPr algn="l" fontAlgn="b"/>
                      <a:endParaRPr lang="en-US" sz="8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pPr algn="ctr" fontAlgn="b"/>
                      <a:endParaRPr lang="en-US" sz="8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042265656"/>
                  </a:ext>
                </a:extLst>
              </a:tr>
              <a:tr h="272835">
                <a:tc gridSpan="5">
                  <a:txBody>
                    <a:bodyPr/>
                    <a:lstStyle/>
                    <a:p>
                      <a:pPr algn="l" fontAlgn="b"/>
                      <a:r>
                        <a:rPr lang="en-US" sz="900" b="1" u="none" strike="noStrike" dirty="0">
                          <a:effectLst/>
                        </a:rPr>
                        <a:t>Expenses</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pPr algn="l" fontAlgn="b"/>
                      <a:endParaRPr lang="en-US" sz="10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a:txBody>
                    <a:bodyPr/>
                    <a:lstStyle/>
                    <a:p>
                      <a:endParaRPr lang="en-US" sz="900" dirty="0"/>
                    </a:p>
                  </a:txBody>
                  <a:tcPr marL="0" marR="0" marT="0" marB="0" anchor="b"/>
                </a:tc>
                <a:tc>
                  <a:txBody>
                    <a:bodyPr/>
                    <a:lstStyle/>
                    <a:p>
                      <a:pPr algn="ctr" fontAlgn="b"/>
                      <a:endParaRPr lang="en-US" sz="9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111546679"/>
                  </a:ext>
                </a:extLst>
              </a:tr>
              <a:tr h="218268">
                <a:tc gridSpan="2">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gridSpan="2">
                  <a:txBody>
                    <a:bodyPr/>
                    <a:lstStyle/>
                    <a:p>
                      <a:pPr algn="ctr" fontAlgn="b"/>
                      <a:r>
                        <a:rPr lang="en-US" sz="900" b="1" u="none" strike="noStrike" dirty="0">
                          <a:effectLst/>
                        </a:rPr>
                        <a:t>1000</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Certificated Salaries</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1,148,134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1,691,454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368775315"/>
                  </a:ext>
                </a:extLst>
              </a:tr>
              <a:tr h="218268">
                <a:tc gridSpan="2">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gridSpan="2">
                  <a:txBody>
                    <a:bodyPr/>
                    <a:lstStyle/>
                    <a:p>
                      <a:pPr algn="ctr" fontAlgn="b"/>
                      <a:r>
                        <a:rPr lang="en-US" sz="900" b="1" u="none" strike="noStrike" dirty="0">
                          <a:effectLst/>
                        </a:rPr>
                        <a:t>2000</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Classified Salaries</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445,656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456,810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136866898"/>
                  </a:ext>
                </a:extLst>
              </a:tr>
              <a:tr h="218268">
                <a:tc gridSpan="2">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gridSpan="2">
                  <a:txBody>
                    <a:bodyPr/>
                    <a:lstStyle/>
                    <a:p>
                      <a:pPr algn="ctr" fontAlgn="b"/>
                      <a:r>
                        <a:rPr lang="en-US" sz="900" b="1" u="none" strike="noStrike" dirty="0">
                          <a:effectLst/>
                        </a:rPr>
                        <a:t>3000</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Benefits</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470,840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505,843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189507058"/>
                  </a:ext>
                </a:extLst>
              </a:tr>
              <a:tr h="218268">
                <a:tc gridSpan="2">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gridSpan="2">
                  <a:txBody>
                    <a:bodyPr/>
                    <a:lstStyle/>
                    <a:p>
                      <a:pPr algn="ctr" fontAlgn="b"/>
                      <a:r>
                        <a:rPr lang="en-US" sz="900" b="1" u="none" strike="noStrike" dirty="0">
                          <a:effectLst/>
                        </a:rPr>
                        <a:t>4000</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Books and Supplies</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444,198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345,326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915347268"/>
                  </a:ext>
                </a:extLst>
              </a:tr>
              <a:tr h="271883">
                <a:tc gridSpan="2">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gridSpan="2">
                  <a:txBody>
                    <a:bodyPr/>
                    <a:lstStyle/>
                    <a:p>
                      <a:pPr algn="ctr" fontAlgn="b"/>
                      <a:r>
                        <a:rPr lang="en-US" sz="900" b="1" u="none" strike="noStrike" dirty="0">
                          <a:effectLst/>
                        </a:rPr>
                        <a:t>5000</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Services and Other Operating Expenses</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1,480,250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1,617,245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541730920"/>
                  </a:ext>
                </a:extLst>
              </a:tr>
              <a:tr h="218268">
                <a:tc gridSpan="2">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gridSpan="2">
                  <a:txBody>
                    <a:bodyPr/>
                    <a:lstStyle/>
                    <a:p>
                      <a:pPr algn="ctr" fontAlgn="b"/>
                      <a:r>
                        <a:rPr lang="en-US" sz="900" b="1" u="none" strike="noStrike" dirty="0">
                          <a:effectLst/>
                        </a:rPr>
                        <a:t>6000</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Capital Outlay</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6,924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6,924 </a:t>
                      </a:r>
                      <a:endParaRPr lang="en-US" sz="9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99573095"/>
                  </a:ext>
                </a:extLst>
              </a:tr>
              <a:tr h="218268">
                <a:tc gridSpan="2">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gridSpan="2">
                  <a:txBody>
                    <a:bodyPr/>
                    <a:lstStyle/>
                    <a:p>
                      <a:pPr algn="ctr" fontAlgn="b"/>
                      <a:r>
                        <a:rPr lang="en-US" sz="900" b="1" u="none" strike="noStrike" dirty="0">
                          <a:effectLst/>
                        </a:rPr>
                        <a:t>7000</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Other Outgoing</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a:effectLst/>
                        </a:rPr>
                        <a:t>                        429,330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618,643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527504904"/>
                  </a:ext>
                </a:extLst>
              </a:tr>
              <a:tr h="218268">
                <a:tc gridSpan="2">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1" i="0" u="none" strike="noStrike">
                        <a:solidFill>
                          <a:srgbClr val="000000"/>
                        </a:solidFill>
                        <a:effectLst/>
                        <a:latin typeface="Times New Roman" panose="02020603050405020304" pitchFamily="18" charset="0"/>
                      </a:endParaRPr>
                    </a:p>
                  </a:txBody>
                  <a:tcPr marL="0" marR="0" marT="0" marB="0" anchor="b"/>
                </a:tc>
                <a:tc gridSpan="3">
                  <a:txBody>
                    <a:bodyPr/>
                    <a:lstStyle/>
                    <a:p>
                      <a:pPr algn="l" fontAlgn="b"/>
                      <a:r>
                        <a:rPr lang="en-US" sz="900" u="none" strike="noStrike">
                          <a:effectLst/>
                        </a:rPr>
                        <a:t>Total Expenses</a:t>
                      </a:r>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ctr" fontAlgn="b"/>
                      <a:r>
                        <a:rPr lang="en-US" sz="900" u="none" strike="noStrike">
                          <a:effectLst/>
                        </a:rPr>
                        <a:t> $                  4,425,331 </a:t>
                      </a:r>
                      <a:endParaRPr lang="en-US" sz="9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5,242,245 </a:t>
                      </a:r>
                      <a:endParaRPr lang="en-US" sz="9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710297936"/>
                  </a:ext>
                </a:extLst>
              </a:tr>
              <a:tr h="135941">
                <a:tc gridSpan="2">
                  <a:txBody>
                    <a:bodyPr/>
                    <a:lstStyle/>
                    <a:p>
                      <a:pPr algn="l" fontAlgn="b"/>
                      <a:r>
                        <a:rPr lang="en-US" sz="900" u="none" strike="noStrike">
                          <a:effectLst/>
                        </a:rPr>
                        <a:t> </a:t>
                      </a:r>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Times New Roman" panose="02020603050405020304" pitchFamily="18" charset="0"/>
                      </a:endParaRPr>
                    </a:p>
                  </a:txBody>
                  <a:tcPr marL="0" marR="0" marT="0" marB="0" anchor="b"/>
                </a:tc>
                <a:tc gridSpan="2">
                  <a:txBody>
                    <a:bodyPr/>
                    <a:lstStyle/>
                    <a:p>
                      <a:pPr algn="l" fontAlgn="b"/>
                      <a:r>
                        <a:rPr lang="en-US" sz="900" u="none" strike="noStrike">
                          <a:effectLst/>
                        </a:rPr>
                        <a:t> </a:t>
                      </a:r>
                      <a:endParaRPr lang="en-US" sz="900" b="0"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a:txBody>
                    <a:bodyPr/>
                    <a:lstStyle/>
                    <a:p>
                      <a:pPr algn="ctr" fontAlgn="b"/>
                      <a:r>
                        <a:rPr lang="en-US" sz="900" u="none" strike="noStrike">
                          <a:effectLst/>
                        </a:rPr>
                        <a:t>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707132336"/>
                  </a:ext>
                </a:extLst>
              </a:tr>
              <a:tr h="218268">
                <a:tc gridSpan="5">
                  <a:txBody>
                    <a:bodyPr/>
                    <a:lstStyle/>
                    <a:p>
                      <a:pPr algn="r" fontAlgn="b"/>
                      <a:r>
                        <a:rPr lang="en-US" sz="900" b="1" u="none" strike="noStrike" dirty="0">
                          <a:effectLst/>
                        </a:rPr>
                        <a:t>Surplus / (Deficit</a:t>
                      </a:r>
                      <a:r>
                        <a:rPr lang="en-US" sz="900" u="none" strike="noStrike" dirty="0">
                          <a:effectLst/>
                        </a:rPr>
                        <a:t>)</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u="none" strike="noStrike" dirty="0">
                          <a:effectLst/>
                        </a:rPr>
                        <a:t> $                     645,564 </a:t>
                      </a:r>
                      <a:endParaRPr lang="en-US" sz="9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370,935 </a:t>
                      </a:r>
                      <a:endParaRPr lang="en-US" sz="9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942576527"/>
                  </a:ext>
                </a:extLst>
              </a:tr>
              <a:tr h="135941">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gridSpan="4">
                  <a:txBody>
                    <a:bodyPr/>
                    <a:lstStyle/>
                    <a:p>
                      <a:pPr algn="l" fontAlgn="b"/>
                      <a:r>
                        <a:rPr lang="en-US" sz="900" u="none" strike="noStrike" dirty="0">
                          <a:effectLst/>
                        </a:rPr>
                        <a:t>As a % of LCFF revenue</a:t>
                      </a:r>
                      <a:endParaRPr lang="en-US" sz="900" b="0"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900" u="none" strike="noStrike">
                          <a:effectLst/>
                        </a:rPr>
                        <a:t>14%</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n-US" sz="900" u="none" strike="noStrike" dirty="0">
                          <a:effectLst/>
                        </a:rPr>
                        <a:t>8%</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351356278"/>
                  </a:ext>
                </a:extLst>
              </a:tr>
              <a:tr h="135941">
                <a:tc gridSpan="7">
                  <a:txBody>
                    <a:bodyPr/>
                    <a:lstStyle/>
                    <a:p>
                      <a:pPr algn="l" fontAlgn="b"/>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pPr algn="l" fontAlgn="b"/>
                      <a:endParaRPr lang="en-US" sz="800" b="0"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dirty="0"/>
                    </a:p>
                  </a:txBody>
                  <a:tcPr marL="0" marR="0" marT="0" marB="0" anchor="b"/>
                </a:tc>
                <a:tc hMerge="1">
                  <a:txBody>
                    <a:bodyPr/>
                    <a:lstStyle/>
                    <a:p>
                      <a:pPr algn="ctr" fontAlgn="b"/>
                      <a:endParaRPr lang="en-US" sz="8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871711933"/>
                  </a:ext>
                </a:extLst>
              </a:tr>
              <a:tr h="218268">
                <a:tc gridSpan="5">
                  <a:txBody>
                    <a:bodyPr/>
                    <a:lstStyle/>
                    <a:p>
                      <a:pPr algn="l" fontAlgn="b"/>
                      <a:r>
                        <a:rPr lang="en-US" sz="900" u="none" strike="noStrike">
                          <a:effectLst/>
                        </a:rPr>
                        <a:t>Beginning Fund Balance</a:t>
                      </a:r>
                      <a:endParaRPr lang="en-US" sz="900" b="1"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u="none" strike="noStrike">
                          <a:effectLst/>
                        </a:rPr>
                        <a:t> $                  1,371,951 </a:t>
                      </a:r>
                      <a:endParaRPr lang="en-US" sz="9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2,017,515 </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567291867"/>
                  </a:ext>
                </a:extLst>
              </a:tr>
              <a:tr h="135941">
                <a:tc gridSpan="7">
                  <a:txBody>
                    <a:bodyPr/>
                    <a:lstStyle/>
                    <a:p>
                      <a:pPr algn="l" fontAlgn="b"/>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pPr algn="l" fontAlgn="b"/>
                      <a:endParaRPr lang="en-US" sz="800" b="0"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marL="0" marR="0" marT="0" marB="0" anchor="b"/>
                </a:tc>
                <a:tc hMerge="1">
                  <a:txBody>
                    <a:bodyPr/>
                    <a:lstStyle/>
                    <a:p>
                      <a:pPr algn="ctr" fontAlgn="b"/>
                      <a:endParaRPr lang="en-US" sz="8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935388637"/>
                  </a:ext>
                </a:extLst>
              </a:tr>
              <a:tr h="135941">
                <a:tc gridSpan="7">
                  <a:txBody>
                    <a:bodyPr/>
                    <a:lstStyle/>
                    <a:p>
                      <a:pPr algn="l" fontAlgn="b"/>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pPr algn="l" fontAlgn="b"/>
                      <a:endParaRPr lang="en-US" sz="800" b="0"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pPr algn="l" fontAlgn="b"/>
                      <a:endParaRPr lang="en-US" sz="800" b="0"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marL="0" marR="0" marT="0" marB="0" anchor="b"/>
                </a:tc>
                <a:tc hMerge="1">
                  <a:txBody>
                    <a:bodyPr/>
                    <a:lstStyle/>
                    <a:p>
                      <a:pPr algn="ctr" fontAlgn="b"/>
                      <a:endParaRPr lang="en-US" sz="8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791298048"/>
                  </a:ext>
                </a:extLst>
              </a:tr>
              <a:tr h="218268">
                <a:tc gridSpan="5">
                  <a:txBody>
                    <a:bodyPr/>
                    <a:lstStyle/>
                    <a:p>
                      <a:pPr algn="l" fontAlgn="b"/>
                      <a:r>
                        <a:rPr lang="en-US" sz="900" u="none" strike="noStrike" dirty="0">
                          <a:effectLst/>
                        </a:rPr>
                        <a:t>Ending Fund Balance</a:t>
                      </a:r>
                      <a:endParaRPr lang="en-US" sz="900" b="1" i="0" u="none" strike="noStrike" dirty="0">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u="none" strike="noStrike" dirty="0">
                          <a:effectLst/>
                        </a:rPr>
                        <a:t> $                  2,017,515 </a:t>
                      </a:r>
                      <a:endParaRPr lang="en-US" sz="9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en-US" sz="900" u="none" strike="noStrike" dirty="0">
                          <a:effectLst/>
                        </a:rPr>
                        <a:t> $                  2,388,450 </a:t>
                      </a:r>
                      <a:endParaRPr lang="en-US" sz="9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082501958"/>
                  </a:ext>
                </a:extLst>
              </a:tr>
              <a:tr h="135941">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tc>
                <a:tc gridSpan="4">
                  <a:txBody>
                    <a:bodyPr/>
                    <a:lstStyle/>
                    <a:p>
                      <a:pPr algn="l" fontAlgn="b"/>
                      <a:r>
                        <a:rPr lang="en-US" sz="900" u="none" strike="noStrike">
                          <a:effectLst/>
                        </a:rPr>
                        <a:t>As a % of Expenditures</a:t>
                      </a:r>
                      <a:endParaRPr lang="en-US" sz="900" b="0" i="0" u="none" strike="noStrike">
                        <a:solidFill>
                          <a:srgbClr val="000000"/>
                        </a:solidFill>
                        <a:effectLst/>
                        <a:latin typeface="Times New Roman" panose="02020603050405020304" pitchFamily="18"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900" u="none" strike="noStrike" dirty="0">
                          <a:effectLst/>
                        </a:rPr>
                        <a:t>46%</a:t>
                      </a:r>
                      <a:endParaRPr lang="en-US" sz="900" b="0"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n-US" sz="900" u="none" strike="noStrike" dirty="0">
                          <a:effectLst/>
                        </a:rPr>
                        <a:t>46%</a:t>
                      </a:r>
                      <a:endParaRPr lang="en-US" sz="9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286455416"/>
                  </a:ext>
                </a:extLst>
              </a:tr>
            </a:tbl>
          </a:graphicData>
        </a:graphic>
      </p:graphicFrame>
      <p:sp>
        <p:nvSpPr>
          <p:cNvPr id="15" name="TextBox 14"/>
          <p:cNvSpPr txBox="1"/>
          <p:nvPr/>
        </p:nvSpPr>
        <p:spPr>
          <a:xfrm>
            <a:off x="1163782" y="160282"/>
            <a:ext cx="4696691" cy="369332"/>
          </a:xfrm>
          <a:prstGeom prst="rect">
            <a:avLst/>
          </a:prstGeom>
          <a:noFill/>
        </p:spPr>
        <p:txBody>
          <a:bodyPr wrap="square" rtlCol="0">
            <a:spAutoFit/>
          </a:bodyPr>
          <a:lstStyle/>
          <a:p>
            <a:r>
              <a:rPr lang="en-US" dirty="0" smtClean="0"/>
              <a:t>American Indian Public High School</a:t>
            </a:r>
            <a:endParaRPr lang="en-US" dirty="0"/>
          </a:p>
        </p:txBody>
      </p:sp>
      <p:sp>
        <p:nvSpPr>
          <p:cNvPr id="16" name="TextBox 15"/>
          <p:cNvSpPr txBox="1"/>
          <p:nvPr/>
        </p:nvSpPr>
        <p:spPr>
          <a:xfrm>
            <a:off x="2836391" y="498836"/>
            <a:ext cx="788542" cy="307777"/>
          </a:xfrm>
          <a:prstGeom prst="rect">
            <a:avLst/>
          </a:prstGeom>
          <a:noFill/>
        </p:spPr>
        <p:txBody>
          <a:bodyPr wrap="square" rtlCol="0">
            <a:spAutoFit/>
          </a:bodyPr>
          <a:lstStyle/>
          <a:p>
            <a:r>
              <a:rPr lang="en-US" sz="1400" dirty="0" smtClean="0"/>
              <a:t>9 –12th</a:t>
            </a:r>
            <a:endParaRPr lang="en-US" sz="1400" dirty="0"/>
          </a:p>
        </p:txBody>
      </p:sp>
    </p:spTree>
    <p:extLst>
      <p:ext uri="{BB962C8B-B14F-4D97-AF65-F5344CB8AC3E}">
        <p14:creationId xmlns:p14="http://schemas.microsoft.com/office/powerpoint/2010/main" val="326537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Multi-Year </a:t>
            </a:r>
            <a:r>
              <a:rPr lang="en-US" dirty="0" err="1" smtClean="0"/>
              <a:t>Reveiw</a:t>
            </a:r>
            <a:endParaRPr lang="en-US" dirty="0"/>
          </a:p>
        </p:txBody>
      </p:sp>
      <p:pic>
        <p:nvPicPr>
          <p:cNvPr id="4" name="Picture 3"/>
          <p:cNvPicPr>
            <a:picLocks noChangeAspect="1"/>
          </p:cNvPicPr>
          <p:nvPr/>
        </p:nvPicPr>
        <p:blipFill>
          <a:blip r:embed="rId2"/>
          <a:stretch>
            <a:fillRect/>
          </a:stretch>
        </p:blipFill>
        <p:spPr>
          <a:xfrm>
            <a:off x="1658613" y="477572"/>
            <a:ext cx="1209279" cy="1652159"/>
          </a:xfrm>
          <a:prstGeom prst="rect">
            <a:avLst/>
          </a:prstGeom>
        </p:spPr>
      </p:pic>
    </p:spTree>
    <p:extLst>
      <p:ext uri="{BB962C8B-B14F-4D97-AF65-F5344CB8AC3E}">
        <p14:creationId xmlns:p14="http://schemas.microsoft.com/office/powerpoint/2010/main" val="47498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INDIAN PUBLIC CHARTER</a:t>
            </a:r>
            <a:endParaRPr lang="en-US" dirty="0"/>
          </a:p>
        </p:txBody>
      </p:sp>
    </p:spTree>
    <p:extLst>
      <p:ext uri="{BB962C8B-B14F-4D97-AF65-F5344CB8AC3E}">
        <p14:creationId xmlns:p14="http://schemas.microsoft.com/office/powerpoint/2010/main" val="248630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yan\Desktop\CSMC\Marketing\Logos\174471_logo_final.tif">
            <a:extLst>
              <a:ext uri="{FF2B5EF4-FFF2-40B4-BE49-F238E27FC236}">
                <a16:creationId xmlns:a16="http://schemas.microsoft.com/office/drawing/2014/main" id="{36DBCA19-BD8F-48E8-B20D-27292C63AD00}"/>
              </a:ext>
            </a:extLst>
          </p:cNvPr>
          <p:cNvPicPr>
            <a:picLocks noChangeAspect="1" noChangeArrowheads="1"/>
          </p:cNvPicPr>
          <p:nvPr/>
        </p:nvPicPr>
        <p:blipFill>
          <a:blip r:embed="rId2" cstate="print"/>
          <a:srcRect/>
          <a:stretch>
            <a:fillRect/>
          </a:stretch>
        </p:blipFill>
        <p:spPr bwMode="auto">
          <a:xfrm>
            <a:off x="8911128" y="299066"/>
            <a:ext cx="1003300" cy="735475"/>
          </a:xfrm>
          <a:prstGeom prst="rect">
            <a:avLst/>
          </a:prstGeom>
          <a:noFill/>
          <a:ln w="9525">
            <a:noFill/>
            <a:miter lim="800000"/>
            <a:headEnd/>
            <a:tailEnd/>
          </a:ln>
        </p:spPr>
      </p:pic>
      <p:sp>
        <p:nvSpPr>
          <p:cNvPr id="5" name="TextBox 4"/>
          <p:cNvSpPr txBox="1"/>
          <p:nvPr/>
        </p:nvSpPr>
        <p:spPr>
          <a:xfrm>
            <a:off x="856211" y="482138"/>
            <a:ext cx="6616931" cy="369332"/>
          </a:xfrm>
          <a:prstGeom prst="rect">
            <a:avLst/>
          </a:prstGeom>
          <a:noFill/>
        </p:spPr>
        <p:txBody>
          <a:bodyPr wrap="square" rtlCol="0">
            <a:spAutoFit/>
          </a:bodyPr>
          <a:lstStyle/>
          <a:p>
            <a:r>
              <a:rPr lang="en-US" dirty="0" smtClean="0"/>
              <a:t>American Indian Public Charter  Multi-Year Projection</a:t>
            </a:r>
          </a:p>
        </p:txBody>
      </p:sp>
      <p:pic>
        <p:nvPicPr>
          <p:cNvPr id="8" name="Picture 7"/>
          <p:cNvPicPr>
            <a:picLocks noChangeAspect="1"/>
          </p:cNvPicPr>
          <p:nvPr/>
        </p:nvPicPr>
        <p:blipFill>
          <a:blip r:embed="rId3"/>
          <a:stretch>
            <a:fillRect/>
          </a:stretch>
        </p:blipFill>
        <p:spPr>
          <a:xfrm>
            <a:off x="856211" y="1155468"/>
            <a:ext cx="9751869" cy="5232249"/>
          </a:xfrm>
          <a:prstGeom prst="rect">
            <a:avLst/>
          </a:prstGeom>
        </p:spPr>
      </p:pic>
    </p:spTree>
    <p:extLst>
      <p:ext uri="{BB962C8B-B14F-4D97-AF65-F5344CB8AC3E}">
        <p14:creationId xmlns:p14="http://schemas.microsoft.com/office/powerpoint/2010/main" val="198774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AIPCS I Multi-Year Projections</a:t>
            </a:r>
            <a:endParaRPr lang="en-US" dirty="0"/>
          </a:p>
        </p:txBody>
      </p:sp>
      <p:sp>
        <p:nvSpPr>
          <p:cNvPr id="3" name="TextBox 2"/>
          <p:cNvSpPr txBox="1"/>
          <p:nvPr/>
        </p:nvSpPr>
        <p:spPr>
          <a:xfrm>
            <a:off x="1172095" y="1712422"/>
            <a:ext cx="9767454" cy="3970318"/>
          </a:xfrm>
          <a:prstGeom prst="rect">
            <a:avLst/>
          </a:prstGeom>
          <a:noFill/>
        </p:spPr>
        <p:txBody>
          <a:bodyPr wrap="square" rtlCol="0">
            <a:spAutoFit/>
          </a:bodyPr>
          <a:lstStyle/>
          <a:p>
            <a:r>
              <a:rPr lang="en-US" sz="2800" dirty="0" smtClean="0">
                <a:latin typeface="Adobe Devanagari" panose="02040503050201020203" pitchFamily="18" charset="0"/>
                <a:cs typeface="Adobe Devanagari" panose="02040503050201020203" pitchFamily="18" charset="0"/>
              </a:rPr>
              <a:t>The Multi year projections for American Indian Public Charter School </a:t>
            </a:r>
            <a:r>
              <a:rPr lang="en-US" sz="2800" dirty="0" smtClean="0">
                <a:latin typeface="Adobe Devanagari" panose="02040503050201020203" pitchFamily="18" charset="0"/>
                <a:cs typeface="Adobe Devanagari" panose="02040503050201020203" pitchFamily="18" charset="0"/>
              </a:rPr>
              <a:t> </a:t>
            </a:r>
            <a:r>
              <a:rPr lang="en-US" sz="2800" dirty="0" smtClean="0">
                <a:latin typeface="Adobe Devanagari" panose="02040503050201020203" pitchFamily="18" charset="0"/>
                <a:cs typeface="Adobe Devanagari" panose="02040503050201020203" pitchFamily="18" charset="0"/>
              </a:rPr>
              <a:t>reflects:</a:t>
            </a:r>
          </a:p>
          <a:p>
            <a:pPr marL="285750" indent="-285750">
              <a:buFont typeface="Arial" panose="020B0604020202020204" pitchFamily="34" charset="0"/>
              <a:buChar char="•"/>
            </a:pPr>
            <a:r>
              <a:rPr lang="en-US" sz="2800" dirty="0" smtClean="0">
                <a:latin typeface="Adobe Devanagari" panose="02040503050201020203" pitchFamily="18" charset="0"/>
                <a:cs typeface="Adobe Devanagari" panose="02040503050201020203" pitchFamily="18" charset="0"/>
              </a:rPr>
              <a:t>Stable enrollment for the projected years. Until the Charter </a:t>
            </a:r>
            <a:r>
              <a:rPr lang="en-US" sz="2800" dirty="0" smtClean="0">
                <a:latin typeface="Adobe Devanagari" panose="02040503050201020203" pitchFamily="18" charset="0"/>
                <a:cs typeface="Adobe Devanagari" panose="02040503050201020203" pitchFamily="18" charset="0"/>
              </a:rPr>
              <a:t>Renewal </a:t>
            </a:r>
            <a:r>
              <a:rPr lang="en-US" sz="2800" dirty="0" smtClean="0">
                <a:latin typeface="Adobe Devanagari" panose="02040503050201020203" pitchFamily="18" charset="0"/>
                <a:cs typeface="Adobe Devanagari" panose="02040503050201020203" pitchFamily="18" charset="0"/>
              </a:rPr>
              <a:t>the enrollment continues to reflect the enrollment approved by the current charter. </a:t>
            </a:r>
            <a:r>
              <a:rPr lang="en-US" sz="2800" dirty="0" smtClean="0">
                <a:latin typeface="Adobe Devanagari" panose="02040503050201020203" pitchFamily="18" charset="0"/>
                <a:cs typeface="Adobe Devanagari" panose="02040503050201020203" pitchFamily="18" charset="0"/>
              </a:rPr>
              <a:t>(Max 250)</a:t>
            </a:r>
          </a:p>
          <a:p>
            <a:pPr marL="285750" indent="-285750">
              <a:buFont typeface="Arial" panose="020B0604020202020204" pitchFamily="34" charset="0"/>
              <a:buChar char="•"/>
            </a:pPr>
            <a:r>
              <a:rPr lang="en-US" sz="2800" dirty="0">
                <a:latin typeface="Adobe Devanagari" panose="02040503050201020203" pitchFamily="18" charset="0"/>
                <a:cs typeface="Adobe Devanagari" panose="02040503050201020203" pitchFamily="18" charset="0"/>
              </a:rPr>
              <a:t>Slight reduction in </a:t>
            </a:r>
            <a:r>
              <a:rPr lang="en-US" sz="2800" dirty="0" smtClean="0">
                <a:latin typeface="Adobe Devanagari" panose="02040503050201020203" pitchFamily="18" charset="0"/>
                <a:cs typeface="Adobe Devanagari" panose="02040503050201020203" pitchFamily="18" charset="0"/>
              </a:rPr>
              <a:t>surplus provided to fund balance </a:t>
            </a:r>
            <a:r>
              <a:rPr lang="en-US" sz="2800" dirty="0">
                <a:latin typeface="Adobe Devanagari" panose="02040503050201020203" pitchFamily="18" charset="0"/>
                <a:cs typeface="Adobe Devanagari" panose="02040503050201020203" pitchFamily="18" charset="0"/>
              </a:rPr>
              <a:t>projected in 2022-23 based on end of Federal Facility Grant</a:t>
            </a:r>
            <a:r>
              <a:rPr lang="en-US" sz="2800" dirty="0" smtClean="0">
                <a:latin typeface="Adobe Devanagari" panose="02040503050201020203" pitchFamily="18" charset="0"/>
                <a:cs typeface="Adobe Devanagari" panose="02040503050201020203" pitchFamily="18" charset="0"/>
              </a:rPr>
              <a:t>.</a:t>
            </a:r>
            <a:endParaRPr lang="en-US" sz="2800" dirty="0" smtClean="0">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r>
              <a:rPr lang="en-US" sz="2800" dirty="0" smtClean="0">
                <a:latin typeface="Adobe Devanagari" panose="02040503050201020203" pitchFamily="18" charset="0"/>
                <a:cs typeface="Adobe Devanagari" panose="02040503050201020203" pitchFamily="18" charset="0"/>
              </a:rPr>
              <a:t>Consistent </a:t>
            </a:r>
            <a:r>
              <a:rPr lang="en-US" sz="2800" dirty="0" smtClean="0">
                <a:latin typeface="Adobe Devanagari" panose="02040503050201020203" pitchFamily="18" charset="0"/>
                <a:cs typeface="Adobe Devanagari" panose="02040503050201020203" pitchFamily="18" charset="0"/>
              </a:rPr>
              <a:t>Ending </a:t>
            </a:r>
            <a:r>
              <a:rPr lang="en-US" sz="2800" dirty="0">
                <a:latin typeface="Adobe Devanagari" panose="02040503050201020203" pitchFamily="18" charset="0"/>
                <a:cs typeface="Adobe Devanagari" panose="02040503050201020203" pitchFamily="18" charset="0"/>
              </a:rPr>
              <a:t>F</a:t>
            </a:r>
            <a:r>
              <a:rPr lang="en-US" sz="2800" dirty="0" smtClean="0">
                <a:latin typeface="Adobe Devanagari" panose="02040503050201020203" pitchFamily="18" charset="0"/>
                <a:cs typeface="Adobe Devanagari" panose="02040503050201020203" pitchFamily="18" charset="0"/>
              </a:rPr>
              <a:t>und </a:t>
            </a:r>
            <a:r>
              <a:rPr lang="en-US" sz="2800" dirty="0">
                <a:latin typeface="Adobe Devanagari" panose="02040503050201020203" pitchFamily="18" charset="0"/>
                <a:cs typeface="Adobe Devanagari" panose="02040503050201020203" pitchFamily="18" charset="0"/>
              </a:rPr>
              <a:t>B</a:t>
            </a:r>
            <a:r>
              <a:rPr lang="en-US" sz="2800" dirty="0" smtClean="0">
                <a:latin typeface="Adobe Devanagari" panose="02040503050201020203" pitchFamily="18" charset="0"/>
                <a:cs typeface="Adobe Devanagari" panose="02040503050201020203" pitchFamily="18" charset="0"/>
              </a:rPr>
              <a:t>alance and Reserve growth  outgoing </a:t>
            </a:r>
            <a:r>
              <a:rPr lang="en-US" sz="2800" dirty="0" smtClean="0">
                <a:latin typeface="Adobe Devanagari" panose="02040503050201020203" pitchFamily="18" charset="0"/>
                <a:cs typeface="Adobe Devanagari" panose="02040503050201020203" pitchFamily="18" charset="0"/>
              </a:rPr>
              <a:t>projected </a:t>
            </a:r>
            <a:r>
              <a:rPr lang="en-US" sz="2800" dirty="0" smtClean="0">
                <a:latin typeface="Adobe Devanagari" panose="02040503050201020203" pitchFamily="18" charset="0"/>
                <a:cs typeface="Adobe Devanagari" panose="02040503050201020203" pitchFamily="18" charset="0"/>
              </a:rPr>
              <a:t>years. </a:t>
            </a:r>
          </a:p>
        </p:txBody>
      </p:sp>
    </p:spTree>
    <p:extLst>
      <p:ext uri="{BB962C8B-B14F-4D97-AF65-F5344CB8AC3E}">
        <p14:creationId xmlns:p14="http://schemas.microsoft.com/office/powerpoint/2010/main" val="300750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6335" y="2292094"/>
            <a:ext cx="10640290" cy="2219691"/>
          </a:xfrm>
        </p:spPr>
        <p:txBody>
          <a:bodyPr/>
          <a:lstStyle/>
          <a:p>
            <a:r>
              <a:rPr lang="en-US" dirty="0" smtClean="0"/>
              <a:t>AMERICAN INDIAN PUBLIC CHARTER II</a:t>
            </a:r>
            <a:endParaRPr lang="en-US" dirty="0"/>
          </a:p>
        </p:txBody>
      </p:sp>
    </p:spTree>
    <p:extLst>
      <p:ext uri="{BB962C8B-B14F-4D97-AF65-F5344CB8AC3E}">
        <p14:creationId xmlns:p14="http://schemas.microsoft.com/office/powerpoint/2010/main" val="136874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8888" y="788764"/>
            <a:ext cx="11006050" cy="5624085"/>
          </a:xfrm>
          <a:prstGeom prst="rect">
            <a:avLst/>
          </a:prstGeom>
        </p:spPr>
      </p:pic>
      <p:sp>
        <p:nvSpPr>
          <p:cNvPr id="6" name="TextBox 5"/>
          <p:cNvSpPr txBox="1"/>
          <p:nvPr/>
        </p:nvSpPr>
        <p:spPr>
          <a:xfrm>
            <a:off x="565265" y="307570"/>
            <a:ext cx="6616931" cy="369332"/>
          </a:xfrm>
          <a:prstGeom prst="rect">
            <a:avLst/>
          </a:prstGeom>
          <a:noFill/>
        </p:spPr>
        <p:txBody>
          <a:bodyPr wrap="square" rtlCol="0">
            <a:spAutoFit/>
          </a:bodyPr>
          <a:lstStyle/>
          <a:p>
            <a:r>
              <a:rPr lang="en-US" dirty="0" smtClean="0"/>
              <a:t>American Indian Public Charter II  Multi-Year Projection</a:t>
            </a:r>
          </a:p>
        </p:txBody>
      </p:sp>
    </p:spTree>
    <p:extLst>
      <p:ext uri="{BB962C8B-B14F-4D97-AF65-F5344CB8AC3E}">
        <p14:creationId xmlns:p14="http://schemas.microsoft.com/office/powerpoint/2010/main" val="411256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dirty="0" smtClean="0">
                <a:latin typeface="Angsana New" panose="02020603050405020304" pitchFamily="18" charset="-34"/>
                <a:cs typeface="Angsana New" panose="02020603050405020304" pitchFamily="18" charset="-34"/>
              </a:rPr>
              <a:t>2020-21 </a:t>
            </a:r>
            <a:r>
              <a:rPr lang="en-US" dirty="0" smtClean="0">
                <a:latin typeface="Angsana New" panose="02020603050405020304" pitchFamily="18" charset="-34"/>
                <a:cs typeface="Angsana New" panose="02020603050405020304" pitchFamily="18" charset="-34"/>
              </a:rPr>
              <a:t>ADOPTION BUDGET</a:t>
            </a:r>
            <a:endParaRPr lang="en-US" dirty="0"/>
          </a:p>
        </p:txBody>
      </p:sp>
      <p:sp>
        <p:nvSpPr>
          <p:cNvPr id="14" name="Content Placeholder 13"/>
          <p:cNvSpPr>
            <a:spLocks noGrp="1"/>
          </p:cNvSpPr>
          <p:nvPr>
            <p:ph idx="1"/>
          </p:nvPr>
        </p:nvSpPr>
        <p:spPr>
          <a:xfrm>
            <a:off x="1710277" y="1832956"/>
            <a:ext cx="8769928" cy="3537065"/>
          </a:xfrm>
        </p:spPr>
        <p:txBody>
          <a:bodyPr>
            <a:normAutofit/>
          </a:bodyPr>
          <a:lstStyle/>
          <a:p>
            <a:pPr marL="0" indent="0" algn="just">
              <a:buNone/>
            </a:pPr>
            <a:r>
              <a:rPr lang="en-US" dirty="0">
                <a:latin typeface="Bookman Old Style" panose="02050604050505020204" pitchFamily="18" charset="0"/>
              </a:rPr>
              <a:t>This presentation is brought to you in partnership with our superintendent Maya Woods-Cadiz, our back office provider </a:t>
            </a:r>
            <a:r>
              <a:rPr lang="en-US" dirty="0" smtClean="0">
                <a:latin typeface="Bookman Old Style" panose="02050604050505020204" pitchFamily="18" charset="0"/>
              </a:rPr>
              <a:t>CSMC Adrienne Barnes, </a:t>
            </a:r>
            <a:r>
              <a:rPr lang="en-US" dirty="0">
                <a:latin typeface="Bookman Old Style" panose="02050604050505020204" pitchFamily="18" charset="0"/>
              </a:rPr>
              <a:t>our Chief Business Officer, Katema Ballentine and Human Resources department along side our </a:t>
            </a:r>
            <a:r>
              <a:rPr lang="en-US" dirty="0" smtClean="0">
                <a:latin typeface="Bookman Old Style" panose="02050604050505020204" pitchFamily="18" charset="0"/>
              </a:rPr>
              <a:t>incredible School </a:t>
            </a:r>
            <a:r>
              <a:rPr lang="en-US" dirty="0">
                <a:latin typeface="Bookman Old Style" panose="02050604050505020204" pitchFamily="18" charset="0"/>
              </a:rPr>
              <a:t>Leadership Staff.</a:t>
            </a:r>
          </a:p>
          <a:p>
            <a:pPr marL="0" indent="0" algn="just">
              <a:buNone/>
            </a:pPr>
            <a:r>
              <a:rPr lang="en-US" dirty="0">
                <a:latin typeface="Bookman Old Style" panose="02050604050505020204" pitchFamily="18" charset="0"/>
              </a:rPr>
              <a:t> </a:t>
            </a:r>
          </a:p>
          <a:p>
            <a:pPr marL="0" indent="0" algn="ctr">
              <a:buNone/>
            </a:pPr>
            <a:r>
              <a:rPr lang="en-US" dirty="0">
                <a:latin typeface="Bookman Old Style" panose="02050604050505020204" pitchFamily="18" charset="0"/>
              </a:rPr>
              <a:t>We present the first read of American Indian Model Schools proposed </a:t>
            </a:r>
            <a:r>
              <a:rPr lang="en-US" dirty="0" smtClean="0">
                <a:latin typeface="Bookman Old Style" panose="02050604050505020204" pitchFamily="18" charset="0"/>
              </a:rPr>
              <a:t>2020-2021 </a:t>
            </a:r>
            <a:r>
              <a:rPr lang="en-US" dirty="0">
                <a:latin typeface="Bookman Old Style" panose="02050604050505020204" pitchFamily="18" charset="0"/>
              </a:rPr>
              <a:t>Adopted Budget.</a:t>
            </a:r>
          </a:p>
          <a:p>
            <a:pPr marL="0" indent="0">
              <a:buNone/>
            </a:pPr>
            <a:endParaRPr lang="en-US" sz="2400" dirty="0">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AIPCS II Multi-Year Projections</a:t>
            </a:r>
            <a:endParaRPr lang="en-US" dirty="0"/>
          </a:p>
        </p:txBody>
      </p:sp>
      <p:sp>
        <p:nvSpPr>
          <p:cNvPr id="3" name="TextBox 2"/>
          <p:cNvSpPr txBox="1"/>
          <p:nvPr/>
        </p:nvSpPr>
        <p:spPr>
          <a:xfrm>
            <a:off x="1172095" y="1712422"/>
            <a:ext cx="9767454" cy="4462760"/>
          </a:xfrm>
          <a:prstGeom prst="rect">
            <a:avLst/>
          </a:prstGeom>
          <a:noFill/>
        </p:spPr>
        <p:txBody>
          <a:bodyPr wrap="square" rtlCol="0">
            <a:spAutoFit/>
          </a:bodyPr>
          <a:lstStyle/>
          <a:p>
            <a:r>
              <a:rPr lang="en-US" sz="2800" dirty="0" smtClean="0">
                <a:latin typeface="Adobe Devanagari" panose="02040503050201020203" pitchFamily="18" charset="0"/>
                <a:cs typeface="Adobe Devanagari" panose="02040503050201020203" pitchFamily="18" charset="0"/>
              </a:rPr>
              <a:t>The Multi year projections for American Indian Public Charter School II reflects:</a:t>
            </a:r>
          </a:p>
          <a:p>
            <a:pPr marL="285750" indent="-285750">
              <a:buFont typeface="Arial" panose="020B0604020202020204" pitchFamily="34" charset="0"/>
              <a:buChar char="•"/>
            </a:pPr>
            <a:r>
              <a:rPr lang="en-US" sz="2800" dirty="0">
                <a:latin typeface="Adobe Devanagari" panose="02040503050201020203" pitchFamily="18" charset="0"/>
                <a:cs typeface="Adobe Devanagari" panose="02040503050201020203" pitchFamily="18" charset="0"/>
              </a:rPr>
              <a:t>Stable and slightly increased enrollment for the ongoing projected years. Until the Charter renewal the enrollment continues to reflect the enrollment approved by the current charter.  </a:t>
            </a:r>
            <a:r>
              <a:rPr lang="en-US" sz="2800" dirty="0" smtClean="0">
                <a:latin typeface="Adobe Devanagari" panose="02040503050201020203" pitchFamily="18" charset="0"/>
                <a:cs typeface="Adobe Devanagari" panose="02040503050201020203" pitchFamily="18" charset="0"/>
              </a:rPr>
              <a:t>(675 </a:t>
            </a:r>
            <a:r>
              <a:rPr lang="en-US" sz="2800" dirty="0">
                <a:latin typeface="Adobe Devanagari" panose="02040503050201020203" pitchFamily="18" charset="0"/>
                <a:cs typeface="Adobe Devanagari" panose="02040503050201020203" pitchFamily="18" charset="0"/>
              </a:rPr>
              <a:t>max)</a:t>
            </a:r>
          </a:p>
          <a:p>
            <a:pPr marL="285750" indent="-285750">
              <a:buFont typeface="Arial" panose="020B0604020202020204" pitchFamily="34" charset="0"/>
              <a:buChar char="•"/>
            </a:pPr>
            <a:r>
              <a:rPr lang="en-US" sz="2800" dirty="0" smtClean="0">
                <a:latin typeface="Adobe Devanagari" panose="02040503050201020203" pitchFamily="18" charset="0"/>
                <a:cs typeface="Adobe Devanagari" panose="02040503050201020203" pitchFamily="18" charset="0"/>
              </a:rPr>
              <a:t>2019-2020 </a:t>
            </a:r>
            <a:r>
              <a:rPr lang="en-US" sz="2800" dirty="0" smtClean="0">
                <a:latin typeface="Adobe Devanagari" panose="02040503050201020203" pitchFamily="18" charset="0"/>
                <a:cs typeface="Adobe Devanagari" panose="02040503050201020203" pitchFamily="18" charset="0"/>
              </a:rPr>
              <a:t>end of reconstruction on 12</a:t>
            </a:r>
            <a:r>
              <a:rPr lang="en-US" sz="2800" baseline="30000" dirty="0" smtClean="0">
                <a:latin typeface="Adobe Devanagari" panose="02040503050201020203" pitchFamily="18" charset="0"/>
                <a:cs typeface="Adobe Devanagari" panose="02040503050201020203" pitchFamily="18" charset="0"/>
              </a:rPr>
              <a:t>th</a:t>
            </a:r>
            <a:r>
              <a:rPr lang="en-US" sz="2800" dirty="0" smtClean="0">
                <a:latin typeface="Adobe Devanagari" panose="02040503050201020203" pitchFamily="18" charset="0"/>
                <a:cs typeface="Adobe Devanagari" panose="02040503050201020203" pitchFamily="18" charset="0"/>
              </a:rPr>
              <a:t> street and reduction in spending reflects in the steady building of reserves in 2020-2021</a:t>
            </a:r>
          </a:p>
          <a:p>
            <a:pPr marL="285750" indent="-285750">
              <a:buFont typeface="Arial" panose="020B0604020202020204" pitchFamily="34" charset="0"/>
              <a:buChar char="•"/>
            </a:pPr>
            <a:r>
              <a:rPr lang="en-US" sz="2800" dirty="0" smtClean="0">
                <a:latin typeface="Adobe Devanagari" panose="02040503050201020203" pitchFamily="18" charset="0"/>
                <a:cs typeface="Adobe Devanagari" panose="02040503050201020203" pitchFamily="18" charset="0"/>
              </a:rPr>
              <a:t>Consistent </a:t>
            </a:r>
            <a:r>
              <a:rPr lang="en-US" sz="2800" dirty="0" smtClean="0">
                <a:latin typeface="Adobe Devanagari" panose="02040503050201020203" pitchFamily="18" charset="0"/>
                <a:cs typeface="Adobe Devanagari" panose="02040503050201020203" pitchFamily="18" charset="0"/>
              </a:rPr>
              <a:t>Ending </a:t>
            </a:r>
            <a:r>
              <a:rPr lang="en-US" sz="2800" dirty="0">
                <a:latin typeface="Adobe Devanagari" panose="02040503050201020203" pitchFamily="18" charset="0"/>
                <a:cs typeface="Adobe Devanagari" panose="02040503050201020203" pitchFamily="18" charset="0"/>
              </a:rPr>
              <a:t>F</a:t>
            </a:r>
            <a:r>
              <a:rPr lang="en-US" sz="2800" dirty="0" smtClean="0">
                <a:latin typeface="Adobe Devanagari" panose="02040503050201020203" pitchFamily="18" charset="0"/>
                <a:cs typeface="Adobe Devanagari" panose="02040503050201020203" pitchFamily="18" charset="0"/>
              </a:rPr>
              <a:t>und </a:t>
            </a:r>
            <a:r>
              <a:rPr lang="en-US" sz="2800" dirty="0">
                <a:latin typeface="Adobe Devanagari" panose="02040503050201020203" pitchFamily="18" charset="0"/>
                <a:cs typeface="Adobe Devanagari" panose="02040503050201020203" pitchFamily="18" charset="0"/>
              </a:rPr>
              <a:t>B</a:t>
            </a:r>
            <a:r>
              <a:rPr lang="en-US" sz="2800" dirty="0" smtClean="0">
                <a:latin typeface="Adobe Devanagari" panose="02040503050201020203" pitchFamily="18" charset="0"/>
                <a:cs typeface="Adobe Devanagari" panose="02040503050201020203" pitchFamily="18" charset="0"/>
              </a:rPr>
              <a:t>alance and Reserve growth  outgoing years projected years. </a:t>
            </a:r>
          </a:p>
          <a:p>
            <a:r>
              <a:rPr lang="en-US" sz="3200" dirty="0" smtClean="0"/>
              <a:t> </a:t>
            </a:r>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572" y="2292094"/>
            <a:ext cx="11604566" cy="2219691"/>
          </a:xfrm>
        </p:spPr>
        <p:txBody>
          <a:bodyPr/>
          <a:lstStyle/>
          <a:p>
            <a:r>
              <a:rPr lang="en-US" dirty="0" smtClean="0"/>
              <a:t>AMERICAN INDIAN PUBLIC HIGH SCHOOL</a:t>
            </a:r>
            <a:endParaRPr lang="en-US" dirty="0"/>
          </a:p>
        </p:txBody>
      </p:sp>
    </p:spTree>
    <p:extLst>
      <p:ext uri="{BB962C8B-B14F-4D97-AF65-F5344CB8AC3E}">
        <p14:creationId xmlns:p14="http://schemas.microsoft.com/office/powerpoint/2010/main" val="255201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0575" y="710153"/>
            <a:ext cx="11101880" cy="5865442"/>
          </a:xfrm>
          <a:prstGeom prst="rect">
            <a:avLst/>
          </a:prstGeom>
        </p:spPr>
      </p:pic>
      <p:sp>
        <p:nvSpPr>
          <p:cNvPr id="4" name="TextBox 3"/>
          <p:cNvSpPr txBox="1"/>
          <p:nvPr/>
        </p:nvSpPr>
        <p:spPr>
          <a:xfrm>
            <a:off x="382386" y="207818"/>
            <a:ext cx="6616931" cy="369332"/>
          </a:xfrm>
          <a:prstGeom prst="rect">
            <a:avLst/>
          </a:prstGeom>
          <a:noFill/>
        </p:spPr>
        <p:txBody>
          <a:bodyPr wrap="square" rtlCol="0">
            <a:spAutoFit/>
          </a:bodyPr>
          <a:lstStyle/>
          <a:p>
            <a:r>
              <a:rPr lang="en-US" dirty="0" smtClean="0"/>
              <a:t>American Indian Public High School  Multi-Year Projection</a:t>
            </a:r>
          </a:p>
        </p:txBody>
      </p:sp>
    </p:spTree>
    <p:extLst>
      <p:ext uri="{BB962C8B-B14F-4D97-AF65-F5344CB8AC3E}">
        <p14:creationId xmlns:p14="http://schemas.microsoft.com/office/powerpoint/2010/main" val="282469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AIPHS Multi-Year Projections</a:t>
            </a:r>
            <a:endParaRPr lang="en-US" dirty="0"/>
          </a:p>
        </p:txBody>
      </p:sp>
      <p:sp>
        <p:nvSpPr>
          <p:cNvPr id="3" name="TextBox 2"/>
          <p:cNvSpPr txBox="1"/>
          <p:nvPr/>
        </p:nvSpPr>
        <p:spPr>
          <a:xfrm>
            <a:off x="1172095" y="1712422"/>
            <a:ext cx="9767454" cy="4893647"/>
          </a:xfrm>
          <a:prstGeom prst="rect">
            <a:avLst/>
          </a:prstGeom>
          <a:noFill/>
        </p:spPr>
        <p:txBody>
          <a:bodyPr wrap="square" rtlCol="0">
            <a:spAutoFit/>
          </a:bodyPr>
          <a:lstStyle/>
          <a:p>
            <a:r>
              <a:rPr lang="en-US" sz="2800" dirty="0" smtClean="0">
                <a:latin typeface="Adobe Devanagari" panose="02040503050201020203" pitchFamily="18" charset="0"/>
                <a:cs typeface="Adobe Devanagari" panose="02040503050201020203" pitchFamily="18" charset="0"/>
              </a:rPr>
              <a:t>The Multi year projections for American Indian Public High School reflects:</a:t>
            </a:r>
          </a:p>
          <a:p>
            <a:pPr marL="285750" indent="-285750">
              <a:buFont typeface="Arial" panose="020B0604020202020204" pitchFamily="34" charset="0"/>
              <a:buChar char="•"/>
            </a:pPr>
            <a:r>
              <a:rPr lang="en-US" sz="2800" dirty="0" smtClean="0">
                <a:latin typeface="Adobe Devanagari" panose="02040503050201020203" pitchFamily="18" charset="0"/>
                <a:cs typeface="Adobe Devanagari" panose="02040503050201020203" pitchFamily="18" charset="0"/>
              </a:rPr>
              <a:t>Stable and slightly increased </a:t>
            </a:r>
            <a:r>
              <a:rPr lang="en-US" sz="2800" dirty="0" smtClean="0">
                <a:latin typeface="Adobe Devanagari" panose="02040503050201020203" pitchFamily="18" charset="0"/>
                <a:cs typeface="Adobe Devanagari" panose="02040503050201020203" pitchFamily="18" charset="0"/>
              </a:rPr>
              <a:t>enrollment for the ongoing projected years. Until the Charter renewal the enrollment continues to reflect the enrollment approved by the current charter.  </a:t>
            </a:r>
            <a:r>
              <a:rPr lang="en-US" sz="2800" dirty="0" smtClean="0">
                <a:latin typeface="Adobe Devanagari" panose="02040503050201020203" pitchFamily="18" charset="0"/>
                <a:cs typeface="Adobe Devanagari" panose="02040503050201020203" pitchFamily="18" charset="0"/>
              </a:rPr>
              <a:t>(450 max)</a:t>
            </a:r>
            <a:endParaRPr lang="en-US" sz="2800" dirty="0" smtClean="0">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r>
              <a:rPr lang="en-US" sz="2800" dirty="0" smtClean="0">
                <a:latin typeface="Adobe Devanagari" panose="02040503050201020203" pitchFamily="18" charset="0"/>
                <a:cs typeface="Adobe Devanagari" panose="02040503050201020203" pitchFamily="18" charset="0"/>
              </a:rPr>
              <a:t>Slight increase staffing </a:t>
            </a:r>
            <a:r>
              <a:rPr lang="en-US" sz="2000" dirty="0" smtClean="0">
                <a:latin typeface="Adobe Devanagari" panose="02040503050201020203" pitchFamily="18" charset="0"/>
                <a:cs typeface="Adobe Devanagari" panose="02040503050201020203" pitchFamily="18" charset="0"/>
              </a:rPr>
              <a:t>(F.T.E: Full </a:t>
            </a:r>
            <a:r>
              <a:rPr lang="en-US" sz="2000" dirty="0">
                <a:latin typeface="Adobe Devanagari" panose="02040503050201020203" pitchFamily="18" charset="0"/>
                <a:cs typeface="Adobe Devanagari" panose="02040503050201020203" pitchFamily="18" charset="0"/>
              </a:rPr>
              <a:t>T</a:t>
            </a:r>
            <a:r>
              <a:rPr lang="en-US" sz="2000" dirty="0" smtClean="0">
                <a:latin typeface="Adobe Devanagari" panose="02040503050201020203" pitchFamily="18" charset="0"/>
                <a:cs typeface="Adobe Devanagari" panose="02040503050201020203" pitchFamily="18" charset="0"/>
              </a:rPr>
              <a:t>ime Equivalent) </a:t>
            </a:r>
            <a:r>
              <a:rPr lang="en-US" sz="2800" dirty="0" smtClean="0">
                <a:latin typeface="Adobe Devanagari" panose="02040503050201020203" pitchFamily="18" charset="0"/>
                <a:cs typeface="Adobe Devanagari" panose="02040503050201020203" pitchFamily="18" charset="0"/>
              </a:rPr>
              <a:t>projections in the projected 2020-2021school year to align with increased enrollment and ADA projections </a:t>
            </a:r>
            <a:endParaRPr lang="en-US" sz="2800" dirty="0" smtClean="0">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r>
              <a:rPr lang="en-US" sz="2800" dirty="0" smtClean="0">
                <a:latin typeface="Adobe Devanagari" panose="02040503050201020203" pitchFamily="18" charset="0"/>
                <a:cs typeface="Adobe Devanagari" panose="02040503050201020203" pitchFamily="18" charset="0"/>
              </a:rPr>
              <a:t>Consistent </a:t>
            </a:r>
            <a:r>
              <a:rPr lang="en-US" sz="2800" dirty="0" smtClean="0">
                <a:latin typeface="Adobe Devanagari" panose="02040503050201020203" pitchFamily="18" charset="0"/>
                <a:cs typeface="Adobe Devanagari" panose="02040503050201020203" pitchFamily="18" charset="0"/>
              </a:rPr>
              <a:t>Ending </a:t>
            </a:r>
            <a:r>
              <a:rPr lang="en-US" sz="2800" dirty="0">
                <a:latin typeface="Adobe Devanagari" panose="02040503050201020203" pitchFamily="18" charset="0"/>
                <a:cs typeface="Adobe Devanagari" panose="02040503050201020203" pitchFamily="18" charset="0"/>
              </a:rPr>
              <a:t>F</a:t>
            </a:r>
            <a:r>
              <a:rPr lang="en-US" sz="2800" dirty="0" smtClean="0">
                <a:latin typeface="Adobe Devanagari" panose="02040503050201020203" pitchFamily="18" charset="0"/>
                <a:cs typeface="Adobe Devanagari" panose="02040503050201020203" pitchFamily="18" charset="0"/>
              </a:rPr>
              <a:t>und </a:t>
            </a:r>
            <a:r>
              <a:rPr lang="en-US" sz="2800" dirty="0">
                <a:latin typeface="Adobe Devanagari" panose="02040503050201020203" pitchFamily="18" charset="0"/>
                <a:cs typeface="Adobe Devanagari" panose="02040503050201020203" pitchFamily="18" charset="0"/>
              </a:rPr>
              <a:t>B</a:t>
            </a:r>
            <a:r>
              <a:rPr lang="en-US" sz="2800" dirty="0" smtClean="0">
                <a:latin typeface="Adobe Devanagari" panose="02040503050201020203" pitchFamily="18" charset="0"/>
                <a:cs typeface="Adobe Devanagari" panose="02040503050201020203" pitchFamily="18" charset="0"/>
              </a:rPr>
              <a:t>alance and Reserve growth  outgoing years projected years. </a:t>
            </a:r>
          </a:p>
          <a:p>
            <a:r>
              <a:rPr lang="en-US" sz="3200" dirty="0" smtClean="0">
                <a:latin typeface="Adobe Devanagari" panose="02040503050201020203" pitchFamily="18" charset="0"/>
                <a:cs typeface="Adobe Devanagari" panose="02040503050201020203" pitchFamily="18" charset="0"/>
              </a:rPr>
              <a:t> </a:t>
            </a:r>
          </a:p>
        </p:txBody>
      </p:sp>
    </p:spTree>
    <p:extLst>
      <p:ext uri="{BB962C8B-B14F-4D97-AF65-F5344CB8AC3E}">
        <p14:creationId xmlns:p14="http://schemas.microsoft.com/office/powerpoint/2010/main" val="67308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2020-2021 </a:t>
            </a:r>
            <a:r>
              <a:rPr lang="en-US" dirty="0" smtClean="0"/>
              <a:t>Budget Conclusion</a:t>
            </a:r>
            <a:endParaRPr lang="en-US" dirty="0"/>
          </a:p>
        </p:txBody>
      </p:sp>
      <p:sp>
        <p:nvSpPr>
          <p:cNvPr id="4" name="Content Placeholder 3"/>
          <p:cNvSpPr txBox="1">
            <a:spLocks/>
          </p:cNvSpPr>
          <p:nvPr/>
        </p:nvSpPr>
        <p:spPr>
          <a:xfrm>
            <a:off x="1963189" y="2177934"/>
            <a:ext cx="7886700" cy="2441575"/>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n-US" dirty="0" smtClean="0"/>
              <a:t>Staff is presenting the Finance </a:t>
            </a:r>
            <a:r>
              <a:rPr lang="en-US" dirty="0" smtClean="0"/>
              <a:t>Committee </a:t>
            </a:r>
            <a:r>
              <a:rPr lang="en-US" dirty="0" smtClean="0"/>
              <a:t>with a balanced budget for fiscal year </a:t>
            </a:r>
            <a:r>
              <a:rPr lang="en-US" dirty="0" smtClean="0"/>
              <a:t>2020-2021</a:t>
            </a:r>
            <a:endParaRPr lang="en-US" dirty="0" smtClean="0"/>
          </a:p>
          <a:p>
            <a:r>
              <a:rPr lang="en-US" dirty="0" smtClean="0"/>
              <a:t>The State required reserve of 2% has been met and surpassed for the </a:t>
            </a:r>
            <a:r>
              <a:rPr lang="en-US" dirty="0" smtClean="0"/>
              <a:t>2020-2021 </a:t>
            </a:r>
            <a:r>
              <a:rPr lang="en-US" dirty="0" smtClean="0"/>
              <a:t>Proposed Adopted Budget and out years</a:t>
            </a:r>
          </a:p>
          <a:p>
            <a:r>
              <a:rPr lang="en-US" dirty="0" smtClean="0"/>
              <a:t>The multi-year projection for the subsequent two years are balanced with significant reserve balances</a:t>
            </a:r>
            <a:endParaRPr lang="en-US" dirty="0"/>
          </a:p>
        </p:txBody>
      </p:sp>
    </p:spTree>
    <p:extLst>
      <p:ext uri="{BB962C8B-B14F-4D97-AF65-F5344CB8AC3E}">
        <p14:creationId xmlns:p14="http://schemas.microsoft.com/office/powerpoint/2010/main" val="203933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2717806" y="1608512"/>
            <a:ext cx="6430912" cy="4572001"/>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r>
              <a:rPr lang="en-US" dirty="0" smtClean="0"/>
              <a:t>June </a:t>
            </a:r>
            <a:r>
              <a:rPr lang="en-US" dirty="0" smtClean="0"/>
              <a:t>15, 2020 </a:t>
            </a:r>
            <a:r>
              <a:rPr lang="en-US" dirty="0" smtClean="0"/>
              <a:t>Finance Committee Meeting </a:t>
            </a:r>
            <a:endParaRPr lang="en-US" dirty="0"/>
          </a:p>
        </p:txBody>
      </p:sp>
    </p:spTree>
    <p:extLst>
      <p:ext uri="{BB962C8B-B14F-4D97-AF65-F5344CB8AC3E}">
        <p14:creationId xmlns:p14="http://schemas.microsoft.com/office/powerpoint/2010/main" val="33486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503238"/>
            <a:ext cx="9980682" cy="1096962"/>
          </a:xfrm>
        </p:spPr>
        <p:txBody>
          <a:bodyPr>
            <a:normAutofit/>
          </a:bodyPr>
          <a:lstStyle/>
          <a:p>
            <a:r>
              <a:rPr lang="en-US" dirty="0" smtClean="0"/>
              <a:t>2020-21  </a:t>
            </a:r>
            <a:r>
              <a:rPr lang="en-US" dirty="0" smtClean="0"/>
              <a:t>ADOPTION BUDGET </a:t>
            </a:r>
            <a:r>
              <a:rPr lang="en-US" dirty="0"/>
              <a:t>INTRODUCTION</a:t>
            </a:r>
            <a:br>
              <a:rPr lang="en-US" dirty="0"/>
            </a:br>
            <a:endParaRPr lang="en-US" dirty="0"/>
          </a:p>
        </p:txBody>
      </p:sp>
      <p:sp>
        <p:nvSpPr>
          <p:cNvPr id="4" name="Content Placeholder 3"/>
          <p:cNvSpPr>
            <a:spLocks noGrp="1"/>
          </p:cNvSpPr>
          <p:nvPr>
            <p:ph idx="1"/>
          </p:nvPr>
        </p:nvSpPr>
        <p:spPr>
          <a:xfrm>
            <a:off x="1030085" y="2082338"/>
            <a:ext cx="10250286" cy="3063239"/>
          </a:xfrm>
        </p:spPr>
        <p:txBody>
          <a:bodyPr>
            <a:normAutofit/>
          </a:bodyPr>
          <a:lstStyle/>
          <a:p>
            <a:pPr marL="0" indent="0" algn="just">
              <a:buNone/>
            </a:pPr>
            <a:r>
              <a:rPr lang="en-US" dirty="0">
                <a:latin typeface="Bookman Old Style" panose="02050604050505020204" pitchFamily="18" charset="0"/>
              </a:rPr>
              <a:t>Per California Education Code 42127, the Governing Board shall hold a public hearing, adopt a Local Control Accountability Plan (LCAP) and a budget and file it with the Oakland Unified School District and the County Superintendent of Schools on or before July 1.</a:t>
            </a:r>
          </a:p>
          <a:p>
            <a:pPr marL="0" indent="0" algn="just">
              <a:buNone/>
            </a:pPr>
            <a:r>
              <a:rPr lang="en-US" dirty="0">
                <a:latin typeface="Bookman Old Style" panose="02050604050505020204" pitchFamily="18" charset="0"/>
              </a:rPr>
              <a:t>AIMS budget development process ensures that the adopted budget submitted complies with state standards and the criteria adopted by the State Board of Education. </a:t>
            </a:r>
            <a:endParaRPr lang="en-US" dirty="0" smtClean="0">
              <a:latin typeface="Bookman Old Style" panose="02050604050505020204" pitchFamily="18" charset="0"/>
            </a:endParaRPr>
          </a:p>
          <a:p>
            <a:pPr marL="0" indent="0" algn="just">
              <a:buNone/>
            </a:pPr>
            <a:r>
              <a:rPr lang="en-US" dirty="0" smtClean="0">
                <a:latin typeface="Bookman Old Style" panose="02050604050505020204" pitchFamily="18" charset="0"/>
              </a:rPr>
              <a:t>The Adoption Budget is due to Oakland Unified School District on June 16, 2020</a:t>
            </a:r>
            <a:endParaRPr lang="en-US" dirty="0">
              <a:latin typeface="Bookman Old Style" panose="02050604050505020204" pitchFamily="18" charset="0"/>
            </a:endParaRPr>
          </a:p>
          <a:p>
            <a:pPr marL="0" indent="0">
              <a:buNone/>
            </a:pPr>
            <a:endParaRPr lang="en-US" sz="2800" dirty="0">
              <a:latin typeface="Bookman Old Style" panose="02050604050505020204" pitchFamily="18" charset="0"/>
            </a:endParaRPr>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2020-2021 BUDGET ASSUMPTIONS</a:t>
            </a:r>
            <a:endParaRPr lang="en-US" dirty="0"/>
          </a:p>
        </p:txBody>
      </p:sp>
      <p:sp>
        <p:nvSpPr>
          <p:cNvPr id="4" name="Rectangle 3"/>
          <p:cNvSpPr/>
          <p:nvPr/>
        </p:nvSpPr>
        <p:spPr>
          <a:xfrm>
            <a:off x="1104900" y="1600200"/>
            <a:ext cx="9980682" cy="2308324"/>
          </a:xfrm>
          <a:prstGeom prst="rect">
            <a:avLst/>
          </a:prstGeom>
        </p:spPr>
        <p:txBody>
          <a:bodyPr wrap="square">
            <a:spAutoFit/>
          </a:bodyPr>
          <a:lstStyle/>
          <a:p>
            <a:r>
              <a:rPr lang="en-US" b="1" dirty="0" smtClean="0"/>
              <a:t>Proposition 98</a:t>
            </a:r>
          </a:p>
          <a:p>
            <a:endParaRPr lang="en-US" dirty="0" smtClean="0"/>
          </a:p>
          <a:p>
            <a:r>
              <a:rPr lang="en-US" dirty="0" smtClean="0"/>
              <a:t>Governor </a:t>
            </a:r>
            <a:r>
              <a:rPr lang="en-US" dirty="0"/>
              <a:t>Newsom’s revision to his 2020–21 State Budget proposal reflects significant changes to Proposition 98 in the current and budget years, totaling $19 billion. </a:t>
            </a:r>
            <a:endParaRPr lang="en-US" dirty="0" smtClean="0"/>
          </a:p>
          <a:p>
            <a:endParaRPr lang="en-US" dirty="0"/>
          </a:p>
          <a:p>
            <a:r>
              <a:rPr lang="en-US" dirty="0"/>
              <a:t>In future years, Governor Newsom plans to provide supplemental appropriations above the constitutionally required Proposition 98 funding level, beginning in 2021–22, and in each of the next several fiscal years.</a:t>
            </a:r>
          </a:p>
        </p:txBody>
      </p:sp>
      <p:sp>
        <p:nvSpPr>
          <p:cNvPr id="3" name="Rectangle 2"/>
          <p:cNvSpPr/>
          <p:nvPr/>
        </p:nvSpPr>
        <p:spPr>
          <a:xfrm>
            <a:off x="1172095" y="4009409"/>
            <a:ext cx="10091650" cy="1599284"/>
          </a:xfrm>
          <a:prstGeom prst="rect">
            <a:avLst/>
          </a:prstGeom>
        </p:spPr>
        <p:txBody>
          <a:bodyPr wrap="square">
            <a:spAutoFit/>
          </a:bodyPr>
          <a:lstStyle/>
          <a:p>
            <a:pPr algn="just">
              <a:lnSpc>
                <a:spcPct val="107000"/>
              </a:lnSpc>
              <a:spcAft>
                <a:spcPts val="800"/>
              </a:spcAft>
            </a:pPr>
            <a:r>
              <a:rPr lang="en-US" b="1" dirty="0" smtClean="0">
                <a:solidFill>
                  <a:srgbClr val="212529"/>
                </a:solidFill>
                <a:ea typeface="Times New Roman" panose="02020603050405020304" pitchFamily="18" charset="0"/>
                <a:cs typeface="Times New Roman" panose="02020603050405020304" pitchFamily="18" charset="0"/>
              </a:rPr>
              <a:t>Local Control Funding Formula (LCFF)</a:t>
            </a:r>
            <a:endParaRPr lang="en-US" dirty="0">
              <a:ea typeface="Calibri" panose="020F0502020204030204" pitchFamily="34" charset="0"/>
              <a:cs typeface="Times New Roman" panose="02020603050405020304" pitchFamily="18" charset="0"/>
            </a:endParaRPr>
          </a:p>
          <a:p>
            <a:r>
              <a:rPr lang="en-US" dirty="0">
                <a:solidFill>
                  <a:srgbClr val="212529"/>
                </a:solidFill>
                <a:ea typeface="Times New Roman" panose="02020603050405020304" pitchFamily="18" charset="0"/>
              </a:rPr>
              <a:t>For the first time since its creation, the Local Control Funding Formula (LCFF) is facing a reduction instead of an increase. Officially, the statutory cost-of-living adjustment (COLA) is calculated at 2.31% and applied to the LCFF, but a reduction of 10% ($6.5 billion) will be applied unless “triggered off if the federal government provides sufficient funding to backfill this cut.”</a:t>
            </a:r>
            <a:endParaRPr lang="en-US" dirty="0"/>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a:t>
            </a:r>
            <a:r>
              <a:rPr lang="en-US" dirty="0"/>
              <a:t>2020-2021 </a:t>
            </a:r>
            <a:r>
              <a:rPr lang="en-US" dirty="0" smtClean="0"/>
              <a:t>BUDGET ASSUMPTIONS</a:t>
            </a:r>
            <a:endParaRPr lang="en-US" dirty="0"/>
          </a:p>
        </p:txBody>
      </p:sp>
      <p:sp>
        <p:nvSpPr>
          <p:cNvPr id="5" name="Rectangle 4"/>
          <p:cNvSpPr/>
          <p:nvPr/>
        </p:nvSpPr>
        <p:spPr>
          <a:xfrm>
            <a:off x="881148" y="1503455"/>
            <a:ext cx="10274531" cy="2061077"/>
          </a:xfrm>
          <a:prstGeom prst="rect">
            <a:avLst/>
          </a:prstGeom>
        </p:spPr>
        <p:txBody>
          <a:bodyPr wrap="square">
            <a:spAutoFit/>
          </a:bodyPr>
          <a:lstStyle/>
          <a:p>
            <a:pPr algn="just">
              <a:lnSpc>
                <a:spcPct val="107000"/>
              </a:lnSpc>
              <a:spcAft>
                <a:spcPts val="800"/>
              </a:spcAft>
            </a:pPr>
            <a:r>
              <a:rPr lang="en-US" b="1" dirty="0" smtClean="0">
                <a:solidFill>
                  <a:srgbClr val="212529"/>
                </a:solidFill>
                <a:ea typeface="Times New Roman" panose="02020603050405020304" pitchFamily="18" charset="0"/>
                <a:cs typeface="Times New Roman" panose="02020603050405020304" pitchFamily="18" charset="0"/>
              </a:rPr>
              <a:t>Retirement</a:t>
            </a:r>
          </a:p>
          <a:p>
            <a:pPr algn="just">
              <a:lnSpc>
                <a:spcPct val="107000"/>
              </a:lnSpc>
              <a:spcAft>
                <a:spcPts val="800"/>
              </a:spcAft>
            </a:pPr>
            <a:r>
              <a:rPr lang="en-US" dirty="0" smtClean="0">
                <a:solidFill>
                  <a:srgbClr val="212529"/>
                </a:solidFill>
                <a:ea typeface="Times New Roman" panose="02020603050405020304" pitchFamily="18" charset="0"/>
                <a:cs typeface="Times New Roman" panose="02020603050405020304" pitchFamily="18" charset="0"/>
              </a:rPr>
              <a:t>Administration </a:t>
            </a:r>
            <a:r>
              <a:rPr lang="en-US" dirty="0">
                <a:solidFill>
                  <a:srgbClr val="212529"/>
                </a:solidFill>
                <a:ea typeface="Times New Roman" panose="02020603050405020304" pitchFamily="18" charset="0"/>
                <a:cs typeface="Times New Roman" panose="02020603050405020304" pitchFamily="18" charset="0"/>
              </a:rPr>
              <a:t>proposes to redirect the $2.3 billion paid in the current-year budget to the California </a:t>
            </a:r>
            <a:r>
              <a:rPr lang="en-US" dirty="0" smtClean="0">
                <a:solidFill>
                  <a:srgbClr val="212529"/>
                </a:solidFill>
                <a:ea typeface="Times New Roman" panose="02020603050405020304" pitchFamily="18" charset="0"/>
                <a:cs typeface="Times New Roman" panose="02020603050405020304" pitchFamily="18" charset="0"/>
              </a:rPr>
              <a:t>State </a:t>
            </a:r>
            <a:r>
              <a:rPr lang="en-US" dirty="0">
                <a:solidFill>
                  <a:srgbClr val="212529"/>
                </a:solidFill>
                <a:ea typeface="Times New Roman" panose="02020603050405020304" pitchFamily="18" charset="0"/>
                <a:cs typeface="Times New Roman" panose="02020603050405020304" pitchFamily="18" charset="0"/>
              </a:rPr>
              <a:t>Retirement </a:t>
            </a:r>
            <a:r>
              <a:rPr lang="en-US" dirty="0" smtClean="0">
                <a:solidFill>
                  <a:srgbClr val="212529"/>
                </a:solidFill>
                <a:ea typeface="Times New Roman" panose="02020603050405020304" pitchFamily="18" charset="0"/>
                <a:cs typeface="Times New Roman" panose="02020603050405020304" pitchFamily="18" charset="0"/>
              </a:rPr>
              <a:t>Systems (</a:t>
            </a:r>
            <a:r>
              <a:rPr lang="en-US" dirty="0" err="1" smtClean="0">
                <a:solidFill>
                  <a:srgbClr val="212529"/>
                </a:solidFill>
                <a:ea typeface="Times New Roman" panose="02020603050405020304" pitchFamily="18" charset="0"/>
                <a:cs typeface="Times New Roman" panose="02020603050405020304" pitchFamily="18" charset="0"/>
              </a:rPr>
              <a:t>CalSTRS</a:t>
            </a:r>
            <a:r>
              <a:rPr lang="en-US" dirty="0" smtClean="0">
                <a:solidFill>
                  <a:srgbClr val="212529"/>
                </a:solidFill>
                <a:ea typeface="Times New Roman" panose="02020603050405020304" pitchFamily="18" charset="0"/>
                <a:cs typeface="Times New Roman" panose="02020603050405020304" pitchFamily="18" charset="0"/>
              </a:rPr>
              <a:t> </a:t>
            </a:r>
            <a:r>
              <a:rPr lang="en-US" dirty="0">
                <a:solidFill>
                  <a:srgbClr val="212529"/>
                </a:solidFill>
                <a:ea typeface="Times New Roman" panose="02020603050405020304" pitchFamily="18" charset="0"/>
                <a:cs typeface="Times New Roman" panose="02020603050405020304" pitchFamily="18" charset="0"/>
              </a:rPr>
              <a:t>and </a:t>
            </a:r>
            <a:r>
              <a:rPr lang="en-US" dirty="0" smtClean="0">
                <a:solidFill>
                  <a:srgbClr val="212529"/>
                </a:solidFill>
                <a:ea typeface="Times New Roman" panose="02020603050405020304" pitchFamily="18" charset="0"/>
                <a:cs typeface="Times New Roman" panose="02020603050405020304" pitchFamily="18" charset="0"/>
              </a:rPr>
              <a:t>CalPERS</a:t>
            </a:r>
            <a:r>
              <a:rPr lang="en-US" dirty="0">
                <a:solidFill>
                  <a:srgbClr val="212529"/>
                </a:solidFill>
                <a:ea typeface="Times New Roman" panose="02020603050405020304" pitchFamily="18" charset="0"/>
                <a:cs typeface="Times New Roman" panose="02020603050405020304" pitchFamily="18" charset="0"/>
              </a:rPr>
              <a:t>) towards long-term unfunded liabilities to further reduce employer contribution rates in 2020–21 and 2021–22. </a:t>
            </a:r>
            <a:endParaRPr lang="en-US" dirty="0" smtClean="0">
              <a:solidFill>
                <a:srgbClr val="212529"/>
              </a:solidFill>
              <a:ea typeface="Times New Roman" panose="02020603050405020304" pitchFamily="18" charset="0"/>
              <a:cs typeface="Times New Roman" panose="02020603050405020304" pitchFamily="18" charset="0"/>
            </a:endParaRPr>
          </a:p>
          <a:p>
            <a:pPr algn="just">
              <a:lnSpc>
                <a:spcPct val="107000"/>
              </a:lnSpc>
              <a:spcAft>
                <a:spcPts val="800"/>
              </a:spcAft>
            </a:pPr>
            <a:r>
              <a:rPr lang="en-US" dirty="0" smtClean="0">
                <a:solidFill>
                  <a:srgbClr val="212529"/>
                </a:solidFill>
                <a:ea typeface="Times New Roman" panose="02020603050405020304" pitchFamily="18" charset="0"/>
                <a:cs typeface="Times New Roman" panose="02020603050405020304" pitchFamily="18" charset="0"/>
              </a:rPr>
              <a:t>For AIMS, this </a:t>
            </a:r>
            <a:r>
              <a:rPr lang="en-US" dirty="0">
                <a:solidFill>
                  <a:srgbClr val="212529"/>
                </a:solidFill>
                <a:ea typeface="Times New Roman" panose="02020603050405020304" pitchFamily="18" charset="0"/>
                <a:cs typeface="Times New Roman" panose="02020603050405020304" pitchFamily="18" charset="0"/>
              </a:rPr>
              <a:t>reallocation will reduce the </a:t>
            </a:r>
            <a:r>
              <a:rPr lang="en-US" dirty="0" smtClean="0">
                <a:solidFill>
                  <a:srgbClr val="212529"/>
                </a:solidFill>
                <a:ea typeface="Times New Roman" panose="02020603050405020304" pitchFamily="18" charset="0"/>
                <a:cs typeface="Times New Roman" panose="02020603050405020304" pitchFamily="18" charset="0"/>
              </a:rPr>
              <a:t>CalPERS </a:t>
            </a:r>
            <a:r>
              <a:rPr lang="en-US" dirty="0">
                <a:solidFill>
                  <a:srgbClr val="212529"/>
                </a:solidFill>
                <a:ea typeface="Times New Roman" panose="02020603050405020304" pitchFamily="18" charset="0"/>
                <a:cs typeface="Times New Roman" panose="02020603050405020304" pitchFamily="18" charset="0"/>
              </a:rPr>
              <a:t>employer contribution rate </a:t>
            </a:r>
            <a:r>
              <a:rPr lang="en-US" dirty="0" smtClean="0">
                <a:solidFill>
                  <a:srgbClr val="212529"/>
                </a:solidFill>
                <a:ea typeface="Times New Roman" panose="02020603050405020304" pitchFamily="18" charset="0"/>
                <a:cs typeface="Times New Roman" panose="02020603050405020304" pitchFamily="18" charset="0"/>
              </a:rPr>
              <a:t>from </a:t>
            </a:r>
            <a:r>
              <a:rPr lang="en-US" dirty="0">
                <a:solidFill>
                  <a:srgbClr val="212529"/>
                </a:solidFill>
                <a:ea typeface="Times New Roman" panose="02020603050405020304" pitchFamily="18" charset="0"/>
                <a:cs typeface="Times New Roman" panose="02020603050405020304" pitchFamily="18" charset="0"/>
              </a:rPr>
              <a:t>22.67% to 20.7% in 2020–21, and from 25% to 22.84% in 2021–22.</a:t>
            </a:r>
            <a:endParaRPr lang="en-US" sz="1600" dirty="0">
              <a:effectLst/>
              <a:ea typeface="Calibri" panose="020F0502020204030204" pitchFamily="34" charset="0"/>
              <a:cs typeface="Times New Roman" panose="02020603050405020304" pitchFamily="18" charset="0"/>
            </a:endParaRPr>
          </a:p>
        </p:txBody>
      </p:sp>
      <p:sp>
        <p:nvSpPr>
          <p:cNvPr id="7" name="Rectangle 6"/>
          <p:cNvSpPr/>
          <p:nvPr/>
        </p:nvSpPr>
        <p:spPr>
          <a:xfrm>
            <a:off x="881148" y="3894825"/>
            <a:ext cx="9916259" cy="1365758"/>
          </a:xfrm>
          <a:prstGeom prst="rect">
            <a:avLst/>
          </a:prstGeom>
        </p:spPr>
        <p:txBody>
          <a:bodyPr wrap="square">
            <a:spAutoFit/>
          </a:bodyPr>
          <a:lstStyle/>
          <a:p>
            <a:pPr algn="just">
              <a:lnSpc>
                <a:spcPct val="107000"/>
              </a:lnSpc>
              <a:spcAft>
                <a:spcPts val="800"/>
              </a:spcAft>
            </a:pPr>
            <a:r>
              <a:rPr lang="en-US" b="1" dirty="0" smtClean="0">
                <a:solidFill>
                  <a:srgbClr val="212529"/>
                </a:solidFill>
                <a:ea typeface="Times New Roman" panose="02020603050405020304" pitchFamily="18" charset="0"/>
                <a:cs typeface="Times New Roman" panose="02020603050405020304" pitchFamily="18" charset="0"/>
              </a:rPr>
              <a:t>Categorical Cuts</a:t>
            </a:r>
          </a:p>
          <a:p>
            <a:pPr algn="just">
              <a:lnSpc>
                <a:spcPct val="107000"/>
              </a:lnSpc>
              <a:spcAft>
                <a:spcPts val="800"/>
              </a:spcAft>
            </a:pPr>
            <a:r>
              <a:rPr lang="en-US" dirty="0" smtClean="0">
                <a:solidFill>
                  <a:srgbClr val="212529"/>
                </a:solidFill>
                <a:ea typeface="Times New Roman" panose="02020603050405020304" pitchFamily="18" charset="0"/>
                <a:cs typeface="Times New Roman" panose="02020603050405020304" pitchFamily="18" charset="0"/>
              </a:rPr>
              <a:t>The </a:t>
            </a:r>
            <a:r>
              <a:rPr lang="en-US" dirty="0">
                <a:solidFill>
                  <a:srgbClr val="212529"/>
                </a:solidFill>
                <a:ea typeface="Times New Roman" panose="02020603050405020304" pitchFamily="18" charset="0"/>
                <a:cs typeface="Times New Roman" panose="02020603050405020304" pitchFamily="18" charset="0"/>
              </a:rPr>
              <a:t>Administration proposes cuts to several non-LCFF programs including: After School Education and Safety, K–12 Strong Workforce Program, CTE Incentive Grants, Adult Education Block Grant, and several others.</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033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2020-2021 PLANNING FACTOR ASSUMPTIONS</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484006009"/>
              </p:ext>
            </p:extLst>
          </p:nvPr>
        </p:nvGraphicFramePr>
        <p:xfrm>
          <a:off x="1213659" y="1463040"/>
          <a:ext cx="9426632" cy="3037459"/>
        </p:xfrm>
        <a:graphic>
          <a:graphicData uri="http://schemas.openxmlformats.org/drawingml/2006/table">
            <a:tbl>
              <a:tblPr>
                <a:tableStyleId>{5C22544A-7EE6-4342-B048-85BDC9FD1C3A}</a:tableStyleId>
              </a:tblPr>
              <a:tblGrid>
                <a:gridCol w="2356658">
                  <a:extLst>
                    <a:ext uri="{9D8B030D-6E8A-4147-A177-3AD203B41FA5}">
                      <a16:colId xmlns:a16="http://schemas.microsoft.com/office/drawing/2014/main" val="1939984645"/>
                    </a:ext>
                  </a:extLst>
                </a:gridCol>
                <a:gridCol w="2356658">
                  <a:extLst>
                    <a:ext uri="{9D8B030D-6E8A-4147-A177-3AD203B41FA5}">
                      <a16:colId xmlns:a16="http://schemas.microsoft.com/office/drawing/2014/main" val="3207490094"/>
                    </a:ext>
                  </a:extLst>
                </a:gridCol>
                <a:gridCol w="2356658">
                  <a:extLst>
                    <a:ext uri="{9D8B030D-6E8A-4147-A177-3AD203B41FA5}">
                      <a16:colId xmlns:a16="http://schemas.microsoft.com/office/drawing/2014/main" val="2350500352"/>
                    </a:ext>
                  </a:extLst>
                </a:gridCol>
                <a:gridCol w="2356658">
                  <a:extLst>
                    <a:ext uri="{9D8B030D-6E8A-4147-A177-3AD203B41FA5}">
                      <a16:colId xmlns:a16="http://schemas.microsoft.com/office/drawing/2014/main" val="875566045"/>
                    </a:ext>
                  </a:extLst>
                </a:gridCol>
              </a:tblGrid>
              <a:tr h="164729">
                <a:tc>
                  <a:txBody>
                    <a:bodyPr/>
                    <a:lstStyle/>
                    <a:p>
                      <a:pPr marL="0" marR="0">
                        <a:lnSpc>
                          <a:spcPct val="107000"/>
                        </a:lnSpc>
                        <a:spcBef>
                          <a:spcPts val="0"/>
                        </a:spcBef>
                        <a:spcAft>
                          <a:spcPts val="0"/>
                        </a:spcAft>
                      </a:pPr>
                      <a:r>
                        <a:rPr lang="en-US" sz="1000">
                          <a:effectLst/>
                        </a:rPr>
                        <a:t>Planning Factor </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1000">
                          <a:effectLst/>
                        </a:rPr>
                        <a:t>2020-21</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1000">
                          <a:effectLst/>
                        </a:rPr>
                        <a:t>2021-22</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1000">
                          <a:effectLst/>
                        </a:rPr>
                        <a:t>2022-23</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extLst>
                  <a:ext uri="{0D108BD9-81ED-4DB2-BD59-A6C34878D82A}">
                    <a16:rowId xmlns:a16="http://schemas.microsoft.com/office/drawing/2014/main" val="3489090074"/>
                  </a:ext>
                </a:extLst>
              </a:tr>
              <a:tr h="947690">
                <a:tc>
                  <a:txBody>
                    <a:bodyPr/>
                    <a:lstStyle/>
                    <a:p>
                      <a:pPr marL="0" marR="0">
                        <a:lnSpc>
                          <a:spcPct val="107000"/>
                        </a:lnSpc>
                        <a:spcBef>
                          <a:spcPts val="0"/>
                        </a:spcBef>
                        <a:spcAft>
                          <a:spcPts val="0"/>
                        </a:spcAft>
                      </a:pPr>
                      <a:r>
                        <a:rPr lang="en-US" sz="900">
                          <a:effectLst/>
                        </a:rPr>
                        <a:t>LCFF </a:t>
                      </a:r>
                      <a:endParaRPr lang="en-US" sz="1100">
                        <a:effectLst/>
                      </a:endParaRPr>
                    </a:p>
                    <a:p>
                      <a:pPr marL="0" marR="0">
                        <a:lnSpc>
                          <a:spcPct val="107000"/>
                        </a:lnSpc>
                        <a:spcBef>
                          <a:spcPts val="0"/>
                        </a:spcBef>
                        <a:spcAft>
                          <a:spcPts val="0"/>
                        </a:spcAft>
                      </a:pPr>
                      <a:r>
                        <a:rPr lang="en-US" sz="900">
                          <a:effectLst/>
                        </a:rPr>
                        <a:t>Statutory COLA </a:t>
                      </a:r>
                      <a:endParaRPr lang="en-US" sz="1100">
                        <a:effectLst/>
                      </a:endParaRPr>
                    </a:p>
                    <a:p>
                      <a:pPr marL="0" marR="0">
                        <a:lnSpc>
                          <a:spcPct val="107000"/>
                        </a:lnSpc>
                        <a:spcBef>
                          <a:spcPts val="0"/>
                        </a:spcBef>
                        <a:spcAft>
                          <a:spcPts val="0"/>
                        </a:spcAft>
                      </a:pPr>
                      <a:r>
                        <a:rPr lang="en-US" sz="900">
                          <a:effectLst/>
                        </a:rPr>
                        <a:t>Base Grant Proration Factor </a:t>
                      </a:r>
                      <a:endParaRPr lang="en-US" sz="1100">
                        <a:effectLst/>
                      </a:endParaRPr>
                    </a:p>
                    <a:p>
                      <a:pPr marL="0" marR="0">
                        <a:lnSpc>
                          <a:spcPct val="107000"/>
                        </a:lnSpc>
                        <a:spcBef>
                          <a:spcPts val="0"/>
                        </a:spcBef>
                        <a:spcAft>
                          <a:spcPts val="0"/>
                        </a:spcAft>
                      </a:pPr>
                      <a:r>
                        <a:rPr lang="en-US" sz="900">
                          <a:effectLst/>
                        </a:rPr>
                        <a:t>Effective Change in LCFF </a:t>
                      </a:r>
                      <a:endParaRPr lang="en-US" sz="1100">
                        <a:effectLst/>
                      </a:endParaRPr>
                    </a:p>
                    <a:p>
                      <a:pPr marL="0" marR="0">
                        <a:lnSpc>
                          <a:spcPct val="107000"/>
                        </a:lnSpc>
                        <a:spcBef>
                          <a:spcPts val="0"/>
                        </a:spcBef>
                        <a:spcAft>
                          <a:spcPts val="0"/>
                        </a:spcAft>
                      </a:pPr>
                      <a:r>
                        <a:rPr lang="en-US" sz="900">
                          <a:effectLst/>
                        </a:rPr>
                        <a:t>Add-on, ERT &amp; MSA Prorated Factor </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dirty="0">
                          <a:effectLst/>
                        </a:rPr>
                        <a:t>2.31%</a:t>
                      </a:r>
                      <a:endParaRPr lang="en-US" sz="1100" dirty="0">
                        <a:effectLst/>
                      </a:endParaRPr>
                    </a:p>
                    <a:p>
                      <a:pPr marL="0" marR="0" algn="ctr">
                        <a:lnSpc>
                          <a:spcPct val="107000"/>
                        </a:lnSpc>
                        <a:spcBef>
                          <a:spcPts val="0"/>
                        </a:spcBef>
                        <a:spcAft>
                          <a:spcPts val="0"/>
                        </a:spcAft>
                      </a:pPr>
                      <a:r>
                        <a:rPr lang="en-US" sz="900" dirty="0">
                          <a:effectLst/>
                        </a:rPr>
                        <a:t>- 10.00%</a:t>
                      </a:r>
                      <a:endParaRPr lang="en-US" sz="1100" dirty="0">
                        <a:effectLst/>
                      </a:endParaRPr>
                    </a:p>
                    <a:p>
                      <a:pPr marL="0" marR="0" algn="ctr">
                        <a:lnSpc>
                          <a:spcPct val="107000"/>
                        </a:lnSpc>
                        <a:spcBef>
                          <a:spcPts val="0"/>
                        </a:spcBef>
                        <a:spcAft>
                          <a:spcPts val="0"/>
                        </a:spcAft>
                      </a:pPr>
                      <a:r>
                        <a:rPr lang="en-US" sz="900" dirty="0">
                          <a:effectLst/>
                          <a:highlight>
                            <a:srgbClr val="FFFF00"/>
                          </a:highlight>
                        </a:rPr>
                        <a:t>- 7.92%</a:t>
                      </a:r>
                      <a:endParaRPr lang="en-US" sz="1100" dirty="0">
                        <a:effectLst/>
                      </a:endParaRPr>
                    </a:p>
                    <a:p>
                      <a:pPr marL="0" marR="0" algn="ctr">
                        <a:lnSpc>
                          <a:spcPct val="107000"/>
                        </a:lnSpc>
                        <a:spcBef>
                          <a:spcPts val="0"/>
                        </a:spcBef>
                        <a:spcAft>
                          <a:spcPts val="0"/>
                        </a:spcAft>
                      </a:pPr>
                      <a:r>
                        <a:rPr lang="en-US" sz="900" dirty="0">
                          <a:effectLst/>
                        </a:rPr>
                        <a:t>-10.00%</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2.48%</a:t>
                      </a:r>
                      <a:endParaRPr lang="en-US" sz="1100">
                        <a:effectLst/>
                      </a:endParaRPr>
                    </a:p>
                    <a:p>
                      <a:pPr marL="0" marR="0" algn="ctr">
                        <a:lnSpc>
                          <a:spcPct val="107000"/>
                        </a:lnSpc>
                        <a:spcBef>
                          <a:spcPts val="0"/>
                        </a:spcBef>
                        <a:spcAft>
                          <a:spcPts val="0"/>
                        </a:spcAft>
                      </a:pPr>
                      <a:r>
                        <a:rPr lang="en-US" sz="900">
                          <a:effectLst/>
                        </a:rPr>
                        <a:t>- 12.178%</a:t>
                      </a:r>
                      <a:endParaRPr lang="en-US" sz="1100">
                        <a:effectLst/>
                      </a:endParaRPr>
                    </a:p>
                    <a:p>
                      <a:pPr marL="0" marR="0" algn="ctr">
                        <a:lnSpc>
                          <a:spcPct val="107000"/>
                        </a:lnSpc>
                        <a:spcBef>
                          <a:spcPts val="0"/>
                        </a:spcBef>
                        <a:spcAft>
                          <a:spcPts val="0"/>
                        </a:spcAft>
                      </a:pPr>
                      <a:r>
                        <a:rPr lang="en-US" sz="900">
                          <a:effectLst/>
                        </a:rPr>
                        <a:t>0.00%</a:t>
                      </a:r>
                      <a:endParaRPr lang="en-US" sz="1100">
                        <a:effectLst/>
                      </a:endParaRPr>
                    </a:p>
                    <a:p>
                      <a:pPr marL="0" marR="0" algn="ctr">
                        <a:lnSpc>
                          <a:spcPct val="107000"/>
                        </a:lnSpc>
                        <a:spcBef>
                          <a:spcPts val="0"/>
                        </a:spcBef>
                        <a:spcAft>
                          <a:spcPts val="0"/>
                        </a:spcAft>
                      </a:pPr>
                      <a:r>
                        <a:rPr lang="en-US" sz="900">
                          <a:effectLst/>
                        </a:rPr>
                        <a:t>-10.00%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3.26%</a:t>
                      </a:r>
                      <a:endParaRPr lang="en-US" sz="1100">
                        <a:effectLst/>
                      </a:endParaRPr>
                    </a:p>
                    <a:p>
                      <a:pPr marL="0" marR="0" algn="ctr">
                        <a:lnSpc>
                          <a:spcPct val="107000"/>
                        </a:lnSpc>
                        <a:spcBef>
                          <a:spcPts val="0"/>
                        </a:spcBef>
                        <a:spcAft>
                          <a:spcPts val="0"/>
                        </a:spcAft>
                      </a:pPr>
                      <a:r>
                        <a:rPr lang="en-US" sz="900">
                          <a:effectLst/>
                        </a:rPr>
                        <a:t>-14.95%</a:t>
                      </a:r>
                      <a:endParaRPr lang="en-US" sz="1100">
                        <a:effectLst/>
                      </a:endParaRPr>
                    </a:p>
                    <a:p>
                      <a:pPr marL="0" marR="0" algn="ctr">
                        <a:lnSpc>
                          <a:spcPct val="107000"/>
                        </a:lnSpc>
                        <a:spcBef>
                          <a:spcPts val="0"/>
                        </a:spcBef>
                        <a:spcAft>
                          <a:spcPts val="0"/>
                        </a:spcAft>
                      </a:pPr>
                      <a:r>
                        <a:rPr lang="en-US" sz="900">
                          <a:effectLst/>
                        </a:rPr>
                        <a:t>0.00%</a:t>
                      </a:r>
                      <a:endParaRPr lang="en-US" sz="1100">
                        <a:effectLst/>
                      </a:endParaRPr>
                    </a:p>
                    <a:p>
                      <a:pPr marL="0" marR="0" algn="ctr">
                        <a:lnSpc>
                          <a:spcPct val="107000"/>
                        </a:lnSpc>
                        <a:spcBef>
                          <a:spcPts val="0"/>
                        </a:spcBef>
                        <a:spcAft>
                          <a:spcPts val="0"/>
                        </a:spcAft>
                      </a:pPr>
                      <a:r>
                        <a:rPr lang="en-US" sz="900">
                          <a:effectLst/>
                        </a:rPr>
                        <a:t>-10.00%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extLst>
                  <a:ext uri="{0D108BD9-81ED-4DB2-BD59-A6C34878D82A}">
                    <a16:rowId xmlns:a16="http://schemas.microsoft.com/office/drawing/2014/main" val="3760446658"/>
                  </a:ext>
                </a:extLst>
              </a:tr>
              <a:tr h="219772">
                <a:tc>
                  <a:txBody>
                    <a:bodyPr/>
                    <a:lstStyle/>
                    <a:p>
                      <a:pPr marL="0" marR="0">
                        <a:lnSpc>
                          <a:spcPct val="107000"/>
                        </a:lnSpc>
                        <a:spcBef>
                          <a:spcPts val="0"/>
                        </a:spcBef>
                        <a:spcAft>
                          <a:spcPts val="0"/>
                        </a:spcAft>
                      </a:pPr>
                      <a:r>
                        <a:rPr lang="en-US" sz="900">
                          <a:effectLst/>
                        </a:rPr>
                        <a:t>STRS Employer Rates </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16.15%</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dirty="0">
                          <a:effectLst/>
                        </a:rPr>
                        <a:t>16.02%</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18.40%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extLst>
                  <a:ext uri="{0D108BD9-81ED-4DB2-BD59-A6C34878D82A}">
                    <a16:rowId xmlns:a16="http://schemas.microsoft.com/office/drawing/2014/main" val="2697886924"/>
                  </a:ext>
                </a:extLst>
              </a:tr>
              <a:tr h="219772">
                <a:tc>
                  <a:txBody>
                    <a:bodyPr/>
                    <a:lstStyle/>
                    <a:p>
                      <a:pPr marL="0" marR="0">
                        <a:lnSpc>
                          <a:spcPct val="107000"/>
                        </a:lnSpc>
                        <a:spcBef>
                          <a:spcPts val="0"/>
                        </a:spcBef>
                        <a:spcAft>
                          <a:spcPts val="0"/>
                        </a:spcAft>
                      </a:pPr>
                      <a:r>
                        <a:rPr lang="en-US" sz="900">
                          <a:effectLst/>
                        </a:rPr>
                        <a:t>PERS Employer Rates (May 2020) </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20.70%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22.84%</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25.80%</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extLst>
                  <a:ext uri="{0D108BD9-81ED-4DB2-BD59-A6C34878D82A}">
                    <a16:rowId xmlns:a16="http://schemas.microsoft.com/office/drawing/2014/main" val="3224002623"/>
                  </a:ext>
                </a:extLst>
              </a:tr>
              <a:tr h="329656">
                <a:tc>
                  <a:txBody>
                    <a:bodyPr/>
                    <a:lstStyle/>
                    <a:p>
                      <a:pPr marL="0" marR="0">
                        <a:lnSpc>
                          <a:spcPct val="107000"/>
                        </a:lnSpc>
                        <a:spcBef>
                          <a:spcPts val="0"/>
                        </a:spcBef>
                        <a:spcAft>
                          <a:spcPts val="0"/>
                        </a:spcAft>
                      </a:pPr>
                      <a:r>
                        <a:rPr lang="en-US" sz="900">
                          <a:effectLst/>
                        </a:rPr>
                        <a:t>Lottery – Unrestricted per ADA </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$153</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$153</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$153</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extLst>
                  <a:ext uri="{0D108BD9-81ED-4DB2-BD59-A6C34878D82A}">
                    <a16:rowId xmlns:a16="http://schemas.microsoft.com/office/drawing/2014/main" val="3258237843"/>
                  </a:ext>
                </a:extLst>
              </a:tr>
              <a:tr h="219772">
                <a:tc>
                  <a:txBody>
                    <a:bodyPr/>
                    <a:lstStyle/>
                    <a:p>
                      <a:pPr marL="0" marR="0">
                        <a:lnSpc>
                          <a:spcPct val="107000"/>
                        </a:lnSpc>
                        <a:spcBef>
                          <a:spcPts val="0"/>
                        </a:spcBef>
                        <a:spcAft>
                          <a:spcPts val="0"/>
                        </a:spcAft>
                      </a:pPr>
                      <a:r>
                        <a:rPr lang="en-US" sz="900">
                          <a:effectLst/>
                        </a:rPr>
                        <a:t>Lottery – Prop. 20 per ADA </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$54</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$54</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$54</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extLst>
                  <a:ext uri="{0D108BD9-81ED-4DB2-BD59-A6C34878D82A}">
                    <a16:rowId xmlns:a16="http://schemas.microsoft.com/office/drawing/2014/main" val="3035359659"/>
                  </a:ext>
                </a:extLst>
              </a:tr>
              <a:tr h="468034">
                <a:tc>
                  <a:txBody>
                    <a:bodyPr/>
                    <a:lstStyle/>
                    <a:p>
                      <a:pPr marL="0" marR="0">
                        <a:lnSpc>
                          <a:spcPct val="107000"/>
                        </a:lnSpc>
                        <a:spcBef>
                          <a:spcPts val="0"/>
                        </a:spcBef>
                        <a:spcAft>
                          <a:spcPts val="0"/>
                        </a:spcAft>
                      </a:pPr>
                      <a:r>
                        <a:rPr lang="en-US" sz="900">
                          <a:effectLst/>
                        </a:rPr>
                        <a:t>Mandated Block Grant for Districts </a:t>
                      </a:r>
                      <a:endParaRPr lang="en-US" sz="1100">
                        <a:effectLst/>
                      </a:endParaRPr>
                    </a:p>
                    <a:p>
                      <a:pPr marL="0" marR="0">
                        <a:lnSpc>
                          <a:spcPct val="107000"/>
                        </a:lnSpc>
                        <a:spcBef>
                          <a:spcPts val="0"/>
                        </a:spcBef>
                        <a:spcAft>
                          <a:spcPts val="0"/>
                        </a:spcAft>
                      </a:pPr>
                      <a:r>
                        <a:rPr lang="en-US" sz="900">
                          <a:effectLst/>
                        </a:rPr>
                        <a:t>K-8 per ADA </a:t>
                      </a:r>
                      <a:endParaRPr lang="en-US" sz="1100">
                        <a:effectLst/>
                      </a:endParaRPr>
                    </a:p>
                    <a:p>
                      <a:pPr marL="0" marR="0">
                        <a:lnSpc>
                          <a:spcPct val="107000"/>
                        </a:lnSpc>
                        <a:spcBef>
                          <a:spcPts val="0"/>
                        </a:spcBef>
                        <a:spcAft>
                          <a:spcPts val="0"/>
                        </a:spcAft>
                      </a:pPr>
                      <a:r>
                        <a:rPr lang="en-US" sz="900">
                          <a:effectLst/>
                        </a:rPr>
                        <a:t>9-12 per ADA </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$32.18</a:t>
                      </a:r>
                      <a:endParaRPr lang="en-US" sz="1100">
                        <a:effectLst/>
                      </a:endParaRPr>
                    </a:p>
                    <a:p>
                      <a:pPr marL="0" marR="0" algn="ctr">
                        <a:lnSpc>
                          <a:spcPct val="107000"/>
                        </a:lnSpc>
                        <a:spcBef>
                          <a:spcPts val="0"/>
                        </a:spcBef>
                        <a:spcAft>
                          <a:spcPts val="0"/>
                        </a:spcAft>
                      </a:pPr>
                      <a:r>
                        <a:rPr lang="en-US" sz="900">
                          <a:effectLst/>
                        </a:rPr>
                        <a:t>$61.94</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$32.18</a:t>
                      </a:r>
                      <a:endParaRPr lang="en-US" sz="1100">
                        <a:effectLst/>
                      </a:endParaRPr>
                    </a:p>
                    <a:p>
                      <a:pPr marL="0" marR="0" algn="ctr">
                        <a:lnSpc>
                          <a:spcPct val="107000"/>
                        </a:lnSpc>
                        <a:spcBef>
                          <a:spcPts val="0"/>
                        </a:spcBef>
                        <a:spcAft>
                          <a:spcPts val="0"/>
                        </a:spcAft>
                      </a:pPr>
                      <a:r>
                        <a:rPr lang="en-US" sz="900">
                          <a:effectLst/>
                        </a:rPr>
                        <a:t>$61.94</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$32.18</a:t>
                      </a:r>
                      <a:endParaRPr lang="en-US" sz="1100">
                        <a:effectLst/>
                      </a:endParaRPr>
                    </a:p>
                    <a:p>
                      <a:pPr marL="0" marR="0" algn="ctr">
                        <a:lnSpc>
                          <a:spcPct val="107000"/>
                        </a:lnSpc>
                        <a:spcBef>
                          <a:spcPts val="0"/>
                        </a:spcBef>
                        <a:spcAft>
                          <a:spcPts val="0"/>
                        </a:spcAft>
                      </a:pPr>
                      <a:r>
                        <a:rPr lang="en-US" sz="900">
                          <a:effectLst/>
                        </a:rPr>
                        <a:t>$61.94</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extLst>
                  <a:ext uri="{0D108BD9-81ED-4DB2-BD59-A6C34878D82A}">
                    <a16:rowId xmlns:a16="http://schemas.microsoft.com/office/drawing/2014/main" val="2019108339"/>
                  </a:ext>
                </a:extLst>
              </a:tr>
              <a:tr h="468034">
                <a:tc>
                  <a:txBody>
                    <a:bodyPr/>
                    <a:lstStyle/>
                    <a:p>
                      <a:pPr marL="0" marR="0">
                        <a:lnSpc>
                          <a:spcPct val="107000"/>
                        </a:lnSpc>
                        <a:spcBef>
                          <a:spcPts val="0"/>
                        </a:spcBef>
                        <a:spcAft>
                          <a:spcPts val="0"/>
                        </a:spcAft>
                      </a:pPr>
                      <a:r>
                        <a:rPr lang="en-US" sz="900">
                          <a:effectLst/>
                        </a:rPr>
                        <a:t>Mandated Block Grant for Charters </a:t>
                      </a:r>
                      <a:endParaRPr lang="en-US" sz="1100">
                        <a:effectLst/>
                      </a:endParaRPr>
                    </a:p>
                    <a:p>
                      <a:pPr marL="0" marR="0">
                        <a:lnSpc>
                          <a:spcPct val="107000"/>
                        </a:lnSpc>
                        <a:spcBef>
                          <a:spcPts val="0"/>
                        </a:spcBef>
                        <a:spcAft>
                          <a:spcPts val="0"/>
                        </a:spcAft>
                      </a:pPr>
                      <a:r>
                        <a:rPr lang="en-US" sz="900">
                          <a:effectLst/>
                        </a:rPr>
                        <a:t>K-8 per ADA </a:t>
                      </a:r>
                      <a:endParaRPr lang="en-US" sz="1100">
                        <a:effectLst/>
                      </a:endParaRPr>
                    </a:p>
                    <a:p>
                      <a:pPr marL="0" marR="0">
                        <a:lnSpc>
                          <a:spcPct val="107000"/>
                        </a:lnSpc>
                        <a:spcBef>
                          <a:spcPts val="0"/>
                        </a:spcBef>
                        <a:spcAft>
                          <a:spcPts val="0"/>
                        </a:spcAft>
                      </a:pPr>
                      <a:r>
                        <a:rPr lang="en-US" sz="900">
                          <a:effectLst/>
                        </a:rPr>
                        <a:t>9-12 per ADA </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$16.86</a:t>
                      </a:r>
                      <a:endParaRPr lang="en-US" sz="1100">
                        <a:effectLst/>
                      </a:endParaRPr>
                    </a:p>
                    <a:p>
                      <a:pPr marL="0" marR="0" algn="ctr">
                        <a:lnSpc>
                          <a:spcPct val="107000"/>
                        </a:lnSpc>
                        <a:spcBef>
                          <a:spcPts val="0"/>
                        </a:spcBef>
                        <a:spcAft>
                          <a:spcPts val="0"/>
                        </a:spcAft>
                      </a:pPr>
                      <a:r>
                        <a:rPr lang="en-US" sz="900">
                          <a:effectLst/>
                        </a:rPr>
                        <a:t>$46.87</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a:effectLst/>
                        </a:rPr>
                        <a:t>$16.86</a:t>
                      </a:r>
                      <a:endParaRPr lang="en-US" sz="1100">
                        <a:effectLst/>
                      </a:endParaRPr>
                    </a:p>
                    <a:p>
                      <a:pPr marL="0" marR="0" algn="ctr">
                        <a:lnSpc>
                          <a:spcPct val="107000"/>
                        </a:lnSpc>
                        <a:spcBef>
                          <a:spcPts val="0"/>
                        </a:spcBef>
                        <a:spcAft>
                          <a:spcPts val="0"/>
                        </a:spcAft>
                      </a:pPr>
                      <a:r>
                        <a:rPr lang="en-US" sz="900">
                          <a:effectLst/>
                        </a:rPr>
                        <a:t>$46.87</a:t>
                      </a:r>
                      <a:endPar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tc>
                  <a:txBody>
                    <a:bodyPr/>
                    <a:lstStyle/>
                    <a:p>
                      <a:pPr marL="0" marR="0" algn="ctr">
                        <a:lnSpc>
                          <a:spcPct val="107000"/>
                        </a:lnSpc>
                        <a:spcBef>
                          <a:spcPts val="0"/>
                        </a:spcBef>
                        <a:spcAft>
                          <a:spcPts val="0"/>
                        </a:spcAft>
                      </a:pPr>
                      <a:r>
                        <a:rPr lang="en-US" sz="900" dirty="0">
                          <a:effectLst/>
                        </a:rPr>
                        <a:t>$16.86</a:t>
                      </a:r>
                      <a:endParaRPr lang="en-US" sz="1100" dirty="0">
                        <a:effectLst/>
                      </a:endParaRPr>
                    </a:p>
                    <a:p>
                      <a:pPr marL="0" marR="0" algn="ctr">
                        <a:lnSpc>
                          <a:spcPct val="107000"/>
                        </a:lnSpc>
                        <a:spcBef>
                          <a:spcPts val="0"/>
                        </a:spcBef>
                        <a:spcAft>
                          <a:spcPts val="0"/>
                        </a:spcAft>
                      </a:pPr>
                      <a:r>
                        <a:rPr lang="en-US" sz="900" dirty="0">
                          <a:effectLst/>
                        </a:rPr>
                        <a:t>$46.87</a:t>
                      </a:r>
                      <a:endPar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0929" marR="60929" marT="0" marB="0"/>
                </a:tc>
                <a:extLst>
                  <a:ext uri="{0D108BD9-81ED-4DB2-BD59-A6C34878D82A}">
                    <a16:rowId xmlns:a16="http://schemas.microsoft.com/office/drawing/2014/main" val="3890427987"/>
                  </a:ext>
                </a:extLst>
              </a:tr>
            </a:tbl>
          </a:graphicData>
        </a:graphic>
      </p:graphicFrame>
      <p:sp>
        <p:nvSpPr>
          <p:cNvPr id="7" name="Rectangle 6"/>
          <p:cNvSpPr/>
          <p:nvPr/>
        </p:nvSpPr>
        <p:spPr>
          <a:xfrm>
            <a:off x="733532" y="4693841"/>
            <a:ext cx="10723418" cy="1200329"/>
          </a:xfrm>
          <a:prstGeom prst="rect">
            <a:avLst/>
          </a:prstGeom>
        </p:spPr>
        <p:txBody>
          <a:bodyPr wrap="square">
            <a:spAutoFit/>
          </a:bodyPr>
          <a:lstStyle/>
          <a:p>
            <a:r>
              <a:rPr lang="en-US" dirty="0">
                <a:solidFill>
                  <a:srgbClr val="000000"/>
                </a:solidFill>
                <a:latin typeface="Times New Roman" panose="02020603050405020304" pitchFamily="18" charset="0"/>
              </a:rPr>
              <a:t>Absent additional federal funds, the COVID-19 recession requires a 10% ($6.5 billion) reduction to LCFF. This reduction effectively eliminates the statutory 2.31% cost-of-living adjustment resulting in an overall reduction of 7.92% for those districts and charters funded under the LCFF. The proration factor reducing LCFF entitlements will be triggered if the federal government provides sufficient funding to backfill this cut. </a:t>
            </a:r>
            <a:endParaRPr lang="en-US" dirty="0"/>
          </a:p>
        </p:txBody>
      </p:sp>
    </p:spTree>
    <p:extLst>
      <p:ext uri="{BB962C8B-B14F-4D97-AF65-F5344CB8AC3E}">
        <p14:creationId xmlns:p14="http://schemas.microsoft.com/office/powerpoint/2010/main" val="15487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AIMS </a:t>
            </a:r>
            <a:r>
              <a:rPr lang="en-US" dirty="0" smtClean="0"/>
              <a:t>2020-2021 </a:t>
            </a:r>
            <a:r>
              <a:rPr lang="en-US" dirty="0" smtClean="0"/>
              <a:t>Budget Assumptions</a:t>
            </a:r>
            <a:endParaRPr lang="en-US" dirty="0"/>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2020-2021 </a:t>
            </a:r>
            <a:r>
              <a:rPr lang="en-US" dirty="0" smtClean="0"/>
              <a:t>Budget Assumptions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7170234"/>
              </p:ext>
            </p:extLst>
          </p:nvPr>
        </p:nvGraphicFramePr>
        <p:xfrm>
          <a:off x="964278" y="1716108"/>
          <a:ext cx="10365971" cy="962025"/>
        </p:xfrm>
        <a:graphic>
          <a:graphicData uri="http://schemas.openxmlformats.org/drawingml/2006/table">
            <a:tbl>
              <a:tblPr>
                <a:tableStyleId>{5C22544A-7EE6-4342-B048-85BDC9FD1C3A}</a:tableStyleId>
              </a:tblPr>
              <a:tblGrid>
                <a:gridCol w="3167929">
                  <a:extLst>
                    <a:ext uri="{9D8B030D-6E8A-4147-A177-3AD203B41FA5}">
                      <a16:colId xmlns:a16="http://schemas.microsoft.com/office/drawing/2014/main" val="3188152654"/>
                    </a:ext>
                  </a:extLst>
                </a:gridCol>
                <a:gridCol w="2024944">
                  <a:extLst>
                    <a:ext uri="{9D8B030D-6E8A-4147-A177-3AD203B41FA5}">
                      <a16:colId xmlns:a16="http://schemas.microsoft.com/office/drawing/2014/main" val="1927115138"/>
                    </a:ext>
                  </a:extLst>
                </a:gridCol>
                <a:gridCol w="2262242">
                  <a:extLst>
                    <a:ext uri="{9D8B030D-6E8A-4147-A177-3AD203B41FA5}">
                      <a16:colId xmlns:a16="http://schemas.microsoft.com/office/drawing/2014/main" val="3992003014"/>
                    </a:ext>
                  </a:extLst>
                </a:gridCol>
                <a:gridCol w="1803464">
                  <a:extLst>
                    <a:ext uri="{9D8B030D-6E8A-4147-A177-3AD203B41FA5}">
                      <a16:colId xmlns:a16="http://schemas.microsoft.com/office/drawing/2014/main" val="1936786000"/>
                    </a:ext>
                  </a:extLst>
                </a:gridCol>
                <a:gridCol w="1107392">
                  <a:extLst>
                    <a:ext uri="{9D8B030D-6E8A-4147-A177-3AD203B41FA5}">
                      <a16:colId xmlns:a16="http://schemas.microsoft.com/office/drawing/2014/main" val="763450141"/>
                    </a:ext>
                  </a:extLst>
                </a:gridCol>
              </a:tblGrid>
              <a:tr h="2381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sng" strike="noStrike">
                          <a:effectLst/>
                        </a:rPr>
                        <a:t>AIPCS</a:t>
                      </a:r>
                      <a:endParaRPr lang="en-US" sz="14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sng" strike="noStrike">
                          <a:effectLst/>
                        </a:rPr>
                        <a:t>AIPCS II</a:t>
                      </a:r>
                      <a:endParaRPr lang="en-US" sz="14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sng" strike="noStrike">
                          <a:effectLst/>
                        </a:rPr>
                        <a:t>AIPHS</a:t>
                      </a:r>
                      <a:endParaRPr lang="en-US" sz="14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sng" strike="noStrike">
                          <a:effectLst/>
                        </a:rPr>
                        <a:t>TOTAL</a:t>
                      </a:r>
                      <a:endParaRPr lang="en-US" sz="1400" b="1" i="0" u="sng"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7884104"/>
                  </a:ext>
                </a:extLst>
              </a:tr>
              <a:tr h="238125">
                <a:tc>
                  <a:txBody>
                    <a:bodyPr/>
                    <a:lstStyle/>
                    <a:p>
                      <a:pPr algn="l" fontAlgn="b"/>
                      <a:r>
                        <a:rPr lang="en-US" sz="1400" u="none" strike="noStrike">
                          <a:effectLst/>
                        </a:rPr>
                        <a:t>Enrollment</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240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665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440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1345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02408"/>
                  </a:ext>
                </a:extLst>
              </a:tr>
              <a:tr h="238125">
                <a:tc>
                  <a:txBody>
                    <a:bodyPr/>
                    <a:lstStyle/>
                    <a:p>
                      <a:pPr algn="l" fontAlgn="b"/>
                      <a:r>
                        <a:rPr lang="en-US" sz="1400" u="none" strike="noStrike" dirty="0">
                          <a:effectLst/>
                        </a:rPr>
                        <a:t>Average Daily Attendance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96%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96%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95%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4939336"/>
                  </a:ext>
                </a:extLst>
              </a:tr>
              <a:tr h="247650">
                <a:tc>
                  <a:txBody>
                    <a:bodyPr/>
                    <a:lstStyle/>
                    <a:p>
                      <a:pPr algn="l" fontAlgn="b"/>
                      <a:r>
                        <a:rPr lang="en-US" sz="1400" u="none" strike="noStrike" dirty="0">
                          <a:effectLst/>
                        </a:rPr>
                        <a:t>Average daily Attendance</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230.12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637.75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397.76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1265.63</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646308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35903176"/>
              </p:ext>
            </p:extLst>
          </p:nvPr>
        </p:nvGraphicFramePr>
        <p:xfrm>
          <a:off x="964277" y="3176587"/>
          <a:ext cx="10365970" cy="1819362"/>
        </p:xfrm>
        <a:graphic>
          <a:graphicData uri="http://schemas.openxmlformats.org/drawingml/2006/table">
            <a:tbl>
              <a:tblPr>
                <a:tableStyleId>{5C22544A-7EE6-4342-B048-85BDC9FD1C3A}</a:tableStyleId>
              </a:tblPr>
              <a:tblGrid>
                <a:gridCol w="4125552">
                  <a:extLst>
                    <a:ext uri="{9D8B030D-6E8A-4147-A177-3AD203B41FA5}">
                      <a16:colId xmlns:a16="http://schemas.microsoft.com/office/drawing/2014/main" val="1546832114"/>
                    </a:ext>
                  </a:extLst>
                </a:gridCol>
                <a:gridCol w="1597437">
                  <a:extLst>
                    <a:ext uri="{9D8B030D-6E8A-4147-A177-3AD203B41FA5}">
                      <a16:colId xmlns:a16="http://schemas.microsoft.com/office/drawing/2014/main" val="2242749440"/>
                    </a:ext>
                  </a:extLst>
                </a:gridCol>
                <a:gridCol w="1406437">
                  <a:extLst>
                    <a:ext uri="{9D8B030D-6E8A-4147-A177-3AD203B41FA5}">
                      <a16:colId xmlns:a16="http://schemas.microsoft.com/office/drawing/2014/main" val="3695202531"/>
                    </a:ext>
                  </a:extLst>
                </a:gridCol>
                <a:gridCol w="1652999">
                  <a:extLst>
                    <a:ext uri="{9D8B030D-6E8A-4147-A177-3AD203B41FA5}">
                      <a16:colId xmlns:a16="http://schemas.microsoft.com/office/drawing/2014/main" val="2048244050"/>
                    </a:ext>
                  </a:extLst>
                </a:gridCol>
                <a:gridCol w="1583545">
                  <a:extLst>
                    <a:ext uri="{9D8B030D-6E8A-4147-A177-3AD203B41FA5}">
                      <a16:colId xmlns:a16="http://schemas.microsoft.com/office/drawing/2014/main" val="649056089"/>
                    </a:ext>
                  </a:extLst>
                </a:gridCol>
              </a:tblGrid>
              <a:tr h="256420">
                <a:tc>
                  <a:txBody>
                    <a:bodyPr/>
                    <a:lstStyle/>
                    <a:p>
                      <a:pPr algn="l" fontAlgn="b"/>
                      <a:r>
                        <a:rPr lang="en-US" sz="1200" u="sng" strike="noStrike">
                          <a:effectLst/>
                        </a:rPr>
                        <a:t>AIMS Program Assumptions</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AIPHS</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Total Cost</a:t>
                      </a:r>
                      <a:endParaRPr lang="en-US" sz="1200" b="1" i="0" u="sng"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8796858"/>
                  </a:ext>
                </a:extLst>
              </a:tr>
              <a:tr h="256420">
                <a:tc>
                  <a:txBody>
                    <a:bodyPr/>
                    <a:lstStyle/>
                    <a:p>
                      <a:pPr algn="l" fontAlgn="b"/>
                      <a:r>
                        <a:rPr lang="en-US" sz="1200" u="none" strike="noStrike">
                          <a:effectLst/>
                        </a:rPr>
                        <a:t>CMO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411,848.28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1,121,142.54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755,055.18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2,288,046.00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7416873"/>
                  </a:ext>
                </a:extLst>
              </a:tr>
              <a:tr h="256420">
                <a:tc>
                  <a:txBody>
                    <a:bodyPr/>
                    <a:lstStyle/>
                    <a:p>
                      <a:pPr algn="l" fontAlgn="b"/>
                      <a:r>
                        <a:rPr lang="en-US" sz="1200" u="none" strike="noStrike">
                          <a:effectLst/>
                        </a:rPr>
                        <a:t>PPE Equiptment (CMO)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a:t>
                      </a:r>
                      <a:r>
                        <a:rPr lang="en-US" sz="1200" u="none" strike="noStrike" dirty="0" smtClean="0">
                          <a:effectLst/>
                        </a:rPr>
                        <a:t>0</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4613121"/>
                  </a:ext>
                </a:extLst>
              </a:tr>
              <a:tr h="256420">
                <a:tc>
                  <a:txBody>
                    <a:bodyPr/>
                    <a:lstStyle/>
                    <a:p>
                      <a:pPr algn="l" fontAlgn="b"/>
                      <a:r>
                        <a:rPr lang="en-US" sz="1200" u="none" strike="noStrike">
                          <a:effectLst/>
                        </a:rPr>
                        <a:t>Uniform Replacements (at Heads discretion)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6326962"/>
                  </a:ext>
                </a:extLst>
              </a:tr>
              <a:tr h="256420">
                <a:tc>
                  <a:txBody>
                    <a:bodyPr/>
                    <a:lstStyle/>
                    <a:p>
                      <a:pPr algn="l" fontAlgn="b"/>
                      <a:r>
                        <a:rPr lang="en-US" sz="1200" u="none" strike="noStrike">
                          <a:effectLst/>
                        </a:rPr>
                        <a:t>Go Guardian - District Wide $12.36 per user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                   2,966.40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8,219.40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5,438.40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16,624.20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6665802"/>
                  </a:ext>
                </a:extLst>
              </a:tr>
              <a:tr h="268631">
                <a:tc>
                  <a:txBody>
                    <a:bodyPr/>
                    <a:lstStyle/>
                    <a:p>
                      <a:pPr algn="l" fontAlgn="b"/>
                      <a:r>
                        <a:rPr lang="en-US" sz="1200" u="none" strike="noStrike" dirty="0">
                          <a:effectLst/>
                        </a:rPr>
                        <a:t>Vehicle Lease (transportation)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8,232.88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8,232.88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8,232.88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24,698.64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3771697"/>
                  </a:ext>
                </a:extLst>
              </a:tr>
              <a:tr h="268631">
                <a:tc>
                  <a:txBody>
                    <a:bodyPr/>
                    <a:lstStyle/>
                    <a:p>
                      <a:pPr algn="l" fontAlgn="b"/>
                      <a:r>
                        <a:rPr lang="en-US" sz="1200" u="none" strike="noStrike">
                          <a:effectLst/>
                        </a:rPr>
                        <a:t>AIMS Staff Boot Camp</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3,400.00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6,600.00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10,000.00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                20,000.00 </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606402"/>
                  </a:ext>
                </a:extLst>
              </a:tr>
            </a:tbl>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2020-2021 </a:t>
            </a:r>
            <a:r>
              <a:rPr lang="en-US" dirty="0"/>
              <a:t>Budget Assumptions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10442922"/>
              </p:ext>
            </p:extLst>
          </p:nvPr>
        </p:nvGraphicFramePr>
        <p:xfrm>
          <a:off x="756457" y="1413163"/>
          <a:ext cx="10573790" cy="5097330"/>
        </p:xfrm>
        <a:graphic>
          <a:graphicData uri="http://schemas.openxmlformats.org/drawingml/2006/table">
            <a:tbl>
              <a:tblPr>
                <a:tableStyleId>{5C22544A-7EE6-4342-B048-85BDC9FD1C3A}</a:tableStyleId>
              </a:tblPr>
              <a:tblGrid>
                <a:gridCol w="4208262">
                  <a:extLst>
                    <a:ext uri="{9D8B030D-6E8A-4147-A177-3AD203B41FA5}">
                      <a16:colId xmlns:a16="http://schemas.microsoft.com/office/drawing/2014/main" val="3483089635"/>
                    </a:ext>
                  </a:extLst>
                </a:gridCol>
                <a:gridCol w="1629463">
                  <a:extLst>
                    <a:ext uri="{9D8B030D-6E8A-4147-A177-3AD203B41FA5}">
                      <a16:colId xmlns:a16="http://schemas.microsoft.com/office/drawing/2014/main" val="378819091"/>
                    </a:ext>
                  </a:extLst>
                </a:gridCol>
                <a:gridCol w="1434634">
                  <a:extLst>
                    <a:ext uri="{9D8B030D-6E8A-4147-A177-3AD203B41FA5}">
                      <a16:colId xmlns:a16="http://schemas.microsoft.com/office/drawing/2014/main" val="995635382"/>
                    </a:ext>
                  </a:extLst>
                </a:gridCol>
                <a:gridCol w="1686138">
                  <a:extLst>
                    <a:ext uri="{9D8B030D-6E8A-4147-A177-3AD203B41FA5}">
                      <a16:colId xmlns:a16="http://schemas.microsoft.com/office/drawing/2014/main" val="2363723025"/>
                    </a:ext>
                  </a:extLst>
                </a:gridCol>
                <a:gridCol w="1615293">
                  <a:extLst>
                    <a:ext uri="{9D8B030D-6E8A-4147-A177-3AD203B41FA5}">
                      <a16:colId xmlns:a16="http://schemas.microsoft.com/office/drawing/2014/main" val="3921589513"/>
                    </a:ext>
                  </a:extLst>
                </a:gridCol>
              </a:tblGrid>
              <a:tr h="162682">
                <a:tc>
                  <a:txBody>
                    <a:bodyPr/>
                    <a:lstStyle/>
                    <a:p>
                      <a:pPr algn="l" fontAlgn="b"/>
                      <a:r>
                        <a:rPr lang="en-US" sz="1200" u="none" strike="noStrike">
                          <a:effectLst/>
                        </a:rPr>
                        <a:t>General Administration</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AIPHS</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Total Cost</a:t>
                      </a:r>
                      <a:endParaRPr lang="en-US" sz="1200" b="1" i="0" u="sng"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4407713"/>
                  </a:ext>
                </a:extLst>
              </a:tr>
              <a:tr h="162682">
                <a:tc>
                  <a:txBody>
                    <a:bodyPr/>
                    <a:lstStyle/>
                    <a:p>
                      <a:pPr algn="l" fontAlgn="b"/>
                      <a:r>
                        <a:rPr lang="en-US" sz="1200" u="none" strike="noStrike">
                          <a:effectLst/>
                        </a:rPr>
                        <a:t>12th Street Utilities</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6309972"/>
                  </a:ext>
                </a:extLst>
              </a:tr>
              <a:tr h="262860">
                <a:tc>
                  <a:txBody>
                    <a:bodyPr/>
                    <a:lstStyle/>
                    <a:p>
                      <a:pPr algn="l" fontAlgn="b"/>
                      <a:r>
                        <a:rPr lang="en-US" sz="1200" u="none" strike="noStrike">
                          <a:effectLst/>
                        </a:rPr>
                        <a:t>Disposal: Waste Management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19,717.20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53,674.60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36,148.20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109,540.00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9074817"/>
                  </a:ext>
                </a:extLst>
              </a:tr>
              <a:tr h="262860">
                <a:tc>
                  <a:txBody>
                    <a:bodyPr/>
                    <a:lstStyle/>
                    <a:p>
                      <a:pPr algn="l" fontAlgn="b"/>
                      <a:r>
                        <a:rPr lang="en-US" sz="1200" u="none" strike="noStrike">
                          <a:effectLst/>
                        </a:rPr>
                        <a:t>Gas/ Electric</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14,997.34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42,326.09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27,495.12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83,318.55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8734294"/>
                  </a:ext>
                </a:extLst>
              </a:tr>
              <a:tr h="262860">
                <a:tc>
                  <a:txBody>
                    <a:bodyPr/>
                    <a:lstStyle/>
                    <a:p>
                      <a:pPr algn="l" fontAlgn="b"/>
                      <a:r>
                        <a:rPr lang="en-US" sz="1200" u="none" strike="noStrike">
                          <a:effectLst/>
                        </a:rPr>
                        <a:t>Water/Sewer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                   1,274.51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3,469.49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2,336.60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7,080.60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5621"/>
                  </a:ext>
                </a:extLst>
              </a:tr>
              <a:tr h="262860">
                <a:tc>
                  <a:txBody>
                    <a:bodyPr/>
                    <a:lstStyle/>
                    <a:p>
                      <a:pPr algn="l" fontAlgn="b"/>
                      <a:r>
                        <a:rPr lang="en-US" sz="1200" u="none" strike="noStrike">
                          <a:effectLst/>
                        </a:rPr>
                        <a:t>Telephone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12,586.85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34,264.21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23,075.90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69,926.96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5215044"/>
                  </a:ext>
                </a:extLst>
              </a:tr>
              <a:tr h="262860">
                <a:tc>
                  <a:txBody>
                    <a:bodyPr/>
                    <a:lstStyle/>
                    <a:p>
                      <a:pPr algn="l" fontAlgn="b"/>
                      <a:r>
                        <a:rPr lang="en-US" sz="1200" u="none" strike="noStrike">
                          <a:effectLst/>
                        </a:rPr>
                        <a:t>Internet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2,242.62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10,104.91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4,111.47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12,459.00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9047872"/>
                  </a:ext>
                </a:extLst>
              </a:tr>
              <a:tr h="262860">
                <a:tc>
                  <a:txBody>
                    <a:bodyPr/>
                    <a:lstStyle/>
                    <a:p>
                      <a:pPr algn="l" fontAlgn="b"/>
                      <a:r>
                        <a:rPr lang="en-US" sz="1200" u="none" strike="noStrike" dirty="0">
                          <a:effectLst/>
                        </a:rPr>
                        <a:t>Custodial</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                 </a:t>
                      </a:r>
                      <a:r>
                        <a:rPr lang="en-US" sz="1200" u="none" strike="noStrike" dirty="0" smtClean="0">
                          <a:effectLst/>
                        </a:rPr>
                        <a:t>43,200.00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         </a:t>
                      </a:r>
                      <a:r>
                        <a:rPr lang="en-US" sz="1200" u="none" strike="noStrike" dirty="0" smtClean="0">
                          <a:effectLst/>
                        </a:rPr>
                        <a:t> 116,800.00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                  </a:t>
                      </a:r>
                      <a:r>
                        <a:rPr lang="en-US" sz="1200" u="none" strike="noStrike" dirty="0" smtClean="0">
                          <a:effectLst/>
                        </a:rPr>
                        <a:t>80,00.00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              </a:t>
                      </a:r>
                      <a:r>
                        <a:rPr lang="en-US" sz="1200" u="none" strike="noStrike" dirty="0" smtClean="0">
                          <a:effectLst/>
                        </a:rPr>
                        <a:t>240,000.00 </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4742722"/>
                  </a:ext>
                </a:extLst>
              </a:tr>
              <a:tr h="162682">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3300654"/>
                  </a:ext>
                </a:extLst>
              </a:tr>
              <a:tr h="162682">
                <a:tc>
                  <a:txBody>
                    <a:bodyPr/>
                    <a:lstStyle/>
                    <a:p>
                      <a:pPr algn="l" fontAlgn="b"/>
                      <a:r>
                        <a:rPr lang="en-US" sz="1200" u="none" strike="noStrike">
                          <a:effectLst/>
                        </a:rPr>
                        <a:t>OUSD Agreements</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AIPHS</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Total Cost</a:t>
                      </a:r>
                      <a:endParaRPr lang="en-US" sz="1200" b="1" i="0" u="sng"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6503628"/>
                  </a:ext>
                </a:extLst>
              </a:tr>
              <a:tr h="262860">
                <a:tc>
                  <a:txBody>
                    <a:bodyPr/>
                    <a:lstStyle/>
                    <a:p>
                      <a:pPr algn="r" fontAlgn="b"/>
                      <a:r>
                        <a:rPr lang="en-US" sz="1200" u="none" strike="noStrike">
                          <a:effectLst/>
                        </a:rPr>
                        <a:t>Special Education SELPA ($1799 Per Eligible Student ADA)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413,909.94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1,147,101.79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715,438.98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2,276,450.71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9624802"/>
                  </a:ext>
                </a:extLst>
              </a:tr>
              <a:tr h="262860">
                <a:tc>
                  <a:txBody>
                    <a:bodyPr/>
                    <a:lstStyle/>
                    <a:p>
                      <a:pPr algn="r" fontAlgn="b"/>
                      <a:r>
                        <a:rPr lang="en-US" sz="1200" u="none" strike="noStrike">
                          <a:effectLst/>
                        </a:rPr>
                        <a:t>1% OUSD District Administration Fee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21,670.00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61,615.00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46,120.00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129,405.00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350885"/>
                  </a:ext>
                </a:extLst>
              </a:tr>
              <a:tr h="262860">
                <a:tc>
                  <a:txBody>
                    <a:bodyPr/>
                    <a:lstStyle/>
                    <a:p>
                      <a:pPr algn="r" fontAlgn="b"/>
                      <a:r>
                        <a:rPr lang="en-US" sz="1200" u="none" strike="noStrike">
                          <a:effectLst/>
                        </a:rPr>
                        <a:t>Prop 39 Facilities (Rental from OUSD)</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230,000.00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230,000.00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283942"/>
                  </a:ext>
                </a:extLst>
              </a:tr>
              <a:tr h="162682">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6843896"/>
                  </a:ext>
                </a:extLst>
              </a:tr>
              <a:tr h="162682">
                <a:tc>
                  <a:txBody>
                    <a:bodyPr/>
                    <a:lstStyle/>
                    <a:p>
                      <a:pPr algn="l" fontAlgn="b"/>
                      <a:r>
                        <a:rPr lang="en-US" sz="1200" u="none" strike="noStrike">
                          <a:effectLst/>
                        </a:rPr>
                        <a:t>Insurance Policies &amp; Operation Contracts</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AIPCS II</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AIPHS</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sng" strike="noStrike">
                          <a:effectLst/>
                        </a:rPr>
                        <a:t>Total Cost</a:t>
                      </a:r>
                      <a:endParaRPr lang="en-US" sz="1200" b="1" i="0" u="sng"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3437822"/>
                  </a:ext>
                </a:extLst>
              </a:tr>
              <a:tr h="262860">
                <a:tc>
                  <a:txBody>
                    <a:bodyPr/>
                    <a:lstStyle/>
                    <a:p>
                      <a:pPr algn="r" fontAlgn="b"/>
                      <a:r>
                        <a:rPr lang="en-US" sz="1200" u="none" strike="noStrike">
                          <a:effectLst/>
                        </a:rPr>
                        <a:t>Workers Compensation</a:t>
                      </a:r>
                      <a:endParaRPr lang="en-US" sz="12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200" u="none" strike="noStrike">
                          <a:effectLst/>
                        </a:rPr>
                        <a:t> Paid thru payroll  </a:t>
                      </a:r>
                      <a:endParaRPr lang="en-US" sz="1200" b="1"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200" u="none" strike="noStrike">
                          <a:effectLst/>
                        </a:rPr>
                        <a:t> $                86,882.00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8779872"/>
                  </a:ext>
                </a:extLst>
              </a:tr>
              <a:tr h="262860">
                <a:tc>
                  <a:txBody>
                    <a:bodyPr/>
                    <a:lstStyle/>
                    <a:p>
                      <a:pPr algn="r" fontAlgn="b"/>
                      <a:r>
                        <a:rPr lang="en-US" sz="1200" u="none" strike="noStrike">
                          <a:effectLst/>
                        </a:rPr>
                        <a:t>D &amp; O Insurance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9,186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25,007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16,842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51,034.99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1010369"/>
                  </a:ext>
                </a:extLst>
              </a:tr>
              <a:tr h="262860">
                <a:tc>
                  <a:txBody>
                    <a:bodyPr/>
                    <a:lstStyle/>
                    <a:p>
                      <a:pPr algn="r" fontAlgn="b"/>
                      <a:r>
                        <a:rPr lang="en-US" sz="1200" u="none" strike="noStrike">
                          <a:effectLst/>
                        </a:rPr>
                        <a:t>Student Accident Insurance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1,559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4,245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2,859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8,663.68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0474263"/>
                  </a:ext>
                </a:extLst>
              </a:tr>
              <a:tr h="262860">
                <a:tc>
                  <a:txBody>
                    <a:bodyPr/>
                    <a:lstStyle/>
                    <a:p>
                      <a:pPr algn="r" fontAlgn="b"/>
                      <a:r>
                        <a:rPr lang="en-US" sz="1200" u="none" strike="noStrike">
                          <a:effectLst/>
                        </a:rPr>
                        <a:t>Auto Insurance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900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2,450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1,650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5,000.00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6424898"/>
                  </a:ext>
                </a:extLst>
              </a:tr>
              <a:tr h="262860">
                <a:tc>
                  <a:txBody>
                    <a:bodyPr/>
                    <a:lstStyle/>
                    <a:p>
                      <a:pPr algn="r" fontAlgn="b"/>
                      <a:r>
                        <a:rPr lang="en-US" sz="1200" u="none" strike="noStrike">
                          <a:effectLst/>
                        </a:rPr>
                        <a:t>Audit Services *in CMO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4,320.00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11,760.00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7,920.00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30,200.00 </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9518069"/>
                  </a:ext>
                </a:extLst>
              </a:tr>
              <a:tr h="262860">
                <a:tc>
                  <a:txBody>
                    <a:bodyPr/>
                    <a:lstStyle/>
                    <a:p>
                      <a:pPr algn="r" fontAlgn="b"/>
                      <a:r>
                        <a:rPr lang="en-US" sz="1200" u="none" strike="noStrike">
                          <a:effectLst/>
                        </a:rPr>
                        <a:t>Back Office Support *in CMO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39,600.00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107,800.00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 $                  72,600.00 </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 $              225,000.00 </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577949"/>
                  </a:ext>
                </a:extLst>
              </a:tr>
            </a:tbl>
          </a:graphicData>
        </a:graphic>
      </p:graphicFrame>
    </p:spTree>
    <p:extLst>
      <p:ext uri="{BB962C8B-B14F-4D97-AF65-F5344CB8AC3E}">
        <p14:creationId xmlns:p14="http://schemas.microsoft.com/office/powerpoint/2010/main" val="228622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8108</TotalTime>
  <Words>2690</Words>
  <Application>Microsoft Office PowerPoint</Application>
  <PresentationFormat>Widescreen</PresentationFormat>
  <Paragraphs>529</Paragraphs>
  <Slides>26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Adobe Devanagari</vt:lpstr>
      <vt:lpstr>Angsana New</vt:lpstr>
      <vt:lpstr>Arial</vt:lpstr>
      <vt:lpstr>Bookman Old Style</vt:lpstr>
      <vt:lpstr>Calibri</vt:lpstr>
      <vt:lpstr>Euphemia</vt:lpstr>
      <vt:lpstr>Plantagenet Cherokee</vt:lpstr>
      <vt:lpstr>Times New Roman</vt:lpstr>
      <vt:lpstr>Wingdings</vt:lpstr>
      <vt:lpstr>Academic Literature 16x9</vt:lpstr>
      <vt:lpstr>2020-2021  American Indian Model Schools Adoption Budget  </vt:lpstr>
      <vt:lpstr>2020-21 ADOPTION BUDGET</vt:lpstr>
      <vt:lpstr>2020-21  ADOPTION BUDGET INTRODUCTION </vt:lpstr>
      <vt:lpstr>CALIFORNIA 2020-2021 BUDGET ASSUMPTIONS</vt:lpstr>
      <vt:lpstr>CALIFORNIA 2020-2021 BUDGET ASSUMPTIONS</vt:lpstr>
      <vt:lpstr>CALIFORNIA 2020-2021 PLANNING FACTOR ASSUMPTIONS</vt:lpstr>
      <vt:lpstr>AIMS 2020-2021 Budget Assumptions</vt:lpstr>
      <vt:lpstr>AIMS 2020-2021 Budget Assumptions</vt:lpstr>
      <vt:lpstr>AIMS 2020-2021 Budget Assumptions</vt:lpstr>
      <vt:lpstr>2020-2021 Site Budgets</vt:lpstr>
      <vt:lpstr>PowerPoint Presentation</vt:lpstr>
      <vt:lpstr>PowerPoint Presentation</vt:lpstr>
      <vt:lpstr>PowerPoint Presentation</vt:lpstr>
      <vt:lpstr>Multi-Year Reveiw</vt:lpstr>
      <vt:lpstr>AMERICAN INDIAN PUBLIC CHARTER</vt:lpstr>
      <vt:lpstr>PowerPoint Presentation</vt:lpstr>
      <vt:lpstr>AIPCS I Multi-Year Projections</vt:lpstr>
      <vt:lpstr>AMERICAN INDIAN PUBLIC CHARTER II</vt:lpstr>
      <vt:lpstr>PowerPoint Presentation</vt:lpstr>
      <vt:lpstr>AIPCS II Multi-Year Projections</vt:lpstr>
      <vt:lpstr>AMERICAN INDIAN PUBLIC HIGH SCHOOL</vt:lpstr>
      <vt:lpstr>PowerPoint Presentation</vt:lpstr>
      <vt:lpstr>AIPHS Multi-Year Projections</vt:lpstr>
      <vt:lpstr>2020-2021 Budget Conclusion</vt:lpstr>
      <vt:lpstr>QUESTIONS</vt:lpstr>
      <vt:lpstr>Thank you</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2019-2020  American Indian Model Schools Adoption Budget</dc:title>
  <dc:creator>Katema Ballentine</dc:creator>
  <cp:lastModifiedBy>Katema Ballentine</cp:lastModifiedBy>
  <cp:revision>57</cp:revision>
  <dcterms:created xsi:type="dcterms:W3CDTF">2019-06-10T23:43:54Z</dcterms:created>
  <dcterms:modified xsi:type="dcterms:W3CDTF">2020-06-12T01:16:50Z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