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9" r:id="rId6"/>
    <p:sldId id="284" r:id="rId7"/>
    <p:sldId id="257" r:id="rId8"/>
    <p:sldId id="288" r:id="rId9"/>
    <p:sldId id="286" r:id="rId10"/>
    <p:sldId id="291" r:id="rId11"/>
    <p:sldId id="260" r:id="rId12"/>
    <p:sldId id="268" r:id="rId13"/>
    <p:sldId id="270" r:id="rId14"/>
    <p:sldId id="266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6/8/2020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6/8/2020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6/8/2020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6/8/2020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6/8/2020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1316" y="2333657"/>
            <a:ext cx="6839747" cy="294492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smtClean="0"/>
              <a:t>2020-2021 </a:t>
            </a:r>
            <a:br>
              <a:rPr lang="en-US" dirty="0" smtClean="0"/>
            </a:br>
            <a:r>
              <a:rPr lang="en-US" sz="3000" dirty="0" smtClean="0"/>
              <a:t>American </a:t>
            </a:r>
            <a:r>
              <a:rPr lang="en-US" sz="3000" dirty="0"/>
              <a:t>Indian Model Schools</a:t>
            </a:r>
            <a:br>
              <a:rPr lang="en-US" sz="3000" dirty="0"/>
            </a:br>
            <a:r>
              <a:rPr lang="en-US" dirty="0" smtClean="0"/>
              <a:t>Central office home operation stipend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57950" y="5823799"/>
            <a:ext cx="5734050" cy="955565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Presented June 12, 2020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Finance Committee Meeting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Presenter: Katema Ballentine, CBO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Approve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1724" y="1845425"/>
            <a:ext cx="89029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Staff requests the approval to proceed with the termination of the Regus contract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Staff requests the approval to not renew a contract for housing for the central office and allow the continuance of “remote” home operations for Central Office Staff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With the approval of the remote working, the approval of the proposed Central Office Home Operation stipend to compensation for home use to be provided to the eligible staff.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62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2717806" y="1608512"/>
            <a:ext cx="6430912" cy="4572001"/>
          </a:xfr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June 12, 2020 Finance Committee Meeting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1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CURRENT ISSUES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87236" y="2173779"/>
            <a:ext cx="8769928" cy="31214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29937" y="2173779"/>
            <a:ext cx="97306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 March 16, 2020, Alameda County Health Department issued a “Stay at Home” order in response to the Covid-19 pandemic. On March 19, 2020, the State of California, represented by Governor Gavin Newsom, issued a state-wide “Stay in Place” order. AIMS staff has been working remotely from home providing distance learning and continuing central office operations.</a:t>
            </a:r>
          </a:p>
          <a:p>
            <a:endParaRPr lang="en-US" sz="1200" dirty="0"/>
          </a:p>
          <a:p>
            <a:r>
              <a:rPr lang="en-US" dirty="0" smtClean="0"/>
              <a:t>Governor Newsom recently announced that beginning June 12, 2020 California will be begin re-opening of California schools provided they meet certain CDC criteria. </a:t>
            </a:r>
          </a:p>
          <a:p>
            <a:endParaRPr lang="en-US" dirty="0"/>
          </a:p>
          <a:p>
            <a:r>
              <a:rPr lang="en-US" dirty="0" smtClean="0"/>
              <a:t> AIMS anticipates the re-opening of school campus’s once the CDC criteria is met during the summer.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ISSUES: CENTRAL OFFICE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2373284"/>
            <a:ext cx="9980682" cy="19077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Projected LCFF reductions are projected at approximately 8%. AIMS board requested a 15% budget reduction, requiring an additional reduction of expenses by 7%.</a:t>
            </a:r>
          </a:p>
          <a:p>
            <a:pPr marL="0" indent="0">
              <a:buNone/>
            </a:pPr>
            <a:r>
              <a:rPr lang="en-US" dirty="0" smtClean="0"/>
              <a:t>One of the ways that Central Office leadership proposed this reduction was around Central Office Housing.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1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CENTRAL OFFICE HOUSING: BACKGROUND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52088" y="1014152"/>
            <a:ext cx="8769928" cy="53450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800" dirty="0" smtClean="0"/>
              <a:t>In June 2019 AIMS CMO entered a contract with Regus to rent 9 rooms at the Oakland facility. This move was estimated to last for 3-4 months until the completion of the Regus Jack London facility. </a:t>
            </a:r>
          </a:p>
          <a:p>
            <a:pPr marL="0" indent="0">
              <a:buNone/>
            </a:pPr>
            <a:r>
              <a:rPr lang="en-US" sz="1800" dirty="0" smtClean="0"/>
              <a:t>Upon completion, AIMS was contracted to move to the Jack London facility for 2 years (December 2021).</a:t>
            </a:r>
          </a:p>
          <a:p>
            <a:pPr algn="ctr"/>
            <a:r>
              <a:rPr lang="en-US" sz="1800" dirty="0"/>
              <a:t>The annual contracted amount for the </a:t>
            </a:r>
            <a:r>
              <a:rPr lang="en-US" sz="1800" dirty="0" smtClean="0"/>
              <a:t>Oakland </a:t>
            </a:r>
            <a:r>
              <a:rPr lang="en-US" sz="1800" dirty="0"/>
              <a:t>facility </a:t>
            </a:r>
            <a:r>
              <a:rPr lang="en-US" sz="1800" dirty="0" smtClean="0"/>
              <a:t>$154,083.36</a:t>
            </a:r>
            <a:endParaRPr lang="en-US" sz="1800" dirty="0"/>
          </a:p>
          <a:p>
            <a:pPr algn="ctr"/>
            <a:r>
              <a:rPr lang="en-US" sz="1800" dirty="0" smtClean="0"/>
              <a:t>Total contract (2 Years) $ 308,166.72</a:t>
            </a:r>
            <a:endParaRPr lang="en-US" sz="1800" dirty="0"/>
          </a:p>
          <a:p>
            <a:pPr algn="ctr"/>
            <a:r>
              <a:rPr lang="en-US" sz="1800" dirty="0"/>
              <a:t>Monthly Rent  </a:t>
            </a:r>
            <a:r>
              <a:rPr lang="en-US" sz="1800" dirty="0" smtClean="0"/>
              <a:t>$12,840.28</a:t>
            </a:r>
          </a:p>
          <a:p>
            <a:pPr marL="0" indent="0" algn="ctr">
              <a:buNone/>
            </a:pPr>
            <a:r>
              <a:rPr lang="en-US" sz="1800" dirty="0" smtClean="0"/>
              <a:t>These facilities also required monthly parking at $3000 per month. An additional $36,000 annually</a:t>
            </a:r>
          </a:p>
          <a:p>
            <a:pPr marL="0" indent="0" algn="ctr">
              <a:buNone/>
            </a:pPr>
            <a:r>
              <a:rPr lang="en-US" sz="1800" dirty="0" smtClean="0"/>
              <a:t>TOTAL ANNUAL COST FOR OAKLAND REGUS </a:t>
            </a:r>
          </a:p>
          <a:p>
            <a:pPr marL="0" indent="0" algn="ctr">
              <a:buNone/>
            </a:pPr>
            <a:r>
              <a:rPr lang="en-US" sz="1800" dirty="0" smtClean="0"/>
              <a:t>$154083.36 + $36,000 = $190,083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CENTRAL OFFICE HOUSING: BACKGROUND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87236" y="2173779"/>
            <a:ext cx="8769928" cy="31214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54876" y="1856385"/>
            <a:ext cx="97306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late December 2019, The CMO Central Operations, which consists of </a:t>
            </a:r>
            <a:r>
              <a:rPr lang="en-US" dirty="0" smtClean="0"/>
              <a:t>9 </a:t>
            </a:r>
            <a:r>
              <a:rPr lang="en-US" dirty="0"/>
              <a:t>people, renegotiated a new contract valid until December 31, 2020 and moved to the Alameda facility renting 3 rooms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algn="ctr"/>
            <a:r>
              <a:rPr lang="en-US" dirty="0"/>
              <a:t>The annual contracted amount for the Alameda facility $</a:t>
            </a:r>
            <a:r>
              <a:rPr lang="en-US" dirty="0" smtClean="0"/>
              <a:t>122,916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Monthly Rent  </a:t>
            </a:r>
            <a:r>
              <a:rPr lang="en-US" dirty="0"/>
              <a:t>$</a:t>
            </a:r>
            <a:r>
              <a:rPr lang="en-US" dirty="0" smtClean="0"/>
              <a:t>10,243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Parking is included in this contract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2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OFFICE HOUSING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418254"/>
            <a:ext cx="4914900" cy="475394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Cancel contract with Regus for the remaining of the year August – December 2020</a:t>
            </a:r>
          </a:p>
          <a:p>
            <a:pPr marL="0" indent="0">
              <a:buNone/>
            </a:pPr>
            <a:r>
              <a:rPr lang="en-US" sz="1800" dirty="0" smtClean="0"/>
              <a:t>                    </a:t>
            </a:r>
            <a:r>
              <a:rPr lang="en-US" sz="1800" dirty="0" smtClean="0">
                <a:solidFill>
                  <a:srgbClr val="0070C0"/>
                </a:solidFill>
              </a:rPr>
              <a:t>Monthly Rent $10,243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            August – December Rent  $51,215</a:t>
            </a:r>
          </a:p>
          <a:p>
            <a:r>
              <a:rPr lang="en-US" dirty="0" smtClean="0"/>
              <a:t>Do not renew housing for Central Office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             January – June Rent   </a:t>
            </a:r>
            <a:r>
              <a:rPr lang="en-US" sz="1800" dirty="0" smtClean="0">
                <a:solidFill>
                  <a:srgbClr val="0070C0"/>
                </a:solidFill>
              </a:rPr>
              <a:t>$68,833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  Total 2020-21 recapture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$120,048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82" y="1418253"/>
            <a:ext cx="4914900" cy="4741477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Central Office Home Operation Stipends</a:t>
            </a:r>
          </a:p>
          <a:p>
            <a:r>
              <a:rPr lang="en-US" dirty="0" smtClean="0"/>
              <a:t>Central office has establish remote working processes and can continue to operate from their homes.</a:t>
            </a:r>
          </a:p>
          <a:p>
            <a:r>
              <a:rPr lang="en-US" dirty="0" smtClean="0"/>
              <a:t>A monthly stipend to offset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sz="1800" dirty="0" smtClean="0"/>
              <a:t>Space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             Storage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             Utilities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Communication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             Travel cost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  Please see next slide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511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Central Office Home Operation Stipend Calculation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87236" y="2173779"/>
            <a:ext cx="8769928" cy="31214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660848"/>
            <a:ext cx="9980681" cy="38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Regus vs CO Home Operation Stipend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1670179"/>
            <a:ext cx="9980682" cy="37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Staff Recommendation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4873beb7-5857-4685-be1f-d57550cc96cc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5978</TotalTime>
  <Words>581</Words>
  <Application>Microsoft Office PowerPoint</Application>
  <PresentationFormat>Widescreen</PresentationFormat>
  <Paragraphs>70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Angsana New</vt:lpstr>
      <vt:lpstr>Arial</vt:lpstr>
      <vt:lpstr>Bookman Old Style</vt:lpstr>
      <vt:lpstr>Euphemia</vt:lpstr>
      <vt:lpstr>Plantagenet Cherokee</vt:lpstr>
      <vt:lpstr>Wingdings</vt:lpstr>
      <vt:lpstr>Academic Literature 16x9</vt:lpstr>
      <vt:lpstr>2020-2021  American Indian Model Schools Central office home operation stipend </vt:lpstr>
      <vt:lpstr>CURRENT ISSUES</vt:lpstr>
      <vt:lpstr>CURRENT ISSUES: CENTRAL OFFICE HOUSING</vt:lpstr>
      <vt:lpstr>CENTRAL OFFICE HOUSING: BACKGROUND</vt:lpstr>
      <vt:lpstr>CENTRAL OFFICE HOUSING: BACKGROUND</vt:lpstr>
      <vt:lpstr>CENTRAL OFFICE HOUSING PROPOSAL</vt:lpstr>
      <vt:lpstr>Central Office Home Operation Stipend Calculation</vt:lpstr>
      <vt:lpstr>                 Regus vs CO Home Operation Stipend</vt:lpstr>
      <vt:lpstr>Staff Recommendation</vt:lpstr>
      <vt:lpstr>Review and Approve</vt:lpstr>
      <vt:lpstr>QUESTIONS</vt:lpstr>
      <vt:lpstr>Thank you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2019-2020  American Indian Model Schools Adoption Budget</dc:title>
  <dc:creator>Katema Ballentine</dc:creator>
  <cp:lastModifiedBy>Katema Ballentine</cp:lastModifiedBy>
  <cp:revision>46</cp:revision>
  <dcterms:created xsi:type="dcterms:W3CDTF">2019-06-10T23:43:54Z</dcterms:created>
  <dcterms:modified xsi:type="dcterms:W3CDTF">2020-06-10T12:09:44Z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