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PT Sans Narrow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98" y="6727599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130499"/>
                </a:moveTo>
                <a:lnTo>
                  <a:pt x="12191998" y="130499"/>
                </a:lnTo>
                <a:lnTo>
                  <a:pt x="12191998" y="0"/>
                </a:lnTo>
                <a:lnTo>
                  <a:pt x="0" y="0"/>
                </a:lnTo>
                <a:lnTo>
                  <a:pt x="0" y="130499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130498"/>
                </a:moveTo>
                <a:lnTo>
                  <a:pt x="12191998" y="130498"/>
                </a:lnTo>
                <a:lnTo>
                  <a:pt x="12191998" y="0"/>
                </a:lnTo>
                <a:lnTo>
                  <a:pt x="0" y="0"/>
                </a:lnTo>
                <a:lnTo>
                  <a:pt x="0" y="130498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3646" y="3275949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4" h="120000" extrusionOk="0">
                <a:moveTo>
                  <a:pt x="0" y="0"/>
                </a:moveTo>
                <a:lnTo>
                  <a:pt x="749700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100046" y="3251100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5" h="120000" extrusionOk="0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38867" y="4535294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761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338867" y="4332099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3269994" y="676147"/>
            <a:ext cx="5652010" cy="191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04500" y="380491"/>
            <a:ext cx="111829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02895" y="1688084"/>
            <a:ext cx="11386209" cy="358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04500" y="380491"/>
            <a:ext cx="111829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504500" y="380491"/>
            <a:ext cx="111829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130498"/>
                </a:moveTo>
                <a:lnTo>
                  <a:pt x="12191998" y="130498"/>
                </a:lnTo>
                <a:lnTo>
                  <a:pt x="12191998" y="0"/>
                </a:lnTo>
                <a:lnTo>
                  <a:pt x="0" y="0"/>
                </a:lnTo>
                <a:lnTo>
                  <a:pt x="0" y="130498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98" y="6727599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130499"/>
                </a:moveTo>
                <a:lnTo>
                  <a:pt x="12191998" y="130499"/>
                </a:lnTo>
                <a:lnTo>
                  <a:pt x="12191998" y="0"/>
                </a:lnTo>
                <a:lnTo>
                  <a:pt x="0" y="0"/>
                </a:lnTo>
                <a:lnTo>
                  <a:pt x="0" y="130499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04500" y="380491"/>
            <a:ext cx="111829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02895" y="1688084"/>
            <a:ext cx="11386209" cy="358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/>
        </p:nvSpPr>
        <p:spPr>
          <a:xfrm>
            <a:off x="3269994" y="676147"/>
            <a:ext cx="4170045" cy="191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12065" marR="5080" lvl="0" indent="0" algn="ctr" rtl="0">
              <a:lnSpc>
                <a:spcPct val="118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Superintendent  Board Report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7940" lvl="0" indent="0" algn="ctr" rtl="0">
              <a:lnSpc>
                <a:spcPct val="1146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980000"/>
                </a:solidFill>
              </a:rPr>
              <a:t>May</a:t>
            </a:r>
            <a:r>
              <a:rPr lang="en-US"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2020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4210844" y="3427792"/>
            <a:ext cx="54393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Superintendent	Woods-Cadiz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404103" y="4925567"/>
            <a:ext cx="707136" cy="6644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754879" y="4779263"/>
            <a:ext cx="2682239" cy="13167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04500" y="380491"/>
            <a:ext cx="928757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Leadership Progress Cont.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439723" y="1320291"/>
            <a:ext cx="9287570" cy="124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lvl="0" indent="-342900" algn="l" rtl="0">
              <a:spcBef>
                <a:spcPts val="2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Mayor’s state of the city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2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Governors May Revise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2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Co-led Charter Leaders OUSD Board Election Engagement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AIMS Census Drive Meeting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California Charter Leaders of Color Conversation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Faith In the Bay Conversation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CTC Credentialing Training 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OUSD Annual Site Visits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0200" marR="0" lvl="0" indent="-228600" algn="l" rtl="0">
              <a:lnSpc>
                <a:spcPct val="118055"/>
              </a:lnSpc>
              <a:spcBef>
                <a:spcPts val="5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None/>
            </a:pP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17199" y="633476"/>
            <a:ext cx="6886777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Strategic Plan Criteria</a:t>
            </a:r>
            <a:endParaRPr sz="4800"/>
          </a:p>
        </p:txBody>
      </p:sp>
      <p:sp>
        <p:nvSpPr>
          <p:cNvPr id="60" name="Google Shape;60;p8"/>
          <p:cNvSpPr txBox="1"/>
          <p:nvPr/>
        </p:nvSpPr>
        <p:spPr>
          <a:xfrm>
            <a:off x="504500" y="1493012"/>
            <a:ext cx="6323965" cy="413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marR="340995" lvl="0" indent="-1270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report of recommendations to the Board of  long-term strategies and budgets for growth and  replication</a:t>
            </a:r>
            <a:endParaRPr sz="2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339090" lvl="0" indent="-12700" algn="l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 and efficient implementation of the Charter  and/or Charter Modifications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482600" lvl="0" indent="-12700" algn="l" rtl="0">
              <a:lnSpc>
                <a:spcPct val="116700"/>
              </a:lnSpc>
              <a:spcBef>
                <a:spcPts val="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achievement of financial and academic  performance Indicators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5080" lvl="0" indent="-12700" algn="l" rtl="0">
              <a:lnSpc>
                <a:spcPct val="138888"/>
              </a:lnSpc>
              <a:spcBef>
                <a:spcPts val="4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 startAt="4"/>
            </a:pPr>
            <a:r>
              <a:rPr lang="en-US" sz="1800" b="1" i="0" u="none" strike="noStrike" cap="non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Develops programmatic plans for continuous academic  success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17200" y="633476"/>
            <a:ext cx="505333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Strategic Plan Progress</a:t>
            </a:r>
            <a:endParaRPr sz="4800"/>
          </a:p>
        </p:txBody>
      </p:sp>
      <p:sp>
        <p:nvSpPr>
          <p:cNvPr id="66" name="Google Shape;66;p9"/>
          <p:cNvSpPr txBox="1"/>
          <p:nvPr/>
        </p:nvSpPr>
        <p:spPr>
          <a:xfrm>
            <a:off x="607370" y="1523492"/>
            <a:ext cx="10471962" cy="46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On-going virtual meetings with heads and dept. leads.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meetings with Back Office Providers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Held virtual planning sessions for site leaders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reserves and growth on fiscal reports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Reopening Meetings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Continuity Plan</a:t>
            </a: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Disbursement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 Ed Plan Review</a:t>
            </a:r>
            <a:endParaRPr sz="1800" b="1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Draft Successin Plan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2527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2527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517200" y="633476"/>
            <a:ext cx="967549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Superintendent &amp; Board Partnership Criteria</a:t>
            </a:r>
            <a:endParaRPr sz="4800"/>
          </a:p>
        </p:txBody>
      </p:sp>
      <p:sp>
        <p:nvSpPr>
          <p:cNvPr id="72" name="Google Shape;72;p10"/>
          <p:cNvSpPr txBox="1"/>
          <p:nvPr/>
        </p:nvSpPr>
        <p:spPr>
          <a:xfrm>
            <a:off x="961700" y="1675891"/>
            <a:ext cx="6247130" cy="185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Ensures accurate and relevant monthly board reports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endParaRPr sz="205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attendance at committee and board meetings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222884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attendance at Monthly meetings with Board  President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517200" y="633476"/>
            <a:ext cx="995235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Superintendent &amp; Board Partnership Progress</a:t>
            </a:r>
            <a:endParaRPr sz="4800"/>
          </a:p>
        </p:txBody>
      </p:sp>
      <p:sp>
        <p:nvSpPr>
          <p:cNvPr id="78" name="Google Shape;78;p11"/>
          <p:cNvSpPr txBox="1"/>
          <p:nvPr/>
        </p:nvSpPr>
        <p:spPr>
          <a:xfrm>
            <a:off x="607370" y="1989836"/>
            <a:ext cx="5758180" cy="254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noAutofit/>
          </a:bodyPr>
          <a:lstStyle/>
          <a:p>
            <a:pPr marL="379730" marR="0" lvl="0" indent="-3670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January report given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February report given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 report given</a:t>
            </a:r>
            <a:endParaRPr sz="1800" b="1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 report given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report  given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 Committee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Facilities Committee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Board Meeting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scheduled meeting with Board President</a:t>
            </a:r>
            <a:endParaRPr sz="1800" b="1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Reports Review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 Evaluation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17200" y="633476"/>
            <a:ext cx="744410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Professional Development Criteria</a:t>
            </a:r>
            <a:endParaRPr sz="4800"/>
          </a:p>
        </p:txBody>
      </p:sp>
      <p:sp>
        <p:nvSpPr>
          <p:cNvPr id="84" name="Google Shape;84;p12"/>
          <p:cNvSpPr txBox="1"/>
          <p:nvPr/>
        </p:nvSpPr>
        <p:spPr>
          <a:xfrm>
            <a:off x="504500" y="2264155"/>
            <a:ext cx="9287570" cy="160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760095" lvl="0" indent="0" algn="l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national and local  virtual conferences and  trainings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or near completion of leadership succession  plan document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Executive Leadership Training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04500" y="380491"/>
            <a:ext cx="10264114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Professional	Development Progress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02895" y="1709420"/>
            <a:ext cx="7811770" cy="282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All attendance was virtual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Oakland Charter Leader Convening</a:t>
            </a:r>
            <a:endParaRPr sz="18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2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YM&amp;C Covid 19 Updates</a:t>
            </a:r>
            <a:endParaRPr sz="18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CCSA Covid 19 Updates</a:t>
            </a:r>
            <a:endParaRPr sz="18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2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OUSD Covid 19 Updates</a:t>
            </a:r>
            <a:endParaRPr sz="18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Alameda County Covid 19 Updates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CCSA calls and conveenings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335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335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17200" y="392683"/>
            <a:ext cx="515683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Leadership Criteria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778874" y="2050796"/>
            <a:ext cx="614045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200025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 communication of vision, goals and values to  stakeholders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1353185" lvl="0" indent="0" algn="l" rtl="0">
              <a:lnSpc>
                <a:spcPct val="226700"/>
              </a:lnSpc>
              <a:spcBef>
                <a:spcPts val="1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Heads of Schools’ evaluation  Monthly communications to stakeholders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Regularly engages in public advocacy on behalf of AIMS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517200" y="392683"/>
            <a:ext cx="550418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Leadership Progress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517195" y="1664888"/>
            <a:ext cx="9602100" cy="5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newsletter distributed to community, partners, and supporters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7030" marR="0" lvl="0" indent="-318135" algn="l" rtl="0">
              <a:lnSpc>
                <a:spcPct val="118611"/>
              </a:lnSpc>
              <a:spcBef>
                <a:spcPts val="25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the OUSD ACOE Renewal Policy Working Group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7030" marR="0" lvl="0" indent="-318135" algn="l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Helvetica Neue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Oakland Charter Leaders Renewal Policy Working Group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79730" marR="0" lvl="0" indent="-367030" algn="l" rtl="0">
              <a:lnSpc>
                <a:spcPct val="116111"/>
              </a:lnSpc>
              <a:spcBef>
                <a:spcPts val="2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Connected with CCSA regarding various topics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7030" marR="0" lvl="0" indent="-318135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the OUSD ACOE Renewal Policy Working Group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7030" marR="0" lvl="0" indent="-318135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the OUSD CCSA Renewal Policy Working Group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7030" marR="0" lvl="0" indent="-318135" algn="l" rtl="0">
              <a:lnSpc>
                <a:spcPct val="118055"/>
              </a:lnSpc>
              <a:spcBef>
                <a:spcPts val="45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Oakland Rotary</a:t>
            </a:r>
            <a:endParaRPr sz="1800" b="0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7030" marR="0" lvl="0" indent="-318135" algn="l" rtl="0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going social media communication</a:t>
            </a:r>
            <a:endParaRPr sz="1800" b="1" i="0" u="none" strike="noStrike" cap="none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Enrole Oakland Stearing Committee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AIMS Wellness meeting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Published Article with FIA/Great Schools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AIMS Teacher Appreciation  Campaign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AIMS Hiring Fair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AIMS Parent Training sponsored by Watch Me Grow ( Jamelah Hanniff)</a:t>
            </a:r>
            <a:endParaRPr sz="1800"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35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Helvetica Neue"/>
              <a:buChar char="●"/>
            </a:pPr>
            <a:endParaRPr sz="1800"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324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7030" marR="0" lvl="0" indent="-229234" algn="l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Helvetica Neue</vt:lpstr>
      <vt:lpstr>Calibri</vt:lpstr>
      <vt:lpstr>Arial</vt:lpstr>
      <vt:lpstr>PT Sans Narrow</vt:lpstr>
      <vt:lpstr>Office Theme</vt:lpstr>
      <vt:lpstr>PowerPoint Presentation</vt:lpstr>
      <vt:lpstr>Strategic Plan Criteria</vt:lpstr>
      <vt:lpstr>Strategic Plan Progress</vt:lpstr>
      <vt:lpstr>Superintendent &amp; Board Partnership Criteria</vt:lpstr>
      <vt:lpstr>Superintendent &amp; Board Partnership Progress</vt:lpstr>
      <vt:lpstr>Professional Development Criteria</vt:lpstr>
      <vt:lpstr>Professional Development Progress</vt:lpstr>
      <vt:lpstr>Leadership Criteria</vt:lpstr>
      <vt:lpstr>Leadership Progress</vt:lpstr>
      <vt:lpstr>Leadership Progress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Minor</dc:creator>
  <cp:lastModifiedBy>Kellie Minor</cp:lastModifiedBy>
  <cp:revision>1</cp:revision>
  <dcterms:modified xsi:type="dcterms:W3CDTF">2020-05-15T23:47:07Z</dcterms:modified>
</cp:coreProperties>
</file>