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6858000" cx="12192000"/>
  <p:notesSz cx="12192000" cy="6858000"/>
  <p:embeddedFontLst>
    <p:embeddedFont>
      <p:font typeface="PT Sans Narrow"/>
      <p:regular r:id="rId31"/>
      <p:bold r:id="rId32"/>
    </p:embeddedFont>
    <p:embeddedFont>
      <p:font typeface="Arial Narrow"/>
      <p:regular r:id="rId33"/>
      <p:bold r:id="rId34"/>
      <p:italic r:id="rId35"/>
      <p:boldItalic r:id="rId36"/>
    </p:embeddedFont>
    <p:embeddedFont>
      <p:font typeface="Helvetica Neue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0233EA7-CE2B-4E2E-A23A-3498CF0A8FC7}">
  <a:tblStyle styleId="{20233EA7-CE2B-4E2E-A23A-3498CF0A8F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elveticaNeue-boldItalic.fntdata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PTSansNarrow-regular.fntdata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ArialNarrow-regular.fntdata"/><Relationship Id="rId10" Type="http://schemas.openxmlformats.org/officeDocument/2006/relationships/slide" Target="slides/slide4.xml"/><Relationship Id="rId32" Type="http://schemas.openxmlformats.org/officeDocument/2006/relationships/font" Target="fonts/PTSansNarrow-bold.fntdata"/><Relationship Id="rId13" Type="http://schemas.openxmlformats.org/officeDocument/2006/relationships/slide" Target="slides/slide7.xml"/><Relationship Id="rId35" Type="http://schemas.openxmlformats.org/officeDocument/2006/relationships/font" Target="fonts/ArialNarrow-italic.fntdata"/><Relationship Id="rId12" Type="http://schemas.openxmlformats.org/officeDocument/2006/relationships/slide" Target="slides/slide6.xml"/><Relationship Id="rId34" Type="http://schemas.openxmlformats.org/officeDocument/2006/relationships/font" Target="fonts/ArialNarrow-bold.fntdata"/><Relationship Id="rId15" Type="http://schemas.openxmlformats.org/officeDocument/2006/relationships/slide" Target="slides/slide9.xml"/><Relationship Id="rId37" Type="http://schemas.openxmlformats.org/officeDocument/2006/relationships/font" Target="fonts/HelveticaNeue-regular.fntdata"/><Relationship Id="rId14" Type="http://schemas.openxmlformats.org/officeDocument/2006/relationships/slide" Target="slides/slide8.xml"/><Relationship Id="rId36" Type="http://schemas.openxmlformats.org/officeDocument/2006/relationships/font" Target="fonts/ArialNarrow-boldItalic.fntdata"/><Relationship Id="rId17" Type="http://schemas.openxmlformats.org/officeDocument/2006/relationships/slide" Target="slides/slide11.xml"/><Relationship Id="rId39" Type="http://schemas.openxmlformats.org/officeDocument/2006/relationships/font" Target="fonts/HelveticaNeue-italic.fntdata"/><Relationship Id="rId16" Type="http://schemas.openxmlformats.org/officeDocument/2006/relationships/slide" Target="slides/slide10.xml"/><Relationship Id="rId38" Type="http://schemas.openxmlformats.org/officeDocument/2006/relationships/font" Target="fonts/HelveticaNeue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54f5e4618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g854f5e4618_0_0:notes"/>
          <p:cNvSpPr/>
          <p:nvPr>
            <p:ph idx="2" type="sldImg"/>
          </p:nvPr>
        </p:nvSpPr>
        <p:spPr>
          <a:xfrm>
            <a:off x="3810000" y="514350"/>
            <a:ext cx="45732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54f5e4618_0_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g854f5e4618_0_6:notes"/>
          <p:cNvSpPr/>
          <p:nvPr>
            <p:ph idx="2" type="sldImg"/>
          </p:nvPr>
        </p:nvSpPr>
        <p:spPr>
          <a:xfrm>
            <a:off x="3810000" y="514350"/>
            <a:ext cx="45732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54f5e4618_0_1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g854f5e4618_0_13:notes"/>
          <p:cNvSpPr/>
          <p:nvPr>
            <p:ph idx="2" type="sldImg"/>
          </p:nvPr>
        </p:nvSpPr>
        <p:spPr>
          <a:xfrm>
            <a:off x="3810000" y="514350"/>
            <a:ext cx="45732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54f5e4618_0_1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g854f5e4618_0_19:notes"/>
          <p:cNvSpPr/>
          <p:nvPr>
            <p:ph idx="2" type="sldImg"/>
          </p:nvPr>
        </p:nvSpPr>
        <p:spPr>
          <a:xfrm>
            <a:off x="3810000" y="514350"/>
            <a:ext cx="45732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54f5e4618_0_2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g854f5e4618_0_24:notes"/>
          <p:cNvSpPr/>
          <p:nvPr>
            <p:ph idx="2" type="sldImg"/>
          </p:nvPr>
        </p:nvSpPr>
        <p:spPr>
          <a:xfrm>
            <a:off x="3810000" y="514350"/>
            <a:ext cx="45732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54f5e4618_0_2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g854f5e4618_0_29:notes"/>
          <p:cNvSpPr/>
          <p:nvPr>
            <p:ph idx="2" type="sldImg"/>
          </p:nvPr>
        </p:nvSpPr>
        <p:spPr>
          <a:xfrm>
            <a:off x="3810000" y="514350"/>
            <a:ext cx="45732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54f5e4618_0_7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g854f5e4618_0_76:notes"/>
          <p:cNvSpPr/>
          <p:nvPr>
            <p:ph idx="2" type="sldImg"/>
          </p:nvPr>
        </p:nvSpPr>
        <p:spPr>
          <a:xfrm>
            <a:off x="3810000" y="514350"/>
            <a:ext cx="45732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818ffe037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g7818ffe037_0_0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818ffe037_0_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g7818ffe037_0_6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818ffe037_0_1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g7818ffe037_0_11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818ffe037_0_1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g7818ffe037_0_16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7818ffe037_0_2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g7818ffe037_0_21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818ffe037_0_2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g7818ffe037_0_26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818ffe037_0_3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g7818ffe037_0_31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7818ffe037_0_3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g7818ffe037_0_36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p6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8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9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mailto:highschool@aimsk12.org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www.youtube.com/watch?v=cs3JlBRFc6c" TargetMode="External"/><Relationship Id="rId4" Type="http://schemas.openxmlformats.org/officeDocument/2006/relationships/hyperlink" Target="https://youtu.be/gNmTbyyv7nQ" TargetMode="External"/><Relationship Id="rId5" Type="http://schemas.openxmlformats.org/officeDocument/2006/relationships/hyperlink" Target="https://youtu.be/BgNnxBnEo44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954850" y="711625"/>
            <a:ext cx="10282200" cy="1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AIMS K-12 Board Report</a:t>
            </a:r>
            <a:br>
              <a:rPr b="1" lang="en-US"/>
            </a:br>
            <a:r>
              <a:rPr b="1" lang="en-US" sz="2800"/>
              <a:t>Reporting Period May 2020</a:t>
            </a:r>
            <a:endParaRPr b="1"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1872838" y="3368250"/>
            <a:ext cx="7239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Head of School Maurice Williams Jr</a:t>
            </a:r>
            <a:r>
              <a:rPr lang="en-US">
                <a:solidFill>
                  <a:srgbClr val="685D46"/>
                </a:solidFill>
              </a:rPr>
              <a:t>., AIMS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College Prep High School</a:t>
            </a:r>
            <a:endParaRPr/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Head of Schools Peter Holmquist</a:t>
            </a:r>
            <a:r>
              <a:rPr lang="en-US">
                <a:solidFill>
                  <a:srgbClr val="685D46"/>
                </a:solidFill>
              </a:rPr>
              <a:t>, </a:t>
            </a:r>
            <a:r>
              <a:rPr lang="en-US">
                <a:solidFill>
                  <a:srgbClr val="685D46"/>
                </a:solidFill>
              </a:rPr>
              <a:t>AIMS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College Prep Middle School</a:t>
            </a:r>
            <a:endParaRPr/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Head of School Christopher Ahma</a:t>
            </a:r>
            <a:r>
              <a:rPr lang="en-US">
                <a:solidFill>
                  <a:srgbClr val="685D46"/>
                </a:solidFill>
              </a:rPr>
              <a:t>d,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 A</a:t>
            </a:r>
            <a:r>
              <a:rPr lang="en-US">
                <a:solidFill>
                  <a:srgbClr val="685D46"/>
                </a:solidFill>
              </a:rPr>
              <a:t>IMS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College Prep Elementary School</a:t>
            </a:r>
            <a:endParaRPr b="0" i="0" sz="1400" u="none" cap="none" strike="noStrike">
              <a:solidFill>
                <a:srgbClr val="685D4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517199" y="162573"/>
            <a:ext cx="108189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3600"/>
              <a:t>Middle</a:t>
            </a:r>
            <a:r>
              <a:rPr lang="en-US" sz="4800"/>
              <a:t> </a:t>
            </a:r>
            <a:r>
              <a:rPr lang="en-US" sz="3600"/>
              <a:t>School Instructional Schedule</a:t>
            </a:r>
            <a:endParaRPr sz="3600"/>
          </a:p>
        </p:txBody>
      </p:sp>
      <p:graphicFrame>
        <p:nvGraphicFramePr>
          <p:cNvPr id="108" name="Google Shape;108;p16"/>
          <p:cNvGraphicFramePr/>
          <p:nvPr/>
        </p:nvGraphicFramePr>
        <p:xfrm>
          <a:off x="1581925" y="1356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{20233EA7-CE2B-4E2E-A23A-3498CF0A8FC7}</a:tableStyleId>
              </a:tblPr>
              <a:tblGrid>
                <a:gridCol w="901375"/>
                <a:gridCol w="804800"/>
                <a:gridCol w="804800"/>
                <a:gridCol w="804800"/>
                <a:gridCol w="804800"/>
                <a:gridCol w="804800"/>
                <a:gridCol w="804800"/>
                <a:gridCol w="804800"/>
                <a:gridCol w="804800"/>
                <a:gridCol w="804800"/>
                <a:gridCol w="804800"/>
                <a:gridCol w="804800"/>
              </a:tblGrid>
              <a:tr h="274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Monday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Tuesday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Wednesday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Thursday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Friday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</a:tr>
              <a:tr h="1005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Block 1 (90 min)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9:00 - 10:30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(ELA)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(Math)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(Math)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(ELA)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(ELA)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(Math)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(Math)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(ELA)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(ELA &amp; Hist Assessment &amp; Evaluation)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(Math &amp; Sci Assessment &amp; Evaluation)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534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10:30 - 11:00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Break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1005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Block 2 (90 min)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11:00 - 12:30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P.E. (Sanchez)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P.E. (Tina)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(Art)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(Music)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P.E. (Sanchez)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P.E. (Tina)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(Spanish)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(Mandarin)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(Math &amp; Sci Assessment &amp; Evaluation)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(ELA &amp; Hist Assessment &amp; Evaluation)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534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12:30 - 1:30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Lunch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600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Block A (60 min)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1:30 - 2:30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(Math)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(ELA)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(ELA)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(Math)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(Math)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(ELA)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(ELA)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(Math)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577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Block B (60 min)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2:30 - 3:30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Science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History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History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Science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Science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Howard History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Yale History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Harvard Science</a:t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109" name="Google Shape;109;p16"/>
          <p:cNvSpPr txBox="1"/>
          <p:nvPr/>
        </p:nvSpPr>
        <p:spPr>
          <a:xfrm>
            <a:off x="346975" y="1510400"/>
            <a:ext cx="1235100" cy="24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Example 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6th grade schedule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517200" y="670572"/>
            <a:ext cx="10221300" cy="11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3600"/>
              <a:t>Middle School Strategy for Staff Communication</a:t>
            </a:r>
            <a:endParaRPr sz="3600"/>
          </a:p>
        </p:txBody>
      </p:sp>
      <p:sp>
        <p:nvSpPr>
          <p:cNvPr id="115" name="Google Shape;115;p17"/>
          <p:cNvSpPr txBox="1"/>
          <p:nvPr/>
        </p:nvSpPr>
        <p:spPr>
          <a:xfrm>
            <a:off x="517200" y="1852165"/>
            <a:ext cx="11041200" cy="42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Helvetica Neue"/>
              <a:buChar char="●"/>
            </a:pPr>
            <a:r>
              <a:rPr b="1" lang="en-US" sz="2400">
                <a:latin typeface="Helvetica Neue"/>
                <a:ea typeface="Helvetica Neue"/>
                <a:cs typeface="Helvetica Neue"/>
                <a:sym typeface="Helvetica Neue"/>
              </a:rPr>
              <a:t>Weekly Professional Learning Community meetings (since August 2019)</a:t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Helvetica Neue"/>
              <a:buChar char="●"/>
            </a:pPr>
            <a:r>
              <a:rPr b="1" lang="en-US" sz="2400">
                <a:latin typeface="Helvetica Neue"/>
                <a:ea typeface="Helvetica Neue"/>
                <a:cs typeface="Helvetica Neue"/>
                <a:sym typeface="Helvetica Neue"/>
              </a:rPr>
              <a:t>Weekly Memo - collection of information and announcements</a:t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Helvetica Neue"/>
              <a:buChar char="●"/>
            </a:pPr>
            <a:r>
              <a:rPr b="1" lang="en-US" sz="2400">
                <a:latin typeface="Helvetica Neue"/>
                <a:ea typeface="Helvetica Neue"/>
                <a:cs typeface="Helvetica Neue"/>
                <a:sym typeface="Helvetica Neue"/>
              </a:rPr>
              <a:t>Group Emails as required beyond weekly memo</a:t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Helvetica Neue"/>
              <a:buChar char="●"/>
            </a:pPr>
            <a:r>
              <a:rPr b="1" lang="en-US" sz="2400">
                <a:latin typeface="Helvetica Neue"/>
                <a:ea typeface="Helvetica Neue"/>
                <a:cs typeface="Helvetica Neue"/>
                <a:sym typeface="Helvetica Neue"/>
              </a:rPr>
              <a:t>Individual emails as need arises</a:t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Helvetica Neue"/>
              <a:buChar char="●"/>
            </a:pPr>
            <a:r>
              <a:rPr b="1" lang="en-US" sz="2400">
                <a:latin typeface="Helvetica Neue"/>
                <a:ea typeface="Helvetica Neue"/>
                <a:cs typeface="Helvetica Neue"/>
                <a:sym typeface="Helvetica Neue"/>
              </a:rPr>
              <a:t>Responses to staff emails usually within 2 hours (often immediately)</a:t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3626" y="4635726"/>
            <a:ext cx="1667667" cy="166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08894" y="4117361"/>
            <a:ext cx="1519682" cy="2186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517199" y="6705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3600"/>
              <a:t>Middle School Method for Monitoring Instruction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3428998" y="1457625"/>
            <a:ext cx="8129700" cy="35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Weekly PLC interactions - grade level meetings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Lesson Plan review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Visitation of online classroom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Request for and review of Zoom class recordings</a:t>
            </a:r>
            <a:r>
              <a:rPr b="1" lang="en-US" sz="24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endParaRPr b="1" sz="24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8992" y="3686842"/>
            <a:ext cx="2540000" cy="2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517199" y="6705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3600"/>
              <a:t>Middle School Strategy for Communicating 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3600"/>
              <a:t>With Students and Parents</a:t>
            </a:r>
            <a:endParaRPr/>
          </a:p>
        </p:txBody>
      </p:sp>
      <p:sp>
        <p:nvSpPr>
          <p:cNvPr id="130" name="Google Shape;130;p19"/>
          <p:cNvSpPr txBox="1"/>
          <p:nvPr/>
        </p:nvSpPr>
        <p:spPr>
          <a:xfrm>
            <a:off x="944725" y="1945900"/>
            <a:ext cx="10207200" cy="3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Main conduit for communicating with students is Teaching staff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Student emails are responded to the day they are received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Weekly ParentSquare messages from Head of School to families (minimum)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Social Media postings - Instagram, Twitter, Blog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Progress Reports at scheduled times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Phone calls and emails from staff for attendance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Phone calls and emails from teachers for attendance, behavior and grades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3600"/>
              <a:t>Middle School Strategy for Addressing Concerns From Parents and Students</a:t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900767" y="2224300"/>
            <a:ext cx="10657500" cy="34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Email responses within 24 hours (usually within 2 hours)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Phone calls responded to within the day (usually within 2 hours)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Teachers are immediately included, usually having immediate and relevant information about the situation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Administrative staff triages content and topics to involve the appropriate administrator to ensure consistency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Head of School is informed to ensure responsibility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3600"/>
              <a:t>The Wellness Practices That Middle School Students Are Encouraged to Employ To Promote Overall Mental and Physical Healthy Well-Being</a:t>
            </a:r>
            <a:br>
              <a:rPr lang="en-US" sz="3600"/>
            </a:br>
            <a:endParaRPr sz="3600"/>
          </a:p>
        </p:txBody>
      </p:sp>
      <p:sp>
        <p:nvSpPr>
          <p:cNvPr id="142" name="Google Shape;142;p21"/>
          <p:cNvSpPr txBox="1"/>
          <p:nvPr/>
        </p:nvSpPr>
        <p:spPr>
          <a:xfrm>
            <a:off x="818867" y="2170000"/>
            <a:ext cx="10739700" cy="41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Teachers are encouraged to check in with every student every two weeks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Teachers are encouraged to ask an emotional check-in question to begin the classroom interaction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Teachers include “icebreaker” activities to build community, trust, and care in the classroom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Administrators begin their meetings with faculty with a brief emotional check-in.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Phone calls, zoom meetings, among staff interactions, often include this emotional check-in.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Helvetica"/>
              <a:buChar char="●"/>
            </a:pPr>
            <a:r>
              <a:rPr lang="en-US" sz="24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SEL Counseling for individuals and groups</a:t>
            </a:r>
            <a:endParaRPr sz="24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3600"/>
              <a:t>Middle School Challenges /Concerns and Method for Resolution</a:t>
            </a:r>
            <a:endParaRPr/>
          </a:p>
        </p:txBody>
      </p:sp>
      <p:sp>
        <p:nvSpPr>
          <p:cNvPr id="148" name="Google Shape;148;p22"/>
          <p:cNvSpPr txBox="1"/>
          <p:nvPr/>
        </p:nvSpPr>
        <p:spPr>
          <a:xfrm>
            <a:off x="997500" y="1449975"/>
            <a:ext cx="9864300" cy="36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9525">
            <a:noAutofit/>
          </a:bodyPr>
          <a:lstStyle/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●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Attendance procedures and accuracy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○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daily phone calls to students as soon as possible after attendance is taken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○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translation and clarification of any student needs with student and family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○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support with technology and other resources (internet, housing)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●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Ongoing pressures of </a:t>
            </a:r>
            <a:r>
              <a:rPr b="1"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“new” platform skills</a:t>
            </a: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 in tension with </a:t>
            </a:r>
            <a:r>
              <a:rPr b="1"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teaching skill </a:t>
            </a: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development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○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Weekly PLC meetings to practice and discuss strategies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○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Student and parent feedback 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●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Accuracy and fairness of grading through this online learning platform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○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Continue to strategize with teachers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-3619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Helvetica"/>
              <a:buChar char="○"/>
            </a:pPr>
            <a:r>
              <a:rPr lang="en-US" sz="21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Increase teacher skills in use of rubrics &amp; assessment options</a:t>
            </a:r>
            <a:endParaRPr sz="21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type="title"/>
          </p:nvPr>
        </p:nvSpPr>
        <p:spPr>
          <a:xfrm>
            <a:off x="517199" y="670573"/>
            <a:ext cx="108189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</a:t>
            </a:r>
            <a:r>
              <a:rPr lang="en-US" sz="4800"/>
              <a:t> </a:t>
            </a:r>
            <a:r>
              <a:rPr lang="en-US" sz="3600"/>
              <a:t>School Instructional Schedule</a:t>
            </a:r>
            <a:endParaRPr sz="3600"/>
          </a:p>
        </p:txBody>
      </p:sp>
      <p:sp>
        <p:nvSpPr>
          <p:cNvPr id="154" name="Google Shape;154;p23"/>
          <p:cNvSpPr txBox="1"/>
          <p:nvPr/>
        </p:nvSpPr>
        <p:spPr>
          <a:xfrm>
            <a:off x="734825" y="-16821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 		 		 	 	 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		 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 </a:t>
            </a:r>
            <a:endParaRPr/>
          </a:p>
        </p:txBody>
      </p:sp>
      <p:pic>
        <p:nvPicPr>
          <p:cNvPr id="155" name="Google Shape;15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6038" y="1538819"/>
            <a:ext cx="4561343" cy="4689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/>
          <p:nvPr>
            <p:ph type="title"/>
          </p:nvPr>
        </p:nvSpPr>
        <p:spPr>
          <a:xfrm>
            <a:off x="517200" y="670572"/>
            <a:ext cx="10221000" cy="11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 School Strategy for Staff Communication</a:t>
            </a:r>
            <a:endParaRPr sz="3600"/>
          </a:p>
        </p:txBody>
      </p:sp>
      <p:sp>
        <p:nvSpPr>
          <p:cNvPr id="161" name="Google Shape;161;p24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Slack On Campus Communication System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Schoology Group Communications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Email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Text / Phone Messages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Zoom Conferences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Weekly PDs and Staff Meetings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on One Meetings As Needed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Daily Announcements from Head of School / Interim Academic Deans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517199" y="6705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 School Online Tools and Portals</a:t>
            </a:r>
            <a:endParaRPr/>
          </a:p>
        </p:txBody>
      </p:sp>
      <p:sp>
        <p:nvSpPr>
          <p:cNvPr id="167" name="Google Shape;167;p25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Schoology Conferences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Zoom Conferences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Google Classroom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Note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Adobe Creative Suite: Photoshop, Indesign, etc. 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ALEKS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Rosetta Stone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Learning Ally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Acellus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Khan Academy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3"/>
            <a:ext cx="10819015" cy="1193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</a:t>
            </a:r>
            <a:r>
              <a:rPr lang="en-US" sz="4800"/>
              <a:t> </a:t>
            </a:r>
            <a:r>
              <a:rPr lang="en-US" sz="3600"/>
              <a:t>School Instructional Schedule</a:t>
            </a:r>
            <a:endParaRPr sz="3600"/>
          </a:p>
        </p:txBody>
      </p:sp>
      <p:sp>
        <p:nvSpPr>
          <p:cNvPr id="60" name="Google Shape;60;p8"/>
          <p:cNvSpPr txBox="1"/>
          <p:nvPr/>
        </p:nvSpPr>
        <p:spPr>
          <a:xfrm>
            <a:off x="70750" y="1220750"/>
            <a:ext cx="11487600" cy="5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K-1: 8:45-3:00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Tutoring: 3:00-4:00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2-5: 8:30-3:30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Tutoring: 3:30-4:30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/>
          <p:nvPr>
            <p:ph type="title"/>
          </p:nvPr>
        </p:nvSpPr>
        <p:spPr>
          <a:xfrm>
            <a:off x="517199" y="6705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 School Method for Monitoring Instruction</a:t>
            </a:r>
            <a:endParaRPr/>
          </a:p>
        </p:txBody>
      </p:sp>
      <p:sp>
        <p:nvSpPr>
          <p:cNvPr id="173" name="Google Shape;173;p26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Teacher / Student Breakout Rooms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Weekly Assessments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Daily Observations by Academic Deans and Head of School 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Weekly Submission of Lesson Plans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Quarter 4 Pacing Guides Based off AP Testing Review and Course Standards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/>
          <p:nvPr>
            <p:ph type="title"/>
          </p:nvPr>
        </p:nvSpPr>
        <p:spPr>
          <a:xfrm>
            <a:off x="517199" y="6705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 School Strategy for Communicating With Students and Parents</a:t>
            </a:r>
            <a:endParaRPr/>
          </a:p>
        </p:txBody>
      </p:sp>
      <p:sp>
        <p:nvSpPr>
          <p:cNvPr id="179" name="Google Shape;179;p27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rtl="0" algn="l"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Front Desk Attendance Clerk and All Staff make phone calls for absent, tardy, and students that are inactive from the computer for 10 mins or more.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Parentsquare communications as needed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Schoology Group Communication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Zoom Conference Parent Meetings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Weekly Grade Level Meetings Via Conferences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7160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7160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 School Strategy for Addressing Concerns From Parents and Students</a:t>
            </a:r>
            <a:endParaRPr/>
          </a:p>
        </p:txBody>
      </p:sp>
      <p:sp>
        <p:nvSpPr>
          <p:cNvPr id="185" name="Google Shape;185;p28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Email </a:t>
            </a:r>
            <a:r>
              <a:rPr b="1" lang="en-US" sz="18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highschool@aimsk12.org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Send Parentsquare Replies to postings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Email teachers and support staff as it pertains to concern type (Absence, Chromebook / Technology Request, Academics)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Staff Member Has Access to AIMS Cell Phone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9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Wellness Practices That High School Students Are Encouraged to Employ To Promote Overall Mental and Physical Healthy Well-Being</a:t>
            </a:r>
            <a:br>
              <a:rPr lang="en-US" sz="3600"/>
            </a:br>
            <a:endParaRPr sz="3600"/>
          </a:p>
        </p:txBody>
      </p:sp>
      <p:sp>
        <p:nvSpPr>
          <p:cNvPr id="191" name="Google Shape;191;p29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rtl="0" algn="l"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AIMS HS SGA to plan virtual spirit week and other virtual engagements to increase social connections with students and friends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AIMS HS Virtual Sports Banquet (Saturday, May 16, @ 6PM)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1" marL="18288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lphaLcPeriod"/>
            </a:pPr>
            <a:r>
              <a:rPr b="1" lang="en-US" sz="1100" u="sng">
                <a:solidFill>
                  <a:schemeClr val="hlink"/>
                </a:solidFill>
                <a:hlinkClick r:id="rId3"/>
              </a:rPr>
              <a:t>https://www.youtube.com/watch?v=cs3JlBRFc6c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AIMS Senior Signing Day Event </a:t>
            </a: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(Thursday, May 21, @ 6PM)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1" marL="18288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lphaLcPeriod"/>
            </a:pPr>
            <a:r>
              <a:rPr b="1" lang="en-US" sz="1100" u="sng">
                <a:solidFill>
                  <a:schemeClr val="hlink"/>
                </a:solidFill>
                <a:hlinkClick r:id="rId4"/>
              </a:rPr>
              <a:t>https://youtu.be/gNmTbyyv7nQ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Seniors receive letterman jackets as senior gift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1" marL="18288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lphaLcPeriod"/>
            </a:pPr>
            <a:r>
              <a:rPr b="1" lang="en-US" sz="1100" u="sng">
                <a:solidFill>
                  <a:schemeClr val="hlink"/>
                </a:solidFill>
                <a:hlinkClick r:id="rId5"/>
              </a:rPr>
              <a:t>https://youtu.be/BgNnxBnEo44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7160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7160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7160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 School Challenges / Concerns and Method for Resolution</a:t>
            </a:r>
            <a:endParaRPr/>
          </a:p>
        </p:txBody>
      </p:sp>
      <p:sp>
        <p:nvSpPr>
          <p:cNvPr id="197" name="Google Shape;197;p30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rabi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Students feeling overwhelmed with the amount of online assignments 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1" marL="18288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lphaL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instruction was reduced to one hour per class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1" marL="18288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lphaL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Teachers can use the second hour of instruction provide tutoring or update grading for students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1" marL="18288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AutoNum type="alphaLcPeriod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Students can use the second hour to study for their AP exams 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17200" y="670572"/>
            <a:ext cx="10221138" cy="1181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School Strategy for Staff Communication</a:t>
            </a:r>
            <a:endParaRPr sz="3600"/>
          </a:p>
        </p:txBody>
      </p:sp>
      <p:sp>
        <p:nvSpPr>
          <p:cNvPr id="66" name="Google Shape;66;p9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Weekly Staff Meetings</a:t>
            </a:r>
            <a:endParaRPr/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Reminder Emails Daily</a:t>
            </a:r>
            <a:endParaRPr/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Zoom Meetings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School Online Tools and Portals</a:t>
            </a:r>
            <a:endParaRPr/>
          </a:p>
        </p:txBody>
      </p:sp>
      <p:sp>
        <p:nvSpPr>
          <p:cNvPr id="72" name="Google Shape;72;p10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Zoom</a:t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Seesaw</a:t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Google Classroom</a:t>
            </a:r>
            <a:endParaRPr>
              <a:solidFill>
                <a:srgbClr val="434343"/>
              </a:solidFill>
            </a:endParaRPr>
          </a:p>
          <a:p>
            <a:pPr indent="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1371600" marR="0" rtl="0" algn="l">
              <a:lnSpc>
                <a:spcPct val="20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i="0" u="none" cap="none" strike="noStrike">
              <a:solidFill>
                <a:srgbClr val="5B0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School Method for Monitoring Instruction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b="1" lang="en-US">
                <a:solidFill>
                  <a:srgbClr val="434343"/>
                </a:solidFill>
              </a:rPr>
              <a:t>Students must have their camera on when there is live instruction</a:t>
            </a:r>
            <a:endParaRPr b="1"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b="1" lang="en-US">
                <a:solidFill>
                  <a:srgbClr val="434343"/>
                </a:solidFill>
              </a:rPr>
              <a:t>Students must turn in LIVEWORKSHEETS (liveworksheets.com)</a:t>
            </a:r>
            <a:endParaRPr b="1"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b="1" lang="en-US">
                <a:solidFill>
                  <a:srgbClr val="434343"/>
                </a:solidFill>
              </a:rPr>
              <a:t>Administration frequently pops up in classes to observe</a:t>
            </a:r>
            <a:endParaRPr b="1">
              <a:solidFill>
                <a:srgbClr val="434343"/>
              </a:solidFill>
            </a:endParaRPr>
          </a:p>
          <a:p>
            <a:pPr indent="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School Strategy for Communicating With Students and Parents</a:t>
            </a:r>
            <a:endParaRPr/>
          </a:p>
        </p:txBody>
      </p:sp>
      <p:sp>
        <p:nvSpPr>
          <p:cNvPr id="84" name="Google Shape;84;p12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315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Parentsquare</a:t>
            </a:r>
            <a:endParaRPr/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Direct parent/student contact via email</a:t>
            </a:r>
            <a:endParaRPr/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Calls from front desk staff daily</a:t>
            </a:r>
            <a:endParaRPr/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Google Classroom Daily Updates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517199" y="670574"/>
            <a:ext cx="11674801" cy="16895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School Strategy for Addressing Concerns From Parents and Students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Every parent was given the </a:t>
            </a:r>
            <a:r>
              <a:rPr lang="en-US">
                <a:solidFill>
                  <a:srgbClr val="434343"/>
                </a:solidFill>
              </a:rPr>
              <a:t>administrator's</a:t>
            </a:r>
            <a:r>
              <a:rPr lang="en-US">
                <a:solidFill>
                  <a:srgbClr val="434343"/>
                </a:solidFill>
              </a:rPr>
              <a:t> email address</a:t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Tech help line via email</a:t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Parents are able to write comments on Parentsquare</a:t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Work cell phone given out to parents to contact me directly</a:t>
            </a:r>
            <a:endParaRPr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517199" y="670574"/>
            <a:ext cx="11674801" cy="16895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Wellness Practices That Elementary Students Are Encouraged to Employ To Promote Overall Mental and Physical Healthy Well-Being</a:t>
            </a:r>
            <a:br>
              <a:rPr lang="en-US" sz="3600"/>
            </a:br>
            <a:endParaRPr sz="3600"/>
          </a:p>
        </p:txBody>
      </p:sp>
      <p:sp>
        <p:nvSpPr>
          <p:cNvPr id="96" name="Google Shape;96;p14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20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315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Brain Breaks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Morning live meetups to connect with the teacher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Zoom is kept on during lunch so students can eat with each other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Wellness activities during PE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Nutrition taught during PE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517199" y="670574"/>
            <a:ext cx="11674801" cy="16895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School Challenges/Concerns and Method for Resolution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25750" y="11081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-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Accurate assessment and testing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-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We have had some instances where older siblings or parents are helping their child with the work and giving them the answers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-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students who are generally performing below grade level are excelling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-Solutions: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AutoNum type="arabicPeriod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Meet with parents to show previous work from in-school instruction vs now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AutoNum type="arabicPeriod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Having students take assessments and class in a room by themselves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AutoNum type="arabicPeriod"/>
            </a:pPr>
            <a:r>
              <a:rPr b="1"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Setting assessment time slots:  3 students at a time, live, and on camera. The teacher can easily monitor to see if they are cheating or not.</a:t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