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3" r:id="rId4"/>
  </p:sldMasterIdLst>
  <p:notesMasterIdLst>
    <p:notesMasterId r:id="rId5"/>
  </p:notesMasterIdLst>
  <p:sldIdLst>
    <p:sldId id="256" r:id="rId6"/>
    <p:sldId id="257" r:id="rId7"/>
    <p:sldId id="258" r:id="rId8"/>
    <p:sldId id="259" r:id="rId9"/>
  </p:sldIdLst>
  <p:sldSz cy="6858000" cx="12192000"/>
  <p:notesSz cx="12192000" cy="6858000"/>
  <p:embeddedFontLst>
    <p:embeddedFont>
      <p:font typeface="PT Sans Narrow"/>
      <p:regular r:id="rId10"/>
      <p:bold r:id="rId11"/>
    </p:embeddedFont>
    <p:embeddedFont>
      <p:font typeface="Helvetica Neue"/>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PTSansNarrow-bold.fntdata"/><Relationship Id="rId10" Type="http://schemas.openxmlformats.org/officeDocument/2006/relationships/font" Target="fonts/PTSansNarrow-regular.fntdata"/><Relationship Id="rId13" Type="http://schemas.openxmlformats.org/officeDocument/2006/relationships/font" Target="fonts/HelveticaNeue-bold.fntdata"/><Relationship Id="rId12" Type="http://schemas.openxmlformats.org/officeDocument/2006/relationships/font" Target="fonts/HelveticaNeue-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HelveticaNeue-boldItalic.fntdata"/><Relationship Id="rId14" Type="http://schemas.openxmlformats.org/officeDocument/2006/relationships/font" Target="fonts/HelveticaNeue-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 name="Google Shape;57;p2: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p3: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 name="Google Shape;63;p3: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p4: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0" name="Google Shape;70;p4: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2"/>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 name="Google Shape;15;p2"/>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2"/>
          <p:cNvSpPr/>
          <p:nvPr/>
        </p:nvSpPr>
        <p:spPr>
          <a:xfrm>
            <a:off x="9343646" y="3275950"/>
            <a:ext cx="749935"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2"/>
          <p:cNvSpPr/>
          <p:nvPr/>
        </p:nvSpPr>
        <p:spPr>
          <a:xfrm>
            <a:off x="2100047" y="3251101"/>
            <a:ext cx="749935"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 name="Google Shape;18;p2"/>
          <p:cNvSpPr/>
          <p:nvPr/>
        </p:nvSpPr>
        <p:spPr>
          <a:xfrm>
            <a:off x="1338867" y="4535295"/>
            <a:ext cx="9516110"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 name="Google Shape;19;p2"/>
          <p:cNvSpPr/>
          <p:nvPr/>
        </p:nvSpPr>
        <p:spPr>
          <a:xfrm>
            <a:off x="1338867" y="4332100"/>
            <a:ext cx="9516110"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 name="Google Shape;20;p2"/>
          <p:cNvSpPr txBox="1"/>
          <p:nvPr>
            <p:ph type="ctrTitle"/>
          </p:nvPr>
        </p:nvSpPr>
        <p:spPr>
          <a:xfrm>
            <a:off x="3441435" y="1930375"/>
            <a:ext cx="5309128" cy="75691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0" i="0" sz="4800">
                <a:solidFill>
                  <a:srgbClr val="980000"/>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p:cSld name="Title and Content">
    <p:spTree>
      <p:nvGrpSpPr>
        <p:cNvPr id="25" name="Shape 25"/>
        <p:cNvGrpSpPr/>
        <p:nvPr/>
      </p:nvGrpSpPr>
      <p:grpSpPr>
        <a:xfrm>
          <a:off x="0" y="0"/>
          <a:ext cx="0" cy="0"/>
          <a:chOff x="0" y="0"/>
          <a:chExt cx="0" cy="0"/>
        </a:xfrm>
      </p:grpSpPr>
      <p:sp>
        <p:nvSpPr>
          <p:cNvPr id="26" name="Google Shape;26;p3"/>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b="0" i="0">
                <a:solidFill>
                  <a:schemeClr val="dk1"/>
                </a:solidFill>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p:cSld name="Two Content">
    <p:spTree>
      <p:nvGrpSpPr>
        <p:cNvPr id="31" name="Shape 31"/>
        <p:cNvGrpSpPr/>
        <p:nvPr/>
      </p:nvGrpSpPr>
      <p:grpSpPr>
        <a:xfrm>
          <a:off x="0" y="0"/>
          <a:ext cx="0" cy="0"/>
          <a:chOff x="0" y="0"/>
          <a:chExt cx="0" cy="0"/>
        </a:xfrm>
      </p:grpSpPr>
      <p:sp>
        <p:nvSpPr>
          <p:cNvPr id="32" name="Google Shape;32;p4"/>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 type="body"/>
          </p:nvPr>
        </p:nvSpPr>
        <p:spPr>
          <a:xfrm>
            <a:off x="60960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4"/>
          <p:cNvSpPr txBox="1"/>
          <p:nvPr>
            <p:ph idx="2" type="body"/>
          </p:nvPr>
        </p:nvSpPr>
        <p:spPr>
          <a:xfrm>
            <a:off x="627888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4"/>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p:cSld name="Title Only">
    <p:spTree>
      <p:nvGrpSpPr>
        <p:cNvPr id="38" name="Shape 38"/>
        <p:cNvGrpSpPr/>
        <p:nvPr/>
      </p:nvGrpSpPr>
      <p:grpSpPr>
        <a:xfrm>
          <a:off x="0" y="0"/>
          <a:ext cx="0" cy="0"/>
          <a:chOff x="0" y="0"/>
          <a:chExt cx="0" cy="0"/>
        </a:xfrm>
      </p:grpSpPr>
      <p:sp>
        <p:nvSpPr>
          <p:cNvPr id="39" name="Google Shape;39;p5"/>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p:cSld name="Blank">
    <p:spTree>
      <p:nvGrpSpPr>
        <p:cNvPr id="43" name="Shape 43"/>
        <p:cNvGrpSpPr/>
        <p:nvPr/>
      </p:nvGrpSpPr>
      <p:grpSpPr>
        <a:xfrm>
          <a:off x="0" y="0"/>
          <a:ext cx="0" cy="0"/>
          <a:chOff x="0" y="0"/>
          <a:chExt cx="0" cy="0"/>
        </a:xfrm>
      </p:grpSpPr>
      <p:sp>
        <p:nvSpPr>
          <p:cNvPr id="44" name="Google Shape;44;p6"/>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1"/>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 name="Google Shape;8;p1"/>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6000" u="none" cap="none" strike="noStrike">
                <a:solidFill>
                  <a:srgbClr val="980000"/>
                </a:solidFill>
                <a:latin typeface="PT Sans Narrow"/>
                <a:ea typeface="PT Sans Narrow"/>
                <a:cs typeface="PT Sans Narrow"/>
                <a:sym typeface="PT Sans Narr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0" name="Google Shape;10;p1"/>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 name="Shape 50"/>
        <p:cNvGrpSpPr/>
        <p:nvPr/>
      </p:nvGrpSpPr>
      <p:grpSpPr>
        <a:xfrm>
          <a:off x="0" y="0"/>
          <a:ext cx="0" cy="0"/>
          <a:chOff x="0" y="0"/>
          <a:chExt cx="0" cy="0"/>
        </a:xfrm>
      </p:grpSpPr>
      <p:sp>
        <p:nvSpPr>
          <p:cNvPr id="51" name="Google Shape;51;p7"/>
          <p:cNvSpPr txBox="1"/>
          <p:nvPr>
            <p:ph type="ctrTitle"/>
          </p:nvPr>
        </p:nvSpPr>
        <p:spPr>
          <a:xfrm>
            <a:off x="1909825" y="690123"/>
            <a:ext cx="6840900" cy="2659702"/>
          </a:xfrm>
          <a:prstGeom prst="rect">
            <a:avLst/>
          </a:prstGeom>
          <a:noFill/>
          <a:ln>
            <a:noFill/>
          </a:ln>
        </p:spPr>
        <p:txBody>
          <a:bodyPr anchorCtr="0" anchor="t" bIns="0" lIns="0" spcFirstLastPara="1" rIns="0" wrap="square" tIns="12700">
            <a:noAutofit/>
          </a:bodyPr>
          <a:lstStyle/>
          <a:p>
            <a:pPr indent="0" lvl="0" marL="13970" rtl="0" algn="ctr">
              <a:lnSpc>
                <a:spcPct val="100000"/>
              </a:lnSpc>
              <a:spcBef>
                <a:spcPts val="0"/>
              </a:spcBef>
              <a:spcAft>
                <a:spcPts val="0"/>
              </a:spcAft>
              <a:buSzPts val="1400"/>
              <a:buNone/>
            </a:pPr>
            <a:r>
              <a:rPr lang="en-US"/>
              <a:t>  AIMS K-12 </a:t>
            </a:r>
            <a:br>
              <a:rPr lang="en-US"/>
            </a:br>
            <a:r>
              <a:rPr lang="en-US"/>
              <a:t>English Language Development</a:t>
            </a:r>
            <a:br>
              <a:rPr lang="en-US"/>
            </a:br>
            <a:r>
              <a:rPr lang="en-US" sz="2800"/>
              <a:t>Reporting Period May 2020</a:t>
            </a:r>
            <a:endParaRPr sz="2800"/>
          </a:p>
        </p:txBody>
      </p:sp>
      <p:sp>
        <p:nvSpPr>
          <p:cNvPr id="52" name="Google Shape;52;p7"/>
          <p:cNvSpPr txBox="1"/>
          <p:nvPr/>
        </p:nvSpPr>
        <p:spPr>
          <a:xfrm>
            <a:off x="2377713" y="3429000"/>
            <a:ext cx="7239000" cy="547181"/>
          </a:xfrm>
          <a:prstGeom prst="rect">
            <a:avLst/>
          </a:prstGeom>
          <a:noFill/>
          <a:ln>
            <a:noFill/>
          </a:ln>
        </p:spPr>
        <p:txBody>
          <a:bodyPr anchorCtr="0" anchor="t" bIns="0" lIns="0" spcFirstLastPara="1" rIns="0" wrap="square" tIns="29825">
            <a:noAutofit/>
          </a:bodyPr>
          <a:lstStyle/>
          <a:p>
            <a:pPr indent="909319" lvl="0" marL="12700" marR="5080" rtl="0" algn="l">
              <a:lnSpc>
                <a:spcPct val="119656"/>
              </a:lnSpc>
              <a:spcBef>
                <a:spcPts val="0"/>
              </a:spcBef>
              <a:spcAft>
                <a:spcPts val="0"/>
              </a:spcAft>
              <a:buClr>
                <a:srgbClr val="000000"/>
              </a:buClr>
              <a:buSzPts val="1400"/>
              <a:buFont typeface="Arial"/>
              <a:buNone/>
            </a:pPr>
            <a:r>
              <a:rPr b="0" i="0" lang="en-US" sz="1400" u="none" cap="none" strike="noStrike">
                <a:solidFill>
                  <a:srgbClr val="685D46"/>
                </a:solidFill>
                <a:latin typeface="Arial"/>
                <a:ea typeface="Arial"/>
                <a:cs typeface="Arial"/>
                <a:sym typeface="Arial"/>
              </a:rPr>
              <a:t>               Vannee Chand, ELD Coordinator </a:t>
            </a:r>
            <a:endParaRPr/>
          </a:p>
          <a:p>
            <a:pPr indent="909319" lvl="0" marL="12700" marR="5080" rtl="0" algn="l">
              <a:lnSpc>
                <a:spcPct val="119656"/>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53" name="Google Shape;53;p7"/>
          <p:cNvSpPr/>
          <p:nvPr/>
        </p:nvSpPr>
        <p:spPr>
          <a:xfrm>
            <a:off x="5406033" y="4927435"/>
            <a:ext cx="704548" cy="663343"/>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7"/>
          <p:cNvSpPr/>
          <p:nvPr/>
        </p:nvSpPr>
        <p:spPr>
          <a:xfrm>
            <a:off x="4756298" y="4781623"/>
            <a:ext cx="2679304" cy="1314376"/>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8"/>
          <p:cNvSpPr txBox="1"/>
          <p:nvPr>
            <p:ph type="title"/>
          </p:nvPr>
        </p:nvSpPr>
        <p:spPr>
          <a:xfrm>
            <a:off x="517199" y="670573"/>
            <a:ext cx="10819015" cy="1193396"/>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The Technology-Based and On-line Tools Administrators, Faculty and Support Staff Employed to Support the Transition To Remote ELD Teaching and Learning.</a:t>
            </a:r>
            <a:endParaRPr/>
          </a:p>
        </p:txBody>
      </p:sp>
      <p:sp>
        <p:nvSpPr>
          <p:cNvPr id="60" name="Google Shape;60;p8"/>
          <p:cNvSpPr txBox="1"/>
          <p:nvPr/>
        </p:nvSpPr>
        <p:spPr>
          <a:xfrm>
            <a:off x="517200" y="1220750"/>
            <a:ext cx="11041200" cy="4834200"/>
          </a:xfrm>
          <a:prstGeom prst="rect">
            <a:avLst/>
          </a:prstGeom>
          <a:noFill/>
          <a:ln>
            <a:noFill/>
          </a:ln>
        </p:spPr>
        <p:txBody>
          <a:bodyPr anchorCtr="0" anchor="t" bIns="0" lIns="0" spcFirstLastPara="1" rIns="0" wrap="square" tIns="52700">
            <a:noAutofit/>
          </a:bodyPr>
          <a:lstStyle/>
          <a:p>
            <a:pPr indent="0" lvl="0" marL="45720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r</a:t>
            </a:r>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r>
              <a:rPr lang="en-US"/>
              <a:t>                                   </a:t>
            </a:r>
            <a:endParaRPr/>
          </a:p>
          <a:p>
            <a:pPr indent="0" lvl="0" marL="457200" marR="0" rtl="0" algn="l">
              <a:lnSpc>
                <a:spcPct val="100000"/>
              </a:lnSpc>
              <a:spcBef>
                <a:spcPts val="0"/>
              </a:spcBef>
              <a:spcAft>
                <a:spcPts val="0"/>
              </a:spcAft>
              <a:buNone/>
            </a:pPr>
            <a:r>
              <a:rPr b="1" lang="en-US" sz="1600" u="sng"/>
              <a:t>Curriculum</a:t>
            </a:r>
            <a:endParaRPr b="1" sz="1600" u="sng"/>
          </a:p>
          <a:p>
            <a:pPr indent="-330200" lvl="0" marL="457200" rtl="0" algn="l">
              <a:spcBef>
                <a:spcPts val="0"/>
              </a:spcBef>
              <a:spcAft>
                <a:spcPts val="0"/>
              </a:spcAft>
              <a:buClr>
                <a:schemeClr val="dk1"/>
              </a:buClr>
              <a:buSzPts val="1600"/>
              <a:buChar char="●"/>
            </a:pPr>
            <a:r>
              <a:rPr lang="en-US" sz="1600">
                <a:solidFill>
                  <a:schemeClr val="dk1"/>
                </a:solidFill>
              </a:rPr>
              <a:t>Elementary-Booknook; Intervention</a:t>
            </a:r>
            <a:endParaRPr sz="1600">
              <a:solidFill>
                <a:schemeClr val="dk1"/>
              </a:solidFill>
            </a:endParaRPr>
          </a:p>
          <a:p>
            <a:pPr indent="-330200" lvl="0" marL="457200" rtl="0" algn="l">
              <a:spcBef>
                <a:spcPts val="0"/>
              </a:spcBef>
              <a:spcAft>
                <a:spcPts val="0"/>
              </a:spcAft>
              <a:buClr>
                <a:schemeClr val="dk1"/>
              </a:buClr>
              <a:buSzPts val="1600"/>
              <a:buChar char="●"/>
            </a:pPr>
            <a:r>
              <a:rPr lang="en-US" sz="1600">
                <a:solidFill>
                  <a:schemeClr val="dk1"/>
                </a:solidFill>
              </a:rPr>
              <a:t>Middle School-	Educeri </a:t>
            </a:r>
            <a:endParaRPr>
              <a:solidFill>
                <a:schemeClr val="dk1"/>
              </a:solidFill>
            </a:endParaRPr>
          </a:p>
          <a:p>
            <a:pPr indent="-330200" lvl="0" marL="457200" rtl="0" algn="l">
              <a:spcBef>
                <a:spcPts val="0"/>
              </a:spcBef>
              <a:spcAft>
                <a:spcPts val="0"/>
              </a:spcAft>
              <a:buClr>
                <a:schemeClr val="dk1"/>
              </a:buClr>
              <a:buSzPts val="1600"/>
              <a:buChar char="●"/>
            </a:pPr>
            <a:r>
              <a:rPr lang="en-US" sz="1600">
                <a:solidFill>
                  <a:schemeClr val="dk1"/>
                </a:solidFill>
              </a:rPr>
              <a:t>High School-Edge</a:t>
            </a:r>
            <a:endParaRPr sz="1600">
              <a:solidFill>
                <a:schemeClr val="dk1"/>
              </a:solidFill>
            </a:endParaRPr>
          </a:p>
          <a:p>
            <a:pPr indent="0" lvl="0" marL="0" rtl="0" algn="l">
              <a:spcBef>
                <a:spcPts val="0"/>
              </a:spcBef>
              <a:spcAft>
                <a:spcPts val="0"/>
              </a:spcAft>
              <a:buNone/>
            </a:pPr>
            <a:r>
              <a:t/>
            </a:r>
            <a:endParaRPr sz="1600">
              <a:solidFill>
                <a:schemeClr val="dk1"/>
              </a:solidFill>
            </a:endParaRPr>
          </a:p>
          <a:p>
            <a:pPr indent="0" lvl="0" marL="457200" rtl="0" algn="l">
              <a:spcBef>
                <a:spcPts val="0"/>
              </a:spcBef>
              <a:spcAft>
                <a:spcPts val="0"/>
              </a:spcAft>
              <a:buNone/>
            </a:pPr>
            <a:r>
              <a:rPr b="1" lang="en-US" sz="1600" u="sng">
                <a:solidFill>
                  <a:schemeClr val="dk1"/>
                </a:solidFill>
              </a:rPr>
              <a:t>Blended Learning</a:t>
            </a:r>
            <a:endParaRPr b="1" sz="1600" u="sng">
              <a:solidFill>
                <a:schemeClr val="dk1"/>
              </a:solidFill>
            </a:endParaRPr>
          </a:p>
          <a:p>
            <a:pPr indent="-330200" lvl="0" marL="457200" rtl="0" algn="l">
              <a:spcBef>
                <a:spcPts val="0"/>
              </a:spcBef>
              <a:spcAft>
                <a:spcPts val="0"/>
              </a:spcAft>
              <a:buClr>
                <a:schemeClr val="dk1"/>
              </a:buClr>
              <a:buSzPts val="1600"/>
              <a:buChar char="●"/>
            </a:pPr>
            <a:r>
              <a:rPr lang="en-US" sz="1600">
                <a:solidFill>
                  <a:schemeClr val="dk1"/>
                </a:solidFill>
              </a:rPr>
              <a:t> Newsela, Quill, Raz-Kids, Headsprouts, Rosetta Stone, Learning Ally</a:t>
            </a:r>
            <a:endParaRPr>
              <a:solidFill>
                <a:schemeClr val="dk1"/>
              </a:solidFill>
            </a:endParaRPr>
          </a:p>
          <a:p>
            <a:pPr indent="0" lvl="0" marL="457200" rtl="0" algn="l">
              <a:spcBef>
                <a:spcPts val="0"/>
              </a:spcBef>
              <a:spcAft>
                <a:spcPts val="0"/>
              </a:spcAft>
              <a:buNone/>
            </a:pPr>
            <a:r>
              <a:t/>
            </a:r>
            <a:endParaRPr sz="1600">
              <a:solidFill>
                <a:schemeClr val="dk1"/>
              </a:solidFill>
            </a:endParaRPr>
          </a:p>
          <a:p>
            <a:pPr indent="0" lvl="0" marL="457200" rtl="0" algn="l">
              <a:spcBef>
                <a:spcPts val="0"/>
              </a:spcBef>
              <a:spcAft>
                <a:spcPts val="0"/>
              </a:spcAft>
              <a:buNone/>
            </a:pPr>
            <a:r>
              <a:rPr b="1" lang="en-US" sz="1600" u="sng">
                <a:solidFill>
                  <a:schemeClr val="dk1"/>
                </a:solidFill>
              </a:rPr>
              <a:t>Platform</a:t>
            </a:r>
            <a:endParaRPr b="1" sz="1600" u="sng">
              <a:solidFill>
                <a:schemeClr val="dk1"/>
              </a:solidFill>
            </a:endParaRPr>
          </a:p>
          <a:p>
            <a:pPr indent="-330200" lvl="0" marL="457200" rtl="0" algn="l">
              <a:spcBef>
                <a:spcPts val="0"/>
              </a:spcBef>
              <a:spcAft>
                <a:spcPts val="0"/>
              </a:spcAft>
              <a:buClr>
                <a:schemeClr val="dk1"/>
              </a:buClr>
              <a:buSzPts val="1600"/>
              <a:buChar char="●"/>
            </a:pPr>
            <a:r>
              <a:rPr lang="en-US" sz="1600">
                <a:solidFill>
                  <a:schemeClr val="dk1"/>
                </a:solidFill>
              </a:rPr>
              <a:t>Schoology </a:t>
            </a:r>
            <a:endParaRPr sz="1600">
              <a:solidFill>
                <a:schemeClr val="dk1"/>
              </a:solidFill>
            </a:endParaRPr>
          </a:p>
          <a:p>
            <a:pPr indent="-330200" lvl="0" marL="457200" rtl="0" algn="l">
              <a:spcBef>
                <a:spcPts val="0"/>
              </a:spcBef>
              <a:spcAft>
                <a:spcPts val="0"/>
              </a:spcAft>
              <a:buClr>
                <a:schemeClr val="dk1"/>
              </a:buClr>
              <a:buSzPts val="1600"/>
              <a:buChar char="●"/>
            </a:pPr>
            <a:r>
              <a:rPr lang="en-US" sz="1600">
                <a:solidFill>
                  <a:schemeClr val="dk1"/>
                </a:solidFill>
              </a:rPr>
              <a:t>Video Conferencing: Big Blue Dot (Schoology), Zoom, Google Hangout/Meet</a:t>
            </a:r>
            <a:endParaRPr>
              <a:solidFill>
                <a:schemeClr val="dk1"/>
              </a:solidFill>
            </a:endParaRPr>
          </a:p>
          <a:p>
            <a:pPr indent="-330200" lvl="0" marL="457200" rtl="0" algn="l">
              <a:spcBef>
                <a:spcPts val="0"/>
              </a:spcBef>
              <a:spcAft>
                <a:spcPts val="0"/>
              </a:spcAft>
              <a:buClr>
                <a:schemeClr val="dk1"/>
              </a:buClr>
              <a:buSzPts val="1600"/>
              <a:buChar char="●"/>
            </a:pPr>
            <a:r>
              <a:rPr lang="en-US" sz="1600">
                <a:solidFill>
                  <a:schemeClr val="dk1"/>
                </a:solidFill>
              </a:rPr>
              <a:t>Google Docs, Google Translate</a:t>
            </a:r>
            <a:endParaRPr/>
          </a:p>
          <a:p>
            <a:pPr indent="-184150" lvl="3" marL="28575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184150" lvl="3" marL="28575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184150" lvl="4" marL="28575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184150" lvl="0" marL="28575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9"/>
          <p:cNvSpPr txBox="1"/>
          <p:nvPr>
            <p:ph type="title"/>
          </p:nvPr>
        </p:nvSpPr>
        <p:spPr>
          <a:xfrm>
            <a:off x="366731" y="219161"/>
            <a:ext cx="11242677" cy="118167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The Qualitative and Quantitative Strategies Employed to Ensure Transition To Remote ELD Teaching and Learning Is Effective</a:t>
            </a:r>
            <a:br>
              <a:rPr lang="en-US" sz="3600"/>
            </a:br>
            <a:br>
              <a:rPr lang="en-US" sz="3600"/>
            </a:br>
            <a:br>
              <a:rPr lang="en-US" sz="3600"/>
            </a:br>
            <a:r>
              <a:rPr lang="en-US" sz="3600"/>
              <a:t> </a:t>
            </a:r>
            <a:endParaRPr/>
          </a:p>
        </p:txBody>
      </p:sp>
      <p:sp>
        <p:nvSpPr>
          <p:cNvPr id="66" name="Google Shape;66;p9"/>
          <p:cNvSpPr txBox="1"/>
          <p:nvPr/>
        </p:nvSpPr>
        <p:spPr>
          <a:xfrm>
            <a:off x="517200" y="1220750"/>
            <a:ext cx="11041200" cy="4834200"/>
          </a:xfrm>
          <a:prstGeom prst="rect">
            <a:avLst/>
          </a:prstGeom>
          <a:noFill/>
          <a:ln>
            <a:noFill/>
          </a:ln>
        </p:spPr>
        <p:txBody>
          <a:bodyPr anchorCtr="0" anchor="t" bIns="0" lIns="0" spcFirstLastPara="1" rIns="0" wrap="square" tIns="52700">
            <a:noAutofit/>
          </a:bodyPr>
          <a:lstStyle/>
          <a:p>
            <a:pPr indent="0" lvl="0" marL="45720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
        <p:nvSpPr>
          <p:cNvPr id="67" name="Google Shape;67;p9"/>
          <p:cNvSpPr/>
          <p:nvPr/>
        </p:nvSpPr>
        <p:spPr>
          <a:xfrm>
            <a:off x="587300" y="1546266"/>
            <a:ext cx="11041200" cy="52629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600" u="sng">
                <a:solidFill>
                  <a:schemeClr val="dk1"/>
                </a:solidFill>
              </a:rPr>
              <a:t>Modified Schedule</a:t>
            </a:r>
            <a:endParaRPr sz="1600" u="sng">
              <a:solidFill>
                <a:schemeClr val="dk1"/>
              </a:solidFill>
            </a:endParaRPr>
          </a:p>
          <a:p>
            <a:pPr indent="-330200" lvl="0" marL="457200" rtl="0" algn="l">
              <a:spcBef>
                <a:spcPts val="0"/>
              </a:spcBef>
              <a:spcAft>
                <a:spcPts val="0"/>
              </a:spcAft>
              <a:buClr>
                <a:schemeClr val="dk1"/>
              </a:buClr>
              <a:buSzPts val="1600"/>
              <a:buChar char="●"/>
            </a:pPr>
            <a:r>
              <a:rPr lang="en-US" sz="1600">
                <a:solidFill>
                  <a:schemeClr val="dk1"/>
                </a:solidFill>
              </a:rPr>
              <a:t>Middle ELD teachers have pre-recorded their lesson for the week, posted their </a:t>
            </a:r>
            <a:r>
              <a:rPr lang="en-US" sz="1600">
                <a:solidFill>
                  <a:schemeClr val="dk1"/>
                </a:solidFill>
              </a:rPr>
              <a:t>assignments</a:t>
            </a:r>
            <a:r>
              <a:rPr lang="en-US" sz="1600">
                <a:solidFill>
                  <a:schemeClr val="dk1"/>
                </a:solidFill>
              </a:rPr>
              <a:t>/quizzes.  This was to help with the confusion of attending their core classes. </a:t>
            </a:r>
            <a:endParaRPr sz="1600">
              <a:solidFill>
                <a:schemeClr val="dk1"/>
              </a:solidFill>
            </a:endParaRPr>
          </a:p>
          <a:p>
            <a:pPr indent="-330200" lvl="1" marL="914400" rtl="0" algn="l">
              <a:spcBef>
                <a:spcPts val="0"/>
              </a:spcBef>
              <a:spcAft>
                <a:spcPts val="0"/>
              </a:spcAft>
              <a:buClr>
                <a:schemeClr val="dk1"/>
              </a:buClr>
              <a:buSzPts val="1600"/>
              <a:buChar char="○"/>
            </a:pPr>
            <a:r>
              <a:rPr lang="en-US" sz="1600">
                <a:solidFill>
                  <a:schemeClr val="dk1"/>
                </a:solidFill>
              </a:rPr>
              <a:t>Early April-70% of students were confused, not attending ELD or core classes and </a:t>
            </a:r>
            <a:r>
              <a:rPr lang="en-US" sz="1600">
                <a:solidFill>
                  <a:schemeClr val="dk1"/>
                </a:solidFill>
              </a:rPr>
              <a:t>assignments were not completed.</a:t>
            </a:r>
            <a:endParaRPr sz="1600">
              <a:solidFill>
                <a:schemeClr val="dk1"/>
              </a:solidFill>
            </a:endParaRPr>
          </a:p>
          <a:p>
            <a:pPr indent="-330200" lvl="1" marL="914400" rtl="0" algn="l">
              <a:spcBef>
                <a:spcPts val="0"/>
              </a:spcBef>
              <a:spcAft>
                <a:spcPts val="0"/>
              </a:spcAft>
              <a:buClr>
                <a:schemeClr val="dk1"/>
              </a:buClr>
              <a:buSzPts val="1600"/>
              <a:buChar char="○"/>
            </a:pPr>
            <a:r>
              <a:rPr lang="en-US" sz="1600">
                <a:solidFill>
                  <a:schemeClr val="dk1"/>
                </a:solidFill>
              </a:rPr>
              <a:t>April-May-96% of students are attending classes on a weekly basis, completing assignments. </a:t>
            </a:r>
            <a:endParaRPr sz="1600">
              <a:solidFill>
                <a:schemeClr val="dk1"/>
              </a:solidFill>
            </a:endParaRPr>
          </a:p>
          <a:p>
            <a:pPr indent="0" lvl="0" marL="0" rtl="0" algn="l">
              <a:spcBef>
                <a:spcPts val="0"/>
              </a:spcBef>
              <a:spcAft>
                <a:spcPts val="0"/>
              </a:spcAft>
              <a:buNone/>
            </a:pPr>
            <a:r>
              <a:t/>
            </a:r>
            <a:endParaRPr sz="1600" u="sng">
              <a:solidFill>
                <a:schemeClr val="dk1"/>
              </a:solidFill>
            </a:endParaRPr>
          </a:p>
          <a:p>
            <a:pPr indent="0" lvl="0" marL="0" rtl="0" algn="l">
              <a:spcBef>
                <a:spcPts val="0"/>
              </a:spcBef>
              <a:spcAft>
                <a:spcPts val="0"/>
              </a:spcAft>
              <a:buNone/>
            </a:pPr>
            <a:r>
              <a:rPr lang="en-US" sz="1600" u="sng">
                <a:solidFill>
                  <a:schemeClr val="dk1"/>
                </a:solidFill>
              </a:rPr>
              <a:t>Weekly Check ins</a:t>
            </a:r>
            <a:endParaRPr sz="1600" u="sng">
              <a:solidFill>
                <a:schemeClr val="dk1"/>
              </a:solidFill>
            </a:endParaRPr>
          </a:p>
          <a:p>
            <a:pPr indent="-330200" lvl="0" marL="457200" rtl="0" algn="l">
              <a:spcBef>
                <a:spcPts val="0"/>
              </a:spcBef>
              <a:spcAft>
                <a:spcPts val="0"/>
              </a:spcAft>
              <a:buClr>
                <a:schemeClr val="dk1"/>
              </a:buClr>
              <a:buSzPts val="1600"/>
              <a:buChar char="●"/>
            </a:pPr>
            <a:r>
              <a:rPr lang="en-US" sz="1600">
                <a:solidFill>
                  <a:schemeClr val="dk1"/>
                </a:solidFill>
              </a:rPr>
              <a:t>Middle School ELD teachers check in with all their students individually on Mondays to make sure they understood the ELD lesson and </a:t>
            </a:r>
            <a:r>
              <a:rPr lang="en-US" sz="1600">
                <a:solidFill>
                  <a:schemeClr val="dk1"/>
                </a:solidFill>
              </a:rPr>
              <a:t>assignments</a:t>
            </a:r>
            <a:r>
              <a:rPr lang="en-US" sz="1600">
                <a:solidFill>
                  <a:schemeClr val="dk1"/>
                </a:solidFill>
              </a:rPr>
              <a:t>. Teachers also check in regarding their core classes.</a:t>
            </a:r>
            <a:endParaRPr sz="1600">
              <a:solidFill>
                <a:schemeClr val="dk1"/>
              </a:solidFill>
            </a:endParaRPr>
          </a:p>
          <a:p>
            <a:pPr indent="-330200" lvl="1" marL="914400" rtl="0" algn="l">
              <a:spcBef>
                <a:spcPts val="0"/>
              </a:spcBef>
              <a:spcAft>
                <a:spcPts val="0"/>
              </a:spcAft>
              <a:buClr>
                <a:schemeClr val="dk1"/>
              </a:buClr>
              <a:buSzPts val="1600"/>
              <a:buChar char="○"/>
            </a:pPr>
            <a:r>
              <a:rPr lang="en-US" sz="1600">
                <a:solidFill>
                  <a:schemeClr val="dk1"/>
                </a:solidFill>
              </a:rPr>
              <a:t>98% check in on a weekly basis.</a:t>
            </a:r>
            <a:endParaRPr sz="1600">
              <a:solidFill>
                <a:schemeClr val="dk1"/>
              </a:solidFill>
            </a:endParaRPr>
          </a:p>
          <a:p>
            <a:pPr indent="-330200" lvl="0" marL="457200" rtl="0" algn="l">
              <a:spcBef>
                <a:spcPts val="0"/>
              </a:spcBef>
              <a:spcAft>
                <a:spcPts val="0"/>
              </a:spcAft>
              <a:buClr>
                <a:schemeClr val="dk1"/>
              </a:buClr>
              <a:buSzPts val="1600"/>
              <a:buChar char="●"/>
            </a:pPr>
            <a:r>
              <a:rPr lang="en-US" sz="1600">
                <a:solidFill>
                  <a:schemeClr val="dk1"/>
                </a:solidFill>
              </a:rPr>
              <a:t>High School ELD teacher take time in the breakout session to check in with students. </a:t>
            </a:r>
            <a:endParaRPr sz="1600">
              <a:solidFill>
                <a:schemeClr val="dk1"/>
              </a:solidFill>
            </a:endParaRPr>
          </a:p>
          <a:p>
            <a:pPr indent="-330200" lvl="1" marL="914400" rtl="0" algn="l">
              <a:spcBef>
                <a:spcPts val="0"/>
              </a:spcBef>
              <a:spcAft>
                <a:spcPts val="0"/>
              </a:spcAft>
              <a:buClr>
                <a:schemeClr val="dk1"/>
              </a:buClr>
              <a:buSzPts val="1600"/>
              <a:buChar char="○"/>
            </a:pPr>
            <a:r>
              <a:rPr lang="en-US" sz="1600">
                <a:solidFill>
                  <a:schemeClr val="dk1"/>
                </a:solidFill>
              </a:rPr>
              <a:t>95% of students stay to socialize after </a:t>
            </a:r>
            <a:r>
              <a:rPr lang="en-US" sz="1600">
                <a:solidFill>
                  <a:schemeClr val="dk1"/>
                </a:solidFill>
              </a:rPr>
              <a:t>assignments</a:t>
            </a:r>
            <a:r>
              <a:rPr lang="en-US" sz="1600">
                <a:solidFill>
                  <a:schemeClr val="dk1"/>
                </a:solidFill>
              </a:rPr>
              <a:t> are </a:t>
            </a:r>
            <a:r>
              <a:rPr lang="en-US" sz="1600">
                <a:solidFill>
                  <a:schemeClr val="dk1"/>
                </a:solidFill>
              </a:rPr>
              <a:t>completed</a:t>
            </a:r>
            <a:endParaRPr sz="1600">
              <a:solidFill>
                <a:schemeClr val="dk1"/>
              </a:solidFill>
            </a:endParaRPr>
          </a:p>
          <a:p>
            <a:pPr indent="-330200" lvl="0" marL="457200" rtl="0" algn="l">
              <a:spcBef>
                <a:spcPts val="0"/>
              </a:spcBef>
              <a:spcAft>
                <a:spcPts val="0"/>
              </a:spcAft>
              <a:buClr>
                <a:schemeClr val="dk1"/>
              </a:buClr>
              <a:buSzPts val="1600"/>
              <a:buChar char="●"/>
            </a:pPr>
            <a:r>
              <a:rPr lang="en-US" sz="1600">
                <a:solidFill>
                  <a:schemeClr val="dk1"/>
                </a:solidFill>
              </a:rPr>
              <a:t>ELD staff provide a weekly progress report to the teachers on students who receive ELD intervention.</a:t>
            </a:r>
            <a:endParaRPr sz="1600">
              <a:solidFill>
                <a:schemeClr val="dk1"/>
              </a:solidFill>
            </a:endParaRPr>
          </a:p>
          <a:p>
            <a:pPr indent="0" lvl="0" marL="0" rtl="0" algn="l">
              <a:spcBef>
                <a:spcPts val="0"/>
              </a:spcBef>
              <a:spcAft>
                <a:spcPts val="0"/>
              </a:spcAft>
              <a:buNone/>
            </a:pPr>
            <a:r>
              <a:t/>
            </a:r>
            <a:endParaRPr sz="1600" u="sng">
              <a:solidFill>
                <a:schemeClr val="dk1"/>
              </a:solidFill>
            </a:endParaRPr>
          </a:p>
          <a:p>
            <a:pPr indent="0" lvl="0" marL="0" rtl="0" algn="l">
              <a:spcBef>
                <a:spcPts val="0"/>
              </a:spcBef>
              <a:spcAft>
                <a:spcPts val="0"/>
              </a:spcAft>
              <a:buNone/>
            </a:pPr>
            <a:r>
              <a:rPr lang="en-US" sz="1600" u="sng">
                <a:solidFill>
                  <a:schemeClr val="dk1"/>
                </a:solidFill>
              </a:rPr>
              <a:t>Intervention/Tutoring</a:t>
            </a:r>
            <a:endParaRPr sz="1600" u="sng">
              <a:solidFill>
                <a:schemeClr val="dk1"/>
              </a:solidFill>
            </a:endParaRPr>
          </a:p>
          <a:p>
            <a:pPr indent="-330200" lvl="0" marL="457200" rtl="0" algn="l">
              <a:spcBef>
                <a:spcPts val="0"/>
              </a:spcBef>
              <a:spcAft>
                <a:spcPts val="0"/>
              </a:spcAft>
              <a:buClr>
                <a:schemeClr val="dk1"/>
              </a:buClr>
              <a:buSzPts val="1600"/>
              <a:buChar char="●"/>
            </a:pPr>
            <a:r>
              <a:rPr lang="en-US" sz="1600">
                <a:solidFill>
                  <a:schemeClr val="dk1"/>
                </a:solidFill>
              </a:rPr>
              <a:t>ELL Intervention are offered to K-12 since the beginning of April.  </a:t>
            </a:r>
            <a:endParaRPr sz="1600">
              <a:solidFill>
                <a:schemeClr val="dk1"/>
              </a:solidFill>
            </a:endParaRPr>
          </a:p>
          <a:p>
            <a:pPr indent="0" lvl="0" marL="0" rtl="0" algn="l">
              <a:spcBef>
                <a:spcPts val="0"/>
              </a:spcBef>
              <a:spcAft>
                <a:spcPts val="0"/>
              </a:spcAft>
              <a:buNone/>
            </a:pPr>
            <a:r>
              <a:t/>
            </a:r>
            <a:endParaRPr sz="1600" u="sng">
              <a:solidFill>
                <a:schemeClr val="dk1"/>
              </a:solidFill>
            </a:endParaRPr>
          </a:p>
          <a:p>
            <a:pPr indent="0" lvl="0" marL="0" rtl="0" algn="l">
              <a:spcBef>
                <a:spcPts val="0"/>
              </a:spcBef>
              <a:spcAft>
                <a:spcPts val="0"/>
              </a:spcAft>
              <a:buNone/>
            </a:pPr>
            <a:r>
              <a:rPr lang="en-US" sz="1600" u="sng">
                <a:solidFill>
                  <a:schemeClr val="dk1"/>
                </a:solidFill>
              </a:rPr>
              <a:t>Communication Log</a:t>
            </a:r>
            <a:endParaRPr sz="1600" u="sng">
              <a:solidFill>
                <a:schemeClr val="dk1"/>
              </a:solidFill>
            </a:endParaRPr>
          </a:p>
          <a:p>
            <a:pPr indent="-330200" lvl="0" marL="457200" rtl="0" algn="l">
              <a:spcBef>
                <a:spcPts val="0"/>
              </a:spcBef>
              <a:spcAft>
                <a:spcPts val="0"/>
              </a:spcAft>
              <a:buClr>
                <a:schemeClr val="dk1"/>
              </a:buClr>
              <a:buSzPts val="1600"/>
              <a:buChar char="●"/>
            </a:pPr>
            <a:r>
              <a:rPr lang="en-US" sz="1600">
                <a:solidFill>
                  <a:schemeClr val="dk1"/>
                </a:solidFill>
              </a:rPr>
              <a:t>ELL Communication have been made to students, parents, teachers, and staff since the beginning of April. </a:t>
            </a:r>
            <a:endParaRPr sz="1600">
              <a:solidFill>
                <a:schemeClr val="dk1"/>
              </a:solidFill>
            </a:endParaRPr>
          </a:p>
          <a:p>
            <a:pPr indent="0" lvl="0" marL="457200" rtl="0" algn="l">
              <a:spcBef>
                <a:spcPts val="0"/>
              </a:spcBef>
              <a:spcAft>
                <a:spcPts val="0"/>
              </a:spcAft>
              <a:buNone/>
            </a:pPr>
            <a:r>
              <a:t/>
            </a:r>
            <a:endParaRPr sz="16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0"/>
          <p:cNvSpPr txBox="1"/>
          <p:nvPr>
            <p:ph type="title"/>
          </p:nvPr>
        </p:nvSpPr>
        <p:spPr>
          <a:xfrm>
            <a:off x="517199" y="137174"/>
            <a:ext cx="11295900" cy="12819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The Quantitative and Qualitative Issues/Concerns and Resolutions That Emanated from The Documentation and On-Line Communication With Staff</a:t>
            </a:r>
            <a:br>
              <a:rPr lang="en-US" sz="3600"/>
            </a:br>
            <a:br>
              <a:rPr lang="en-US" sz="3600"/>
            </a:br>
            <a:endParaRPr sz="3600"/>
          </a:p>
        </p:txBody>
      </p:sp>
      <p:sp>
        <p:nvSpPr>
          <p:cNvPr id="73" name="Google Shape;73;p10"/>
          <p:cNvSpPr txBox="1"/>
          <p:nvPr/>
        </p:nvSpPr>
        <p:spPr>
          <a:xfrm>
            <a:off x="527474" y="1231024"/>
            <a:ext cx="11041200" cy="5419500"/>
          </a:xfrm>
          <a:prstGeom prst="rect">
            <a:avLst/>
          </a:prstGeom>
          <a:noFill/>
          <a:ln>
            <a:noFill/>
          </a:ln>
        </p:spPr>
        <p:txBody>
          <a:bodyPr anchorCtr="0" anchor="t" bIns="0" lIns="0" spcFirstLastPara="1" rIns="0" wrap="square" tIns="52700">
            <a:noAutofit/>
          </a:bodyPr>
          <a:lstStyle/>
          <a:p>
            <a:pPr indent="0" lvl="0" marL="45720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434343"/>
              </a:solidFill>
              <a:latin typeface="Lucida Sans"/>
              <a:ea typeface="Lucida Sans"/>
              <a:cs typeface="Lucida Sans"/>
              <a:sym typeface="Lucida Sans"/>
            </a:endParaRPr>
          </a:p>
          <a:p>
            <a:pPr indent="0" lvl="0" marL="914400" marR="0" rtl="0" algn="l">
              <a:lnSpc>
                <a:spcPct val="100000"/>
              </a:lnSpc>
              <a:spcBef>
                <a:spcPts val="315"/>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
        <p:nvSpPr>
          <p:cNvPr id="74" name="Google Shape;74;p10"/>
          <p:cNvSpPr/>
          <p:nvPr/>
        </p:nvSpPr>
        <p:spPr>
          <a:xfrm>
            <a:off x="378950" y="1778976"/>
            <a:ext cx="11434200" cy="4957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100"/>
              <a:buNone/>
            </a:pPr>
            <a:r>
              <a:rPr b="1" lang="en-US" sz="1600" u="sng">
                <a:solidFill>
                  <a:schemeClr val="dk1"/>
                </a:solidFill>
              </a:rPr>
              <a:t>Not being responsive</a:t>
            </a:r>
            <a:endParaRPr b="1" sz="1600" u="sng">
              <a:solidFill>
                <a:schemeClr val="dk1"/>
              </a:solidFill>
            </a:endParaRPr>
          </a:p>
          <a:p>
            <a:pPr indent="-323850" lvl="0" marL="457200" rtl="0" algn="l">
              <a:spcBef>
                <a:spcPts val="0"/>
              </a:spcBef>
              <a:spcAft>
                <a:spcPts val="0"/>
              </a:spcAft>
              <a:buClr>
                <a:srgbClr val="FF0000"/>
              </a:buClr>
              <a:buSzPts val="1500"/>
              <a:buChar char="●"/>
            </a:pPr>
            <a:r>
              <a:rPr lang="en-US" sz="1500">
                <a:solidFill>
                  <a:srgbClr val="FF0000"/>
                </a:solidFill>
              </a:rPr>
              <a:t>Some teachers are not being responsive or checking in with ELD staff even with emails being sent out. Continuation of sending emails.</a:t>
            </a:r>
            <a:endParaRPr sz="1500">
              <a:solidFill>
                <a:srgbClr val="FF0000"/>
              </a:solidFill>
            </a:endParaRPr>
          </a:p>
          <a:p>
            <a:pPr indent="-323850" lvl="0" marL="457200" rtl="0" algn="l">
              <a:spcBef>
                <a:spcPts val="0"/>
              </a:spcBef>
              <a:spcAft>
                <a:spcPts val="0"/>
              </a:spcAft>
              <a:buClr>
                <a:srgbClr val="0000FF"/>
              </a:buClr>
              <a:buSzPts val="1500"/>
              <a:buChar char="●"/>
            </a:pPr>
            <a:r>
              <a:rPr lang="en-US" sz="1500">
                <a:solidFill>
                  <a:srgbClr val="0000FF"/>
                </a:solidFill>
              </a:rPr>
              <a:t>Some teachers have responded with no support is needed for their class.  Some have asked simple questions about certain programs that their ELs use and others have recommended some students for intervention.</a:t>
            </a:r>
            <a:endParaRPr sz="1500">
              <a:solidFill>
                <a:srgbClr val="0000FF"/>
              </a:solidFill>
            </a:endParaRPr>
          </a:p>
          <a:p>
            <a:pPr indent="-323850" lvl="1" marL="914400" rtl="0" algn="l">
              <a:spcBef>
                <a:spcPts val="0"/>
              </a:spcBef>
              <a:spcAft>
                <a:spcPts val="0"/>
              </a:spcAft>
              <a:buSzPts val="1500"/>
              <a:buChar char="○"/>
            </a:pPr>
            <a:r>
              <a:rPr lang="en-US" sz="1500"/>
              <a:t>About 40% of teachers have not emailed or responded any type of way regarding their English Learners. </a:t>
            </a:r>
            <a:endParaRPr sz="1600" u="sng">
              <a:solidFill>
                <a:schemeClr val="dk1"/>
              </a:solidFill>
            </a:endParaRPr>
          </a:p>
          <a:p>
            <a:pPr indent="0" lvl="0" marL="0" rtl="0" algn="l">
              <a:spcBef>
                <a:spcPts val="0"/>
              </a:spcBef>
              <a:spcAft>
                <a:spcPts val="0"/>
              </a:spcAft>
              <a:buSzPts val="1100"/>
              <a:buNone/>
            </a:pPr>
            <a:r>
              <a:rPr b="1" lang="en-US" sz="1500" u="sng">
                <a:solidFill>
                  <a:schemeClr val="dk1"/>
                </a:solidFill>
              </a:rPr>
              <a:t>Following Through</a:t>
            </a:r>
            <a:endParaRPr b="1" sz="1500" u="sng">
              <a:solidFill>
                <a:schemeClr val="dk1"/>
              </a:solidFill>
            </a:endParaRPr>
          </a:p>
          <a:p>
            <a:pPr indent="-323850" lvl="0" marL="457200" rtl="0" algn="l">
              <a:spcBef>
                <a:spcPts val="0"/>
              </a:spcBef>
              <a:spcAft>
                <a:spcPts val="0"/>
              </a:spcAft>
              <a:buClr>
                <a:srgbClr val="FF0000"/>
              </a:buClr>
              <a:buSzPts val="1500"/>
              <a:buChar char="●"/>
            </a:pPr>
            <a:r>
              <a:rPr lang="en-US" sz="1500">
                <a:solidFill>
                  <a:srgbClr val="FF0000"/>
                </a:solidFill>
              </a:rPr>
              <a:t>Not all teachers are recommending English Learners for tutoring or extra support when failing multiple classes. </a:t>
            </a:r>
            <a:endParaRPr sz="1500">
              <a:solidFill>
                <a:srgbClr val="FF0000"/>
              </a:solidFill>
            </a:endParaRPr>
          </a:p>
          <a:p>
            <a:pPr indent="-323850" lvl="0" marL="457200" rtl="0" algn="l">
              <a:spcBef>
                <a:spcPts val="0"/>
              </a:spcBef>
              <a:spcAft>
                <a:spcPts val="0"/>
              </a:spcAft>
              <a:buClr>
                <a:srgbClr val="0000FF"/>
              </a:buClr>
              <a:buSzPts val="1500"/>
              <a:buChar char="●"/>
            </a:pPr>
            <a:r>
              <a:rPr lang="en-US" sz="1500">
                <a:solidFill>
                  <a:srgbClr val="0000FF"/>
                </a:solidFill>
              </a:rPr>
              <a:t>ELD Coordinator have sent emails to remind teachers to complete the form.  I have reminded ELD staffs to refer </a:t>
            </a:r>
            <a:r>
              <a:rPr lang="en-US" sz="1500">
                <a:solidFill>
                  <a:srgbClr val="0000FF"/>
                </a:solidFill>
              </a:rPr>
              <a:t>teachers</a:t>
            </a:r>
            <a:r>
              <a:rPr lang="en-US" sz="1500">
                <a:solidFill>
                  <a:srgbClr val="0000FF"/>
                </a:solidFill>
              </a:rPr>
              <a:t> to complete the form. I have informed head of schools for support.</a:t>
            </a:r>
            <a:endParaRPr sz="1500">
              <a:solidFill>
                <a:srgbClr val="0000FF"/>
              </a:solidFill>
            </a:endParaRPr>
          </a:p>
          <a:p>
            <a:pPr indent="-323850" lvl="1" marL="914400" rtl="0" algn="l">
              <a:spcBef>
                <a:spcPts val="0"/>
              </a:spcBef>
              <a:spcAft>
                <a:spcPts val="0"/>
              </a:spcAft>
              <a:buSzPts val="1500"/>
              <a:buChar char="○"/>
            </a:pPr>
            <a:r>
              <a:rPr lang="en-US" sz="1500"/>
              <a:t>50% of Elementary and Middle School teachers have used the form.</a:t>
            </a:r>
            <a:endParaRPr sz="1500"/>
          </a:p>
          <a:p>
            <a:pPr indent="-323850" lvl="1" marL="914400" rtl="0" algn="l">
              <a:spcBef>
                <a:spcPts val="0"/>
              </a:spcBef>
              <a:spcAft>
                <a:spcPts val="0"/>
              </a:spcAft>
              <a:buSzPts val="1500"/>
              <a:buChar char="○"/>
            </a:pPr>
            <a:r>
              <a:rPr lang="en-US" sz="1500"/>
              <a:t>25-30% of High School teachers have asked for support. </a:t>
            </a:r>
            <a:endParaRPr sz="1500" u="sng">
              <a:solidFill>
                <a:schemeClr val="dk1"/>
              </a:solidFill>
            </a:endParaRPr>
          </a:p>
          <a:p>
            <a:pPr indent="0" lvl="0" marL="0" rtl="0" algn="l">
              <a:spcBef>
                <a:spcPts val="0"/>
              </a:spcBef>
              <a:spcAft>
                <a:spcPts val="0"/>
              </a:spcAft>
              <a:buSzPts val="1100"/>
              <a:buNone/>
            </a:pPr>
            <a:r>
              <a:rPr b="1" lang="en-US" sz="1500" u="sng">
                <a:solidFill>
                  <a:schemeClr val="dk1"/>
                </a:solidFill>
              </a:rPr>
              <a:t>Being Accountable</a:t>
            </a:r>
            <a:endParaRPr b="1" sz="1500" u="sng">
              <a:solidFill>
                <a:schemeClr val="dk1"/>
              </a:solidFill>
            </a:endParaRPr>
          </a:p>
          <a:p>
            <a:pPr indent="-323850" lvl="0" marL="457200" rtl="0" algn="l">
              <a:spcBef>
                <a:spcPts val="0"/>
              </a:spcBef>
              <a:spcAft>
                <a:spcPts val="0"/>
              </a:spcAft>
              <a:buClr>
                <a:srgbClr val="FF0000"/>
              </a:buClr>
              <a:buSzPts val="1500"/>
              <a:buChar char="●"/>
            </a:pPr>
            <a:r>
              <a:rPr lang="en-US" sz="1500">
                <a:solidFill>
                  <a:srgbClr val="FF0000"/>
                </a:solidFill>
              </a:rPr>
              <a:t>Not modifying </a:t>
            </a:r>
            <a:r>
              <a:rPr lang="en-US" sz="1500">
                <a:solidFill>
                  <a:srgbClr val="FF0000"/>
                </a:solidFill>
              </a:rPr>
              <a:t>assignments</a:t>
            </a:r>
            <a:r>
              <a:rPr lang="en-US" sz="1500">
                <a:solidFill>
                  <a:srgbClr val="FF0000"/>
                </a:solidFill>
              </a:rPr>
              <a:t>, lessons, homework accordingly to English Learners level. </a:t>
            </a:r>
            <a:endParaRPr sz="1500">
              <a:solidFill>
                <a:srgbClr val="FF0000"/>
              </a:solidFill>
            </a:endParaRPr>
          </a:p>
          <a:p>
            <a:pPr indent="-323850" lvl="0" marL="457200" rtl="0" algn="l">
              <a:spcBef>
                <a:spcPts val="0"/>
              </a:spcBef>
              <a:spcAft>
                <a:spcPts val="0"/>
              </a:spcAft>
              <a:buClr>
                <a:schemeClr val="dk1"/>
              </a:buClr>
              <a:buSzPts val="1500"/>
              <a:buChar char="●"/>
            </a:pPr>
            <a:r>
              <a:rPr lang="en-US" sz="1500">
                <a:solidFill>
                  <a:srgbClr val="0000FF"/>
                </a:solidFill>
              </a:rPr>
              <a:t>ELD </a:t>
            </a:r>
            <a:r>
              <a:rPr lang="en-US" sz="1500">
                <a:solidFill>
                  <a:srgbClr val="0000FF"/>
                </a:solidFill>
              </a:rPr>
              <a:t>Coordinator have sent at least 3 emails that included pdfs of list of modifications and accommodations. </a:t>
            </a:r>
            <a:r>
              <a:rPr lang="en-US" sz="1500">
                <a:solidFill>
                  <a:schemeClr val="dk1"/>
                </a:solidFill>
              </a:rPr>
              <a:t> </a:t>
            </a:r>
            <a:endParaRPr sz="1500">
              <a:solidFill>
                <a:schemeClr val="dk1"/>
              </a:solidFill>
            </a:endParaRPr>
          </a:p>
          <a:p>
            <a:pPr indent="-323850" lvl="1" marL="914400" rtl="0" algn="l">
              <a:spcBef>
                <a:spcPts val="0"/>
              </a:spcBef>
              <a:spcAft>
                <a:spcPts val="0"/>
              </a:spcAft>
              <a:buClr>
                <a:schemeClr val="dk1"/>
              </a:buClr>
              <a:buSzPts val="1500"/>
              <a:buChar char="○"/>
            </a:pPr>
            <a:r>
              <a:rPr lang="en-US" sz="1500">
                <a:solidFill>
                  <a:schemeClr val="dk1"/>
                </a:solidFill>
              </a:rPr>
              <a:t>About 40% of teachers have reached out to ELD staffs on how to support their newcomers or recommended tutoring.</a:t>
            </a:r>
            <a:endParaRPr sz="1500">
              <a:solidFill>
                <a:schemeClr val="dk1"/>
              </a:solidFill>
            </a:endParaRPr>
          </a:p>
          <a:p>
            <a:pPr indent="-323850" lvl="0" marL="457200" rtl="0" algn="l">
              <a:spcBef>
                <a:spcPts val="0"/>
              </a:spcBef>
              <a:spcAft>
                <a:spcPts val="0"/>
              </a:spcAft>
              <a:buClr>
                <a:srgbClr val="FF0000"/>
              </a:buClr>
              <a:buSzPts val="1500"/>
              <a:buChar char="●"/>
            </a:pPr>
            <a:r>
              <a:rPr lang="en-US" sz="1500">
                <a:solidFill>
                  <a:srgbClr val="FF0000"/>
                </a:solidFill>
              </a:rPr>
              <a:t>Students are still being absent and not </a:t>
            </a:r>
            <a:r>
              <a:rPr lang="en-US" sz="1500">
                <a:solidFill>
                  <a:srgbClr val="FF0000"/>
                </a:solidFill>
              </a:rPr>
              <a:t>communicating</a:t>
            </a:r>
            <a:r>
              <a:rPr lang="en-US" sz="1500">
                <a:solidFill>
                  <a:srgbClr val="FF0000"/>
                </a:solidFill>
              </a:rPr>
              <a:t> ELD staffs or coordinator. </a:t>
            </a:r>
            <a:endParaRPr sz="1500">
              <a:solidFill>
                <a:srgbClr val="FF0000"/>
              </a:solidFill>
            </a:endParaRPr>
          </a:p>
          <a:p>
            <a:pPr indent="-323850" lvl="0" marL="457200" rtl="0" algn="l">
              <a:spcBef>
                <a:spcPts val="0"/>
              </a:spcBef>
              <a:spcAft>
                <a:spcPts val="0"/>
              </a:spcAft>
              <a:buClr>
                <a:srgbClr val="0000FF"/>
              </a:buClr>
              <a:buSzPts val="1500"/>
              <a:buChar char="●"/>
            </a:pPr>
            <a:r>
              <a:rPr lang="en-US" sz="1500">
                <a:solidFill>
                  <a:srgbClr val="0000FF"/>
                </a:solidFill>
              </a:rPr>
              <a:t>ELD Coordinator progress monitor current grades and quarter grades for the last 3 weeks. Some students have 0 percent. ELD staffs and coordinator email teachers to check in about the students. </a:t>
            </a:r>
            <a:endParaRPr sz="1500">
              <a:solidFill>
                <a:srgbClr val="0000FF"/>
              </a:solidFill>
            </a:endParaRPr>
          </a:p>
          <a:p>
            <a:pPr indent="-323850" lvl="1" marL="914400" rtl="0" algn="l">
              <a:spcBef>
                <a:spcPts val="0"/>
              </a:spcBef>
              <a:spcAft>
                <a:spcPts val="0"/>
              </a:spcAft>
              <a:buSzPts val="1500"/>
              <a:buChar char="○"/>
            </a:pPr>
            <a:r>
              <a:rPr lang="en-US" sz="1500"/>
              <a:t>10-15% of the time when we are able to contact the student, there have been some growth in participation. </a:t>
            </a:r>
            <a:endParaRPr sz="1500"/>
          </a:p>
          <a:p>
            <a:pPr indent="-323850" lvl="1" marL="914400" rtl="0" algn="l">
              <a:spcBef>
                <a:spcPts val="0"/>
              </a:spcBef>
              <a:spcAft>
                <a:spcPts val="0"/>
              </a:spcAft>
              <a:buSzPts val="1500"/>
              <a:buChar char="○"/>
            </a:pPr>
            <a:r>
              <a:rPr lang="en-US" sz="1500"/>
              <a:t>ELD Staff continue to work with teachers and school site office admins on attendance.</a:t>
            </a:r>
            <a:endParaRPr sz="15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