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12192000" cy="6858000"/>
  <p:embeddedFontLst>
    <p:embeddedFont>
      <p:font typeface="PT Sans Narrow"/>
      <p:regular r:id="rId17"/>
      <p:bold r:id="rId18"/>
    </p:embeddedFont>
    <p:embeddedFont>
      <p:font typeface="Arial Narrow"/>
      <p:regular r:id="rId19"/>
      <p:bold r:id="rId20"/>
      <p:italic r:id="rId21"/>
      <p:boldItalic r:id="rId22"/>
    </p:embeddedFont>
    <p:embeddedFont>
      <p:font typeface="Helvetica Neue"/>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rialNarrow-bold.fntdata"/><Relationship Id="rId22" Type="http://schemas.openxmlformats.org/officeDocument/2006/relationships/font" Target="fonts/ArialNarrow-boldItalic.fntdata"/><Relationship Id="rId21" Type="http://schemas.openxmlformats.org/officeDocument/2006/relationships/font" Target="fonts/ArialNarrow-italic.fntdata"/><Relationship Id="rId24" Type="http://schemas.openxmlformats.org/officeDocument/2006/relationships/font" Target="fonts/HelveticaNeue-bold.fntdata"/><Relationship Id="rId23" Type="http://schemas.openxmlformats.org/officeDocument/2006/relationships/font" Target="fonts/HelveticaNeu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HelveticaNeue-boldItalic.fntdata"/><Relationship Id="rId25" Type="http://schemas.openxmlformats.org/officeDocument/2006/relationships/font" Target="fonts/HelveticaNeu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TSansNarrow-regular.fntdata"/><Relationship Id="rId16" Type="http://schemas.openxmlformats.org/officeDocument/2006/relationships/slide" Target="slides/slide11.xml"/><Relationship Id="rId19" Type="http://schemas.openxmlformats.org/officeDocument/2006/relationships/font" Target="fonts/ArialNarrow-regular.fntdata"/><Relationship Id="rId18" Type="http://schemas.openxmlformats.org/officeDocument/2006/relationships/font" Target="fonts/PTSansNarrow-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1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0" name="Google Shape;80;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8: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8: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9: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1" Type="http://schemas.openxmlformats.org/officeDocument/2006/relationships/hyperlink" Target="https://www.aimsk12.org/s/Telehealth-2019-Trifold_r6c_SS_HiRes-002.pdf" TargetMode="External"/><Relationship Id="rId10" Type="http://schemas.openxmlformats.org/officeDocument/2006/relationships/hyperlink" Target="https://www.aimsk12.org/s/Unum-EAP_employee-flyer.pdf" TargetMode="External"/><Relationship Id="rId13" Type="http://schemas.openxmlformats.org/officeDocument/2006/relationships/hyperlink" Target="https://m.kp.org/northern-california/health-wellness/classes-programs" TargetMode="External"/><Relationship Id="rId12" Type="http://schemas.openxmlformats.org/officeDocument/2006/relationships/hyperlink" Target="https://m.kp.org/northern-california/health-wellness/mental-health/tools-resources"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eab.com/insights/expert-insight/district-leadership/staying-connected-with-students-during-covid-19-practical-guidance-for-teachers/" TargetMode="External"/><Relationship Id="rId4" Type="http://schemas.openxmlformats.org/officeDocument/2006/relationships/hyperlink" Target="https://au.reachout.com/articles/10-ways-to-take-care-of-yourself-during-coronavirus" TargetMode="External"/><Relationship Id="rId9" Type="http://schemas.openxmlformats.org/officeDocument/2006/relationships/hyperlink" Target="https://www.aimsk12.org/s/AIMS-COVID-HR-Communication.pdf" TargetMode="External"/><Relationship Id="rId15" Type="http://schemas.openxmlformats.org/officeDocument/2006/relationships/hyperlink" Target="https://www.aimsk12.org/employe-wellness" TargetMode="External"/><Relationship Id="rId14" Type="http://schemas.openxmlformats.org/officeDocument/2006/relationships/hyperlink" Target="https://www.aimsk12.org/covid19-update" TargetMode="External"/><Relationship Id="rId16" Type="http://schemas.openxmlformats.org/officeDocument/2006/relationships/hyperlink" Target="https://www.aimsk12.org/humanresources" TargetMode="External"/><Relationship Id="rId5" Type="http://schemas.openxmlformats.org/officeDocument/2006/relationships/hyperlink" Target="https://www.youtube.com/playlist?list=PLXcU9ozQ2WFwpgdT7M7hzqfn-XN5ledEj" TargetMode="External"/><Relationship Id="rId6" Type="http://schemas.openxmlformats.org/officeDocument/2006/relationships/hyperlink" Target="https://www.youtube.com/results?search_query=covid%2019%20excercise%20videos" TargetMode="External"/><Relationship Id="rId7" Type="http://schemas.openxmlformats.org/officeDocument/2006/relationships/hyperlink" Target="https://m.kp.org/health/care/!ut/p/a1/jZBBb4JAEIX_ih48zyhW295WSlsErbKisBeCuMWNq2uWBcO_b6HtoU1snNubed8k7wGDCNgprUSeGqFOqWw0GyV9315OJn2CL0PyhO4wmI1n9HmAiDAFlku1ba3x3pjzYw97eEhFwXXBU53tz0obyU0PgRWq1BmHSKrsRqDcHoVZllzXENH2ehPWLuzU8Fw1JJHydowaLU45RBelD6o0nUrsuCo6sAHWloGW-13GYoTo3nsrb_3gWYiDH8OVIQgxxGx8vU4LNpXgF6DNp6zU-ivyutnFv3XAi1KaojFShwT2axI4NPRXNAmpEyTEXrlv82RN_NCB-G-UfyGIPV5_Ejs4H9i2tmTlv9PFcVrN7_Ju9wOoj1Xy/dl5/d5/L2dBISEvZ0FBIS9nQSEh/pw/Z7_1LCQBB1A0G4AD0I4RM7MSF2003/act/id=0/p=source=local/p=regionCode=defaultRegion/450655413411/=/?%3AreqUid=1838175071&amp;currSearchView=currSearchViewResults&amp;hiddenText=&amp;searchCategory=All&amp;searchString=exercises%20videos%20&amp;submitQuery=Search" TargetMode="External"/><Relationship Id="rId8" Type="http://schemas.openxmlformats.org/officeDocument/2006/relationships/hyperlink" Target="https://www.youtube.com/watch?v=aHVR2FnTpd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Human Resources</a:t>
            </a:r>
            <a:br>
              <a:rPr lang="en-US"/>
            </a:br>
            <a:r>
              <a:rPr lang="en-US" sz="2800"/>
              <a:t>Reporting Period May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                                 Delicia Moghadam, HR Manager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517199" y="406612"/>
            <a:ext cx="11157599" cy="5539978"/>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3600"/>
              <a:t>Qualitative and Quantitative Documentation Rubric That Is Employed To Assess the Effectiveness of The Practices/Strategies Employed</a:t>
            </a:r>
            <a:br>
              <a:rPr lang="en-US" sz="3600"/>
            </a:br>
            <a:br>
              <a:rPr lang="en-US" sz="3600"/>
            </a:br>
            <a:br>
              <a:rPr lang="en-US" sz="3600"/>
            </a:br>
            <a:br>
              <a:rPr lang="en-US" sz="3600"/>
            </a:br>
            <a:br>
              <a:rPr lang="en-US" sz="3600"/>
            </a:br>
            <a:br>
              <a:rPr lang="en-US" sz="3600"/>
            </a:br>
            <a:br>
              <a:rPr lang="en-US" sz="3600"/>
            </a:br>
            <a:endParaRPr sz="3600"/>
          </a:p>
        </p:txBody>
      </p:sp>
      <p:sp>
        <p:nvSpPr>
          <p:cNvPr id="108" name="Google Shape;108;p16"/>
          <p:cNvSpPr txBox="1"/>
          <p:nvPr>
            <p:ph idx="1" type="body"/>
          </p:nvPr>
        </p:nvSpPr>
        <p:spPr>
          <a:xfrm>
            <a:off x="312725" y="1701308"/>
            <a:ext cx="11566549" cy="5632311"/>
          </a:xfrm>
          <a:prstGeom prst="rect">
            <a:avLst/>
          </a:prstGeom>
          <a:noFill/>
          <a:ln>
            <a:noFill/>
          </a:ln>
        </p:spPr>
        <p:txBody>
          <a:bodyPr anchorCtr="0" anchor="t" bIns="0" lIns="0" spcFirstLastPara="1" rIns="0" wrap="square" tIns="0">
            <a:noAutofit/>
          </a:bodyPr>
          <a:lstStyle/>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rPr lang="en-US" sz="2400">
                <a:solidFill>
                  <a:srgbClr val="A50021"/>
                </a:solidFill>
                <a:latin typeface="Arial Narrow"/>
                <a:ea typeface="Arial Narrow"/>
                <a:cs typeface="Arial Narrow"/>
                <a:sym typeface="Arial Narrow"/>
              </a:rPr>
              <a:t>The  current quantitative documentation for collecting data for employee used at this time is </a:t>
            </a:r>
            <a:endParaRPr/>
          </a:p>
          <a:p>
            <a:pPr indent="-228600" lvl="0" marL="457200" rtl="0" algn="l">
              <a:lnSpc>
                <a:spcPct val="100000"/>
              </a:lnSpc>
              <a:spcBef>
                <a:spcPts val="0"/>
              </a:spcBef>
              <a:spcAft>
                <a:spcPts val="0"/>
              </a:spcAft>
              <a:buSzPts val="1400"/>
              <a:buNone/>
            </a:pPr>
            <a:r>
              <a:rPr lang="en-US" sz="2400">
                <a:solidFill>
                  <a:srgbClr val="A50021"/>
                </a:solidFill>
                <a:latin typeface="Arial Narrow"/>
                <a:ea typeface="Arial Narrow"/>
                <a:cs typeface="Arial Narrow"/>
                <a:sym typeface="Arial Narrow"/>
              </a:rPr>
              <a:t>PayBridge’s reports tool. Information obtained for percentages for employee turnovers, new</a:t>
            </a:r>
            <a:endParaRPr/>
          </a:p>
          <a:p>
            <a:pPr indent="-228600" lvl="0" marL="457200" rtl="0" algn="l">
              <a:lnSpc>
                <a:spcPct val="100000"/>
              </a:lnSpc>
              <a:spcBef>
                <a:spcPts val="0"/>
              </a:spcBef>
              <a:spcAft>
                <a:spcPts val="0"/>
              </a:spcAft>
              <a:buSzPts val="1400"/>
              <a:buNone/>
            </a:pPr>
            <a:r>
              <a:rPr lang="en-US" sz="2400">
                <a:solidFill>
                  <a:srgbClr val="A50021"/>
                </a:solidFill>
                <a:latin typeface="Arial Narrow"/>
                <a:ea typeface="Arial Narrow"/>
                <a:cs typeface="Arial Narrow"/>
                <a:sym typeface="Arial Narrow"/>
              </a:rPr>
              <a:t>hires, and retention.</a:t>
            </a:r>
            <a:endParaRPr sz="2400">
              <a:solidFill>
                <a:srgbClr val="A50021"/>
              </a:solidFill>
              <a:latin typeface="Arial Narrow"/>
              <a:ea typeface="Arial Narrow"/>
              <a:cs typeface="Arial Narrow"/>
              <a:sym typeface="Arial Narrow"/>
            </a:endParaRPr>
          </a:p>
          <a:p>
            <a:pPr indent="-228600" lvl="0" marL="457200" rtl="0" algn="l">
              <a:lnSpc>
                <a:spcPct val="100000"/>
              </a:lnSpc>
              <a:spcBef>
                <a:spcPts val="0"/>
              </a:spcBef>
              <a:spcAft>
                <a:spcPts val="0"/>
              </a:spcAft>
              <a:buSzPts val="1400"/>
              <a:buNone/>
            </a:pPr>
            <a:r>
              <a:t/>
            </a:r>
            <a:endParaRPr sz="2400">
              <a:solidFill>
                <a:srgbClr val="A50021"/>
              </a:solidFill>
              <a:latin typeface="Arial Narrow"/>
              <a:ea typeface="Arial Narrow"/>
              <a:cs typeface="Arial Narrow"/>
              <a:sym typeface="Arial Narrow"/>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a:p>
            <a:pPr indent="-228600" lvl="0" marL="457200" rtl="0" algn="l">
              <a:lnSpc>
                <a:spcPct val="100000"/>
              </a:lnSpc>
              <a:spcBef>
                <a:spcPts val="0"/>
              </a:spcBef>
              <a:spcAft>
                <a:spcPts val="0"/>
              </a:spcAft>
              <a:buSzPts val="14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517200" y="430675"/>
            <a:ext cx="11157599" cy="553998"/>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3600"/>
              <a:t>Human Resources Challenges /Concerns and Method for Resolution</a:t>
            </a:r>
            <a:endParaRPr/>
          </a:p>
        </p:txBody>
      </p:sp>
      <p:sp>
        <p:nvSpPr>
          <p:cNvPr id="114" name="Google Shape;114;p17"/>
          <p:cNvSpPr txBox="1"/>
          <p:nvPr>
            <p:ph idx="1" type="body"/>
          </p:nvPr>
        </p:nvSpPr>
        <p:spPr>
          <a:xfrm>
            <a:off x="312725" y="1701308"/>
            <a:ext cx="11566549" cy="1138773"/>
          </a:xfrm>
          <a:prstGeom prst="rect">
            <a:avLst/>
          </a:prstGeom>
          <a:noFill/>
          <a:ln>
            <a:noFill/>
          </a:ln>
        </p:spPr>
        <p:txBody>
          <a:bodyPr anchorCtr="0" anchor="t" bIns="0" lIns="0" spcFirstLastPara="1" rIns="0" wrap="square" tIns="0">
            <a:noAutofit/>
          </a:bodyPr>
          <a:lstStyle/>
          <a:p>
            <a:pPr indent="-228600" lvl="0" marL="4572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a:solidFill>
                  <a:srgbClr val="A50021"/>
                </a:solidFill>
                <a:latin typeface="Noto Sans Symbols"/>
                <a:ea typeface="Noto Sans Symbols"/>
                <a:cs typeface="Noto Sans Symbols"/>
                <a:sym typeface="Noto Sans Symbols"/>
              </a:rPr>
              <a:t> </a:t>
            </a:r>
            <a:r>
              <a:rPr lang="en-US" sz="2400">
                <a:solidFill>
                  <a:srgbClr val="A50021"/>
                </a:solidFill>
                <a:latin typeface="PT Sans Narrow"/>
                <a:ea typeface="PT Sans Narrow"/>
                <a:cs typeface="PT Sans Narrow"/>
                <a:sym typeface="PT Sans Narrow"/>
              </a:rPr>
              <a:t>Recruiting qualified teachers to fill the open vacancies for 2020-21 </a:t>
            </a:r>
            <a:endParaRPr/>
          </a:p>
          <a:p>
            <a:pPr indent="-228600" lvl="0" marL="4572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sz="2800">
                <a:solidFill>
                  <a:srgbClr val="A50021"/>
                </a:solidFill>
                <a:latin typeface="PT Sans Narrow"/>
                <a:ea typeface="PT Sans Narrow"/>
                <a:cs typeface="PT Sans Narrow"/>
                <a:sym typeface="PT Sans Narrow"/>
              </a:rPr>
              <a:t>   </a:t>
            </a:r>
            <a:r>
              <a:rPr lang="en-US" sz="2400">
                <a:solidFill>
                  <a:srgbClr val="A50021"/>
                </a:solidFill>
                <a:latin typeface="PT Sans Narrow"/>
                <a:ea typeface="PT Sans Narrow"/>
                <a:cs typeface="PT Sans Narrow"/>
                <a:sym typeface="PT Sans Narrow"/>
              </a:rPr>
              <a:t>Hiring a potential candidate and their FTE is split between Classified and Certificated</a:t>
            </a:r>
            <a:endParaRPr/>
          </a:p>
          <a:p>
            <a:pPr indent="-228600" lvl="0" marL="457200" rtl="0" algn="l">
              <a:lnSpc>
                <a:spcPct val="100000"/>
              </a:lnSpc>
              <a:spcBef>
                <a:spcPts val="0"/>
              </a:spcBef>
              <a:spcAft>
                <a:spcPts val="0"/>
              </a:spcAft>
              <a:buSzPts val="1400"/>
              <a:buNone/>
            </a:pPr>
            <a:r>
              <a:t/>
            </a:r>
            <a:endParaRPr/>
          </a:p>
        </p:txBody>
      </p:sp>
      <p:sp>
        <p:nvSpPr>
          <p:cNvPr id="115" name="Google Shape;115;p17"/>
          <p:cNvSpPr/>
          <p:nvPr/>
        </p:nvSpPr>
        <p:spPr>
          <a:xfrm>
            <a:off x="1078172" y="3559454"/>
            <a:ext cx="8857397" cy="267765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US" sz="2400" u="none" cap="none" strike="noStrike">
                <a:solidFill>
                  <a:srgbClr val="A50021"/>
                </a:solidFill>
                <a:latin typeface="PT Sans Narrow"/>
                <a:ea typeface="PT Sans Narrow"/>
                <a:cs typeface="PT Sans Narrow"/>
                <a:sym typeface="PT Sans Narrow"/>
              </a:rPr>
              <a:t>Recruitment for Teachers: Should start early January and Job fairs at Universities and Colleges, scheduled by the end of January. It is important to put AIMS out there as much as possible throughout the school year. </a:t>
            </a:r>
            <a:r>
              <a:rPr lang="en-US" sz="2400">
                <a:solidFill>
                  <a:srgbClr val="A50021"/>
                </a:solidFill>
                <a:latin typeface="PT Sans Narrow"/>
                <a:ea typeface="PT Sans Narrow"/>
                <a:cs typeface="PT Sans Narrow"/>
                <a:sym typeface="PT Sans Narrow"/>
              </a:rPr>
              <a:t>W</a:t>
            </a:r>
            <a:r>
              <a:rPr b="0" i="0" lang="en-US" sz="2400" u="none" cap="none" strike="noStrike">
                <a:solidFill>
                  <a:srgbClr val="A50021"/>
                </a:solidFill>
                <a:latin typeface="PT Sans Narrow"/>
                <a:ea typeface="PT Sans Narrow"/>
                <a:cs typeface="PT Sans Narrow"/>
                <a:sym typeface="PT Sans Narrow"/>
              </a:rPr>
              <a:t>e are behind with recruiting given the situation with the Coronavirus. </a:t>
            </a:r>
            <a:endParaRPr b="0" i="0" sz="24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t/>
            </a:r>
            <a:endParaRPr b="0" i="0" sz="24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400" u="none" cap="none" strike="noStrike">
                <a:solidFill>
                  <a:srgbClr val="A50021"/>
                </a:solidFill>
                <a:latin typeface="PT Sans Narrow"/>
                <a:ea typeface="PT Sans Narrow"/>
                <a:cs typeface="PT Sans Narrow"/>
                <a:sym typeface="PT Sans Narrow"/>
              </a:rPr>
              <a:t>The hiring process protocol needs to be communicated clearer to hiring managers, so that follow</a:t>
            </a:r>
            <a:r>
              <a:rPr lang="en-US" sz="2400">
                <a:solidFill>
                  <a:srgbClr val="A50021"/>
                </a:solidFill>
                <a:latin typeface="PT Sans Narrow"/>
                <a:ea typeface="PT Sans Narrow"/>
                <a:cs typeface="PT Sans Narrow"/>
                <a:sym typeface="PT Sans Narrow"/>
              </a:rPr>
              <a:t> </a:t>
            </a:r>
            <a:r>
              <a:rPr b="0" i="0" lang="en-US" sz="2400" u="none" cap="none" strike="noStrike">
                <a:solidFill>
                  <a:srgbClr val="A50021"/>
                </a:solidFill>
                <a:latin typeface="PT Sans Narrow"/>
                <a:ea typeface="PT Sans Narrow"/>
                <a:cs typeface="PT Sans Narrow"/>
                <a:sym typeface="PT Sans Narrow"/>
              </a:rPr>
              <a:t>through from the request to hire, to on boarding the candidate goes smoother.</a:t>
            </a:r>
            <a:endParaRPr b="0" i="0" sz="2400" u="none" cap="none" strike="noStrike">
              <a:solidFill>
                <a:srgbClr val="000000"/>
              </a:solidFill>
              <a:latin typeface="PT Sans Narrow"/>
              <a:ea typeface="PT Sans Narrow"/>
              <a:cs typeface="PT Sans Narrow"/>
              <a:sym typeface="PT Sans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400"/>
              <a:t>The Wellness Practices That Administrators, Teachers, and Support Staff Are Encouraged To Employ To Promote Overall Mental and Physical Healthy Well-Being </a:t>
            </a:r>
            <a:br>
              <a:rPr lang="en-US" sz="3600"/>
            </a:br>
            <a:br>
              <a:rPr lang="en-US" sz="3600"/>
            </a:br>
            <a:endParaRPr sz="3600"/>
          </a:p>
        </p:txBody>
      </p:sp>
      <p:sp>
        <p:nvSpPr>
          <p:cNvPr id="60" name="Google Shape;60;p8"/>
          <p:cNvSpPr txBox="1"/>
          <p:nvPr/>
        </p:nvSpPr>
        <p:spPr>
          <a:xfrm>
            <a:off x="527474" y="2259623"/>
            <a:ext cx="11285584" cy="4426069"/>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0" i="0" lang="en-US" sz="1800" u="none" cap="none" strike="noStrike">
                <a:solidFill>
                  <a:srgbClr val="A50021"/>
                </a:solidFill>
                <a:latin typeface="Arial Narrow"/>
                <a:ea typeface="Arial Narrow"/>
                <a:cs typeface="Arial Narrow"/>
                <a:sym typeface="Arial Narrow"/>
              </a:rPr>
              <a:t> T</a:t>
            </a:r>
            <a:r>
              <a:rPr b="0" i="0" lang="en-US" sz="1400" u="none" cap="none" strike="noStrike">
                <a:solidFill>
                  <a:srgbClr val="A50021"/>
                </a:solidFill>
                <a:latin typeface="Arial"/>
                <a:ea typeface="Arial"/>
                <a:cs typeface="Arial"/>
                <a:sym typeface="Arial"/>
              </a:rPr>
              <a:t>he Wellness Page was created and published on AIMS website posted on 3 different links. The purpose was to provide ALL Staff information  and reference to help support Mental and Physical Health.</a:t>
            </a:r>
            <a:r>
              <a:rPr b="0" i="0" lang="en-US" sz="1000" u="none" cap="none" strike="noStrike">
                <a:solidFill>
                  <a:srgbClr val="A50021"/>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1000" u="none" cap="none" strike="noStrike">
              <a:solidFill>
                <a:srgbClr val="A50021"/>
              </a:solidFill>
              <a:latin typeface="Arial"/>
              <a:ea typeface="Arial"/>
              <a:cs typeface="Arial"/>
              <a:sym typeface="Arial"/>
            </a:endParaRPr>
          </a:p>
          <a:p>
            <a:pPr indent="0" lvl="0" marL="0" marR="0" rtl="0" algn="l">
              <a:lnSpc>
                <a:spcPct val="100000"/>
              </a:lnSpc>
              <a:spcBef>
                <a:spcPts val="0"/>
              </a:spcBef>
              <a:spcAft>
                <a:spcPts val="0"/>
              </a:spcAft>
              <a:buNone/>
            </a:pPr>
            <a:r>
              <a:rPr b="1" i="0" lang="en-US" sz="1400" u="none" cap="none" strike="noStrike">
                <a:solidFill>
                  <a:srgbClr val="C00000"/>
                </a:solidFill>
                <a:latin typeface="Arial"/>
                <a:ea typeface="Arial"/>
                <a:cs typeface="Arial"/>
                <a:sym typeface="Arial"/>
              </a:rPr>
              <a:t>EMPLOYEE HEALTH &amp; WELLNESS</a:t>
            </a:r>
            <a:endParaRPr b="1" i="0" sz="12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3"/>
              </a:rPr>
              <a:t>Staying connected with students during COVID-19: practical guidance for teachers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4"/>
              </a:rPr>
              <a:t>10 ways to take care of yourself during coronavirus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000" u="none" cap="none" strike="noStrike">
                <a:solidFill>
                  <a:srgbClr val="C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C00000"/>
                </a:solidFill>
                <a:latin typeface="Arial"/>
                <a:ea typeface="Arial"/>
                <a:cs typeface="Arial"/>
                <a:sym typeface="Arial"/>
              </a:rPr>
              <a:t>VIDEOS</a:t>
            </a:r>
            <a:endParaRPr b="0" i="0" sz="12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5"/>
              </a:rPr>
              <a:t>Healthy Recipes from Dr. Maring</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6"/>
              </a:rPr>
              <a:t>COVID-19 Home Exercise Videos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7"/>
              </a:rPr>
              <a:t>More Exercise Videos from Kaiser</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8"/>
              </a:rPr>
              <a:t>Home Exercises for Kids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000" u="none" cap="none" strike="noStrike">
                <a:solidFill>
                  <a:srgbClr val="C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C00000"/>
                </a:solidFill>
                <a:latin typeface="Arial"/>
                <a:ea typeface="Arial"/>
                <a:cs typeface="Arial"/>
                <a:sym typeface="Arial"/>
              </a:rPr>
              <a:t>DOCUMENTS</a:t>
            </a:r>
            <a:endParaRPr b="0" i="0" sz="12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9"/>
              </a:rPr>
              <a:t>AIMS Human Resources Communication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10"/>
              </a:rPr>
              <a:t>Help, when you need it most</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11"/>
              </a:rPr>
              <a:t>About E-visit, telephone, and video appointments from Kaiser</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12"/>
              </a:rPr>
              <a:t>Kaiser Wellness Resources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sng" cap="none" strike="noStrike">
                <a:solidFill>
                  <a:schemeClr val="hlink"/>
                </a:solidFill>
                <a:latin typeface="Arial"/>
                <a:ea typeface="Arial"/>
                <a:cs typeface="Arial"/>
                <a:sym typeface="Arial"/>
                <a:hlinkClick r:id="rId13"/>
              </a:rPr>
              <a:t>Health classes &amp; programs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none" cap="none" strike="noStrike">
                <a:solidFill>
                  <a:srgbClr val="C00000"/>
                </a:solidFill>
                <a:latin typeface="Arial"/>
                <a:ea typeface="Arial"/>
                <a:cs typeface="Arial"/>
                <a:sym typeface="Arial"/>
              </a:rPr>
              <a:t>Contents available on</a:t>
            </a:r>
            <a:r>
              <a:rPr b="0" i="0" lang="en-US" sz="1200" u="none" cap="none" strike="noStrike">
                <a:solidFill>
                  <a:srgbClr val="000000"/>
                </a:solidFill>
                <a:latin typeface="Arial"/>
                <a:ea typeface="Arial"/>
                <a:cs typeface="Arial"/>
                <a:sym typeface="Arial"/>
              </a:rPr>
              <a:t> </a:t>
            </a:r>
            <a:r>
              <a:rPr b="0" i="0" lang="en-US" sz="1200" u="sng" cap="none" strike="noStrike">
                <a:solidFill>
                  <a:schemeClr val="hlink"/>
                </a:solidFill>
                <a:latin typeface="Arial"/>
                <a:ea typeface="Arial"/>
                <a:cs typeface="Arial"/>
                <a:sym typeface="Arial"/>
                <a:hlinkClick r:id="rId14"/>
              </a:rPr>
              <a:t>https://www.aimsk12.org/covid19-update</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none" cap="none" strike="noStrike">
                <a:solidFill>
                  <a:srgbClr val="C00000"/>
                </a:solidFill>
                <a:latin typeface="Arial"/>
                <a:ea typeface="Arial"/>
                <a:cs typeface="Arial"/>
                <a:sym typeface="Arial"/>
              </a:rPr>
              <a:t>Standalone page</a:t>
            </a:r>
            <a:r>
              <a:rPr b="0" i="0" lang="en-US" sz="1200" u="none" cap="none" strike="noStrike">
                <a:solidFill>
                  <a:srgbClr val="000000"/>
                </a:solidFill>
                <a:latin typeface="Arial"/>
                <a:ea typeface="Arial"/>
                <a:cs typeface="Arial"/>
                <a:sym typeface="Arial"/>
              </a:rPr>
              <a:t>: </a:t>
            </a:r>
            <a:r>
              <a:rPr b="0" i="0" lang="en-US" sz="1200" u="sng" cap="none" strike="noStrike">
                <a:solidFill>
                  <a:schemeClr val="hlink"/>
                </a:solidFill>
                <a:latin typeface="Arial"/>
                <a:ea typeface="Arial"/>
                <a:cs typeface="Arial"/>
                <a:sym typeface="Arial"/>
                <a:hlinkClick r:id="rId15"/>
              </a:rPr>
              <a:t>https://www.aimsk12.org/employe-wellness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200" u="none" cap="none" strike="noStrike">
                <a:solidFill>
                  <a:srgbClr val="C00000"/>
                </a:solidFill>
                <a:latin typeface="Arial"/>
                <a:ea typeface="Arial"/>
                <a:cs typeface="Arial"/>
                <a:sym typeface="Arial"/>
              </a:rPr>
              <a:t>The standalone page linked to</a:t>
            </a:r>
            <a:r>
              <a:rPr b="0" i="0" lang="en-US" sz="1200" u="none" cap="none" strike="noStrike">
                <a:solidFill>
                  <a:srgbClr val="000000"/>
                </a:solidFill>
                <a:latin typeface="Arial"/>
                <a:ea typeface="Arial"/>
                <a:cs typeface="Arial"/>
                <a:sym typeface="Arial"/>
              </a:rPr>
              <a:t> </a:t>
            </a:r>
            <a:r>
              <a:rPr b="0" i="0" lang="en-US" sz="1200" u="sng" cap="none" strike="noStrike">
                <a:solidFill>
                  <a:schemeClr val="hlink"/>
                </a:solidFill>
                <a:latin typeface="Arial"/>
                <a:ea typeface="Arial"/>
                <a:cs typeface="Arial"/>
                <a:sym typeface="Arial"/>
                <a:hlinkClick r:id="rId16"/>
              </a:rPr>
              <a:t>https://www.aimsk12.org/humanresources</a:t>
            </a:r>
            <a:endParaRPr b="0" i="0" sz="1200" u="none" cap="none" strike="noStrike">
              <a:solidFill>
                <a:srgbClr val="000000"/>
              </a:solidFill>
              <a:latin typeface="Arial"/>
              <a:ea typeface="Arial"/>
              <a:cs typeface="Arial"/>
              <a:sym typeface="Arial"/>
            </a:endParaRPr>
          </a:p>
          <a:p>
            <a:pPr indent="0" lvl="1" marL="0" marR="0" rtl="0" algn="l">
              <a:lnSpc>
                <a:spcPct val="100000"/>
              </a:lnSpc>
              <a:spcBef>
                <a:spcPts val="0"/>
              </a:spcBef>
              <a:spcAft>
                <a:spcPts val="0"/>
              </a:spcAft>
              <a:buNone/>
            </a:pPr>
            <a:r>
              <a:t/>
            </a:r>
            <a:endParaRPr b="1" i="0" sz="1800" u="none" cap="none" strike="noStrike">
              <a:solidFill>
                <a:srgbClr val="A50021"/>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that is employed to assess the effectiveness of the practices employed</a:t>
            </a:r>
            <a:br>
              <a:rPr lang="en-US"/>
            </a:br>
            <a:br>
              <a:rPr lang="en-US"/>
            </a:br>
            <a:r>
              <a:rPr lang="en-US"/>
              <a:t>  </a:t>
            </a:r>
            <a:endParaRPr sz="3600"/>
          </a:p>
        </p:txBody>
      </p:sp>
      <p:sp>
        <p:nvSpPr>
          <p:cNvPr id="66" name="Google Shape;66;p9"/>
          <p:cNvSpPr txBox="1"/>
          <p:nvPr/>
        </p:nvSpPr>
        <p:spPr>
          <a:xfrm>
            <a:off x="1010653" y="1863969"/>
            <a:ext cx="10427271" cy="4660213"/>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All Teachers and Staff were sent a Coronavirus Prevention and Preparation Memo. The memo is a Official communication to confirm that each Employee has confirmed and will adhere to the requirements for the Coronavirus. They were required to sign the memo and return to HR. The Teachers and staff were sent the information below.  The information is posted on under the Covid19 update on AIMS.org.</a:t>
            </a:r>
            <a:endParaRPr b="0" i="0" sz="1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t/>
            </a:r>
            <a:endParaRPr b="0" i="0" sz="2800" u="none" cap="none" strike="noStrike">
              <a:solidFill>
                <a:srgbClr val="A50021"/>
              </a:solidFill>
              <a:latin typeface="Noto Sans Symbols"/>
              <a:ea typeface="Noto Sans Symbols"/>
              <a:cs typeface="Noto Sans Symbols"/>
              <a:sym typeface="Noto Sans Symbols"/>
            </a:endParaRPr>
          </a:p>
          <a:p>
            <a:pPr indent="0" lvl="0" marL="0" marR="0" rtl="0" algn="l">
              <a:lnSpc>
                <a:spcPct val="100000"/>
              </a:lnSpc>
              <a:spcBef>
                <a:spcPts val="0"/>
              </a:spcBef>
              <a:spcAft>
                <a:spcPts val="0"/>
              </a:spcAft>
              <a:buNone/>
            </a:pPr>
            <a:r>
              <a:rPr b="0" i="0" lang="en-US" sz="2800" u="none" cap="none" strike="noStrike">
                <a:solidFill>
                  <a:srgbClr val="A50021"/>
                </a:solidFill>
                <a:latin typeface="Noto Sans Symbols"/>
                <a:ea typeface="Noto Sans Symbols"/>
                <a:cs typeface="Noto Sans Symbols"/>
                <a:sym typeface="Noto Sans Symbols"/>
              </a:rPr>
              <a:t>⬥</a:t>
            </a:r>
            <a:r>
              <a:rPr b="0" i="0" lang="en-US" sz="1800" u="none" cap="none" strike="noStrike">
                <a:solidFill>
                  <a:srgbClr val="A50021"/>
                </a:solidFill>
                <a:latin typeface="PT Sans Narrow"/>
                <a:ea typeface="PT Sans Narrow"/>
                <a:cs typeface="PT Sans Narrow"/>
                <a:sym typeface="PT Sans Narrow"/>
              </a:rPr>
              <a:t>AIMS COVID-19 Human Resources Q&amp;A and FAQ’s</a:t>
            </a:r>
            <a:endParaRPr/>
          </a:p>
          <a:p>
            <a:pPr indent="0" lvl="0" marL="0" marR="0" rtl="0" algn="l">
              <a:lnSpc>
                <a:spcPct val="100000"/>
              </a:lnSpc>
              <a:spcBef>
                <a:spcPts val="0"/>
              </a:spcBef>
              <a:spcAft>
                <a:spcPts val="0"/>
              </a:spcAft>
              <a:buNone/>
            </a:pPr>
            <a:r>
              <a:rPr b="0" i="0" lang="en-US" sz="1400" u="none" cap="none" strike="noStrike">
                <a:solidFill>
                  <a:srgbClr val="A50021"/>
                </a:solidFill>
                <a:latin typeface="PT Sans Narrow"/>
                <a:ea typeface="PT Sans Narrow"/>
                <a:cs typeface="PT Sans Narrow"/>
                <a:sym typeface="PT Sans Narrow"/>
              </a:rPr>
              <a:t>               Information about pay, work assignment, communication, tracking hours and if a teacher/staff tests positive for Coronavirus.</a:t>
            </a:r>
            <a:endParaRPr b="0" i="0" sz="14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a:t>
            </a:r>
            <a:r>
              <a:rPr b="0" i="0" lang="en-US" sz="2800" u="none" cap="none" strike="noStrike">
                <a:solidFill>
                  <a:srgbClr val="A50021"/>
                </a:solidFill>
                <a:latin typeface="Noto Sans Symbols"/>
                <a:ea typeface="Noto Sans Symbols"/>
                <a:cs typeface="Noto Sans Symbols"/>
                <a:sym typeface="Noto Sans Symbols"/>
              </a:rPr>
              <a:t>⬥</a:t>
            </a:r>
            <a:r>
              <a:rPr b="0" i="0" lang="en-US" sz="1800" u="none" cap="none" strike="noStrike">
                <a:solidFill>
                  <a:srgbClr val="A50021"/>
                </a:solidFill>
                <a:latin typeface="PT Sans Narrow"/>
                <a:ea typeface="PT Sans Narrow"/>
                <a:cs typeface="PT Sans Narrow"/>
                <a:sym typeface="PT Sans Narrow"/>
              </a:rPr>
              <a:t> UMUM Employee Assistance Program (EAP) information emailed to Staff</a:t>
            </a:r>
            <a:endParaRPr b="0" i="0" sz="14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a:t>
            </a:r>
            <a:r>
              <a:rPr b="0" i="0" lang="en-US" sz="1400" u="none" cap="none" strike="noStrike">
                <a:solidFill>
                  <a:srgbClr val="A50021"/>
                </a:solidFill>
                <a:latin typeface="PT Sans Narrow"/>
                <a:ea typeface="PT Sans Narrow"/>
                <a:cs typeface="PT Sans Narrow"/>
                <a:sym typeface="PT Sans Narrow"/>
              </a:rPr>
              <a:t>Work/Life balance to help lead a happier and productive life at home at work. Professional Counseling online/phone support.</a:t>
            </a:r>
            <a:r>
              <a:rPr b="0" i="0" lang="en-US" sz="1800" u="none" cap="none" strike="noStrike">
                <a:solidFill>
                  <a:srgbClr val="A50021"/>
                </a:solidFill>
                <a:latin typeface="PT Sans Narrow"/>
                <a:ea typeface="PT Sans Narrow"/>
                <a:cs typeface="PT Sans Narrow"/>
                <a:sym typeface="PT Sans Narrow"/>
              </a:rPr>
              <a:t>        </a:t>
            </a:r>
            <a:endParaRPr b="0" i="0" sz="1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r>
              <a:rPr b="0" i="0" lang="en-US" sz="2800" u="none" cap="none" strike="noStrike">
                <a:solidFill>
                  <a:srgbClr val="A50021"/>
                </a:solidFill>
                <a:latin typeface="Noto Sans Symbols"/>
                <a:ea typeface="Noto Sans Symbols"/>
                <a:cs typeface="Noto Sans Symbols"/>
                <a:sym typeface="Noto Sans Symbols"/>
              </a:rPr>
              <a:t>⬥</a:t>
            </a:r>
            <a:r>
              <a:rPr b="0" i="0" lang="en-US" sz="2800" u="none" cap="none" strike="noStrike">
                <a:solidFill>
                  <a:srgbClr val="A50021"/>
                </a:solidFill>
                <a:latin typeface="PT Sans Narrow"/>
                <a:ea typeface="PT Sans Narrow"/>
                <a:cs typeface="PT Sans Narrow"/>
                <a:sym typeface="PT Sans Narrow"/>
              </a:rPr>
              <a:t> </a:t>
            </a:r>
            <a:r>
              <a:rPr b="0" i="0" lang="en-US" sz="1800" u="none" cap="none" strike="noStrike">
                <a:solidFill>
                  <a:srgbClr val="A50021"/>
                </a:solidFill>
                <a:latin typeface="PT Sans Narrow"/>
                <a:ea typeface="PT Sans Narrow"/>
                <a:cs typeface="PT Sans Narrow"/>
                <a:sym typeface="PT Sans Narrow"/>
              </a:rPr>
              <a:t>Kaiser Center of Disease Control Coronavirus 2019 (COVID 19)</a:t>
            </a:r>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a:t>
            </a:r>
            <a:r>
              <a:rPr b="0" i="0" lang="en-US" sz="1400" u="none" cap="none" strike="noStrike">
                <a:solidFill>
                  <a:srgbClr val="A50021"/>
                </a:solidFill>
                <a:latin typeface="PT Sans Narrow"/>
                <a:ea typeface="PT Sans Narrow"/>
                <a:cs typeface="PT Sans Narrow"/>
                <a:sym typeface="PT Sans Narrow"/>
              </a:rPr>
              <a:t>Way to prevent illness to avoid being exposed to the virus, how to protect yourself per CDC.</a:t>
            </a:r>
            <a:endParaRPr b="0" i="0" sz="14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a:t>
            </a:r>
            <a:endParaRPr b="0" i="0" sz="1800" u="none" cap="none" strike="noStrike">
              <a:solidFill>
                <a:srgbClr val="A50021"/>
              </a:solidFill>
              <a:latin typeface="PT Sans Narrow"/>
              <a:ea typeface="PT Sans Narrow"/>
              <a:cs typeface="PT Sans Narrow"/>
              <a:sym typeface="PT Sans Narrow"/>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1" i="0" lang="en-US" sz="1800" u="none" cap="none" strike="noStrike">
                <a:solidFill>
                  <a:srgbClr val="5B0F00"/>
                </a:solidFill>
                <a:latin typeface="Helvetica Neue"/>
                <a:ea typeface="Helvetica Neue"/>
                <a:cs typeface="Helvetica Neue"/>
                <a:sym typeface="Helvetica Neue"/>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Issues/Concerns and Resolutions That Emanated From The Documentation and On-Line Communication.  </a:t>
            </a:r>
            <a:br>
              <a:rPr lang="en-US" sz="3600"/>
            </a:br>
            <a:r>
              <a:rPr lang="en-US" sz="3600"/>
              <a:t>  </a:t>
            </a:r>
            <a:endParaRPr/>
          </a:p>
        </p:txBody>
      </p:sp>
      <p:sp>
        <p:nvSpPr>
          <p:cNvPr id="72" name="Google Shape;72;p10"/>
          <p:cNvSpPr txBox="1"/>
          <p:nvPr/>
        </p:nvSpPr>
        <p:spPr>
          <a:xfrm>
            <a:off x="854084" y="1539424"/>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2800" u="none" cap="none" strike="noStrike">
              <a:solidFill>
                <a:srgbClr val="A50021"/>
              </a:solidFill>
              <a:latin typeface="Noto Sans Symbols"/>
              <a:ea typeface="Noto Sans Symbols"/>
              <a:cs typeface="Noto Sans Symbols"/>
              <a:sym typeface="Noto Sans Symbols"/>
            </a:endParaRPr>
          </a:p>
          <a:p>
            <a:pPr indent="0" lvl="0" marL="0" marR="0" rtl="0" algn="l">
              <a:lnSpc>
                <a:spcPct val="100000"/>
              </a:lnSpc>
              <a:spcBef>
                <a:spcPts val="0"/>
              </a:spcBef>
              <a:spcAft>
                <a:spcPts val="0"/>
              </a:spcAft>
              <a:buNone/>
            </a:pPr>
            <a:r>
              <a:rPr b="0" i="0" lang="en-US" sz="2800" u="none" cap="none" strike="noStrike">
                <a:solidFill>
                  <a:srgbClr val="A50021"/>
                </a:solidFill>
                <a:latin typeface="Noto Sans Symbols"/>
                <a:ea typeface="Noto Sans Symbols"/>
                <a:cs typeface="Noto Sans Symbols"/>
                <a:sym typeface="Noto Sans Symbols"/>
              </a:rPr>
              <a:t>⬥</a:t>
            </a:r>
            <a:r>
              <a:rPr b="0" i="0" lang="en-US" sz="1800" u="none" cap="none" strike="noStrike">
                <a:solidFill>
                  <a:srgbClr val="A50021"/>
                </a:solidFill>
                <a:latin typeface="PT Sans Narrow"/>
                <a:ea typeface="PT Sans Narrow"/>
                <a:cs typeface="PT Sans Narrow"/>
                <a:sym typeface="PT Sans Narrow"/>
              </a:rPr>
              <a:t> </a:t>
            </a:r>
            <a:r>
              <a:rPr b="1" i="0" lang="en-US" sz="1800" u="none" cap="none" strike="noStrike">
                <a:solidFill>
                  <a:srgbClr val="A50021"/>
                </a:solidFill>
                <a:latin typeface="PT Sans Narrow"/>
                <a:ea typeface="PT Sans Narrow"/>
                <a:cs typeface="PT Sans Narrow"/>
                <a:sym typeface="PT Sans Narrow"/>
              </a:rPr>
              <a:t>Issues</a:t>
            </a:r>
            <a:r>
              <a:rPr b="0" i="0" lang="en-US" sz="1800" u="none" cap="none" strike="noStrike">
                <a:solidFill>
                  <a:srgbClr val="A50021"/>
                </a:solidFill>
                <a:latin typeface="PT Sans Narrow"/>
                <a:ea typeface="PT Sans Narrow"/>
                <a:cs typeface="PT Sans Narrow"/>
                <a:sym typeface="PT Sans Narrow"/>
              </a:rPr>
              <a:t> – Most issues were Technical involving work. Setting up to work from home and not having the   </a:t>
            </a:r>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office essentials and access to their classrooms. Swipe Clock was a problem; Staff were having issues </a:t>
            </a:r>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trying to access Swipe clock. </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r>
              <a:rPr b="0" i="0" lang="en-US" sz="2800" u="none" cap="none" strike="noStrike">
                <a:solidFill>
                  <a:srgbClr val="A50021"/>
                </a:solidFill>
                <a:latin typeface="Noto Sans Symbols"/>
                <a:ea typeface="Noto Sans Symbols"/>
                <a:cs typeface="Noto Sans Symbols"/>
                <a:sym typeface="Noto Sans Symbols"/>
              </a:rPr>
              <a:t>⬥</a:t>
            </a:r>
            <a:r>
              <a:rPr b="1" i="0" lang="en-US" sz="1800" u="none" cap="none" strike="noStrike">
                <a:solidFill>
                  <a:srgbClr val="A50021"/>
                </a:solidFill>
                <a:latin typeface="PT Sans Narrow"/>
                <a:ea typeface="PT Sans Narrow"/>
                <a:cs typeface="PT Sans Narrow"/>
                <a:sym typeface="PT Sans Narrow"/>
              </a:rPr>
              <a:t>Concerns </a:t>
            </a:r>
            <a:r>
              <a:rPr b="0" i="0" lang="en-US" sz="1800" u="none" cap="none" strike="noStrike">
                <a:solidFill>
                  <a:srgbClr val="A50021"/>
                </a:solidFill>
                <a:latin typeface="PT Sans Narrow"/>
                <a:ea typeface="PT Sans Narrow"/>
                <a:cs typeface="PT Sans Narrow"/>
                <a:sym typeface="PT Sans Narrow"/>
              </a:rPr>
              <a:t>– Benefits and Pay, the staff were concerned about how and if they would continue receiving wages and their benefits. </a:t>
            </a:r>
            <a:endParaRPr b="0" i="0" sz="1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There were concerns about how they were going to juggle with virtual teaching for students as well as their own school aged children, </a:t>
            </a:r>
            <a:endParaRPr b="0" i="0" sz="1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if applicable. There are concerns with Staff/Teachers mental well being due to the COVID 19 stay at home order and juggling work and    </a:t>
            </a:r>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family life.</a:t>
            </a:r>
            <a:endParaRPr b="0" i="0" sz="1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r>
              <a:rPr b="0" i="0" lang="en-US" sz="2800" u="none" cap="none" strike="noStrike">
                <a:solidFill>
                  <a:srgbClr val="A50021"/>
                </a:solidFill>
                <a:latin typeface="Noto Sans Symbols"/>
                <a:ea typeface="Noto Sans Symbols"/>
                <a:cs typeface="Noto Sans Symbols"/>
                <a:sym typeface="Noto Sans Symbols"/>
              </a:rPr>
              <a:t>⬥</a:t>
            </a:r>
            <a:r>
              <a:rPr b="0" i="0" lang="en-US" sz="2800" u="none" cap="none" strike="noStrike">
                <a:solidFill>
                  <a:srgbClr val="A50021"/>
                </a:solidFill>
                <a:latin typeface="PT Sans Narrow"/>
                <a:ea typeface="PT Sans Narrow"/>
                <a:cs typeface="PT Sans Narrow"/>
                <a:sym typeface="PT Sans Narrow"/>
              </a:rPr>
              <a:t> </a:t>
            </a:r>
            <a:r>
              <a:rPr b="1" i="0" lang="en-US" sz="1800" u="none" cap="none" strike="noStrike">
                <a:solidFill>
                  <a:srgbClr val="A50021"/>
                </a:solidFill>
                <a:latin typeface="PT Sans Narrow"/>
                <a:ea typeface="PT Sans Narrow"/>
                <a:cs typeface="PT Sans Narrow"/>
                <a:sym typeface="PT Sans Narrow"/>
              </a:rPr>
              <a:t>Resolutions </a:t>
            </a:r>
            <a:r>
              <a:rPr b="0" i="0" lang="en-US" sz="1800" u="none" cap="none" strike="noStrike">
                <a:solidFill>
                  <a:srgbClr val="A50021"/>
                </a:solidFill>
                <a:latin typeface="PT Sans Narrow"/>
                <a:ea typeface="PT Sans Narrow"/>
                <a:cs typeface="PT Sans Narrow"/>
                <a:sym typeface="PT Sans Narrow"/>
              </a:rPr>
              <a:t>- Communication and information.  A AIMS COVID-19 Human Resources Q&amp;A and FAQ’s Information was sent out to all  </a:t>
            </a:r>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AIMS. The Q &amp; A portion gave information about pay, work, swipe clock, and communication.    Signed Telecommuting Checklist to </a:t>
            </a:r>
            <a:endParaRPr/>
          </a:p>
          <a:p>
            <a:pPr indent="0" lvl="0" marL="0" marR="0" rtl="0" algn="l">
              <a:lnSpc>
                <a:spcPct val="100000"/>
              </a:lnSpc>
              <a:spcBef>
                <a:spcPts val="0"/>
              </a:spcBef>
              <a:spcAft>
                <a:spcPts val="0"/>
              </a:spcAft>
              <a:buNone/>
            </a:pPr>
            <a:r>
              <a:rPr b="0" i="0" lang="en-US" sz="1800" u="none" cap="none" strike="noStrike">
                <a:solidFill>
                  <a:srgbClr val="A50021"/>
                </a:solidFill>
                <a:latin typeface="PT Sans Narrow"/>
                <a:ea typeface="PT Sans Narrow"/>
                <a:cs typeface="PT Sans Narrow"/>
                <a:sym typeface="PT Sans Narrow"/>
              </a:rPr>
              <a:t>       ensure teachers and staff were provided with the their need for remote work.  Health and Wellness Page added to aimsk12.org.</a:t>
            </a:r>
            <a:endParaRPr b="0" i="0" sz="1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r>
              <a:rPr b="0" i="0" lang="en-US" sz="2800" u="none" cap="none" strike="noStrike">
                <a:solidFill>
                  <a:srgbClr val="A50021"/>
                </a:solidFill>
                <a:latin typeface="Noto Sans Symbols"/>
                <a:ea typeface="Noto Sans Symbols"/>
                <a:cs typeface="Noto Sans Symbols"/>
                <a:sym typeface="Noto Sans Symbols"/>
              </a:rPr>
              <a:t>⬥</a:t>
            </a:r>
            <a:r>
              <a:rPr b="0" i="0" lang="en-US" sz="2000" u="none" cap="none" strike="noStrike">
                <a:solidFill>
                  <a:srgbClr val="A50021"/>
                </a:solidFill>
                <a:latin typeface="PT Sans Narrow"/>
                <a:ea typeface="PT Sans Narrow"/>
                <a:cs typeface="PT Sans Narrow"/>
                <a:sym typeface="PT Sans Narrow"/>
              </a:rPr>
              <a:t>On-line communications </a:t>
            </a:r>
            <a:r>
              <a:rPr b="0" i="0" lang="en-US" sz="1800" u="none" cap="none" strike="noStrike">
                <a:solidFill>
                  <a:srgbClr val="A50021"/>
                </a:solidFill>
                <a:latin typeface="PT Sans Narrow"/>
                <a:ea typeface="PT Sans Narrow"/>
                <a:cs typeface="PT Sans Narrow"/>
                <a:sym typeface="PT Sans Narrow"/>
              </a:rPr>
              <a:t>– Email, Zoom meetings and phone</a:t>
            </a:r>
            <a:endParaRPr/>
          </a:p>
          <a:p>
            <a:pPr indent="0" lvl="0" marL="0" marR="0" rtl="0" algn="l">
              <a:lnSpc>
                <a:spcPct val="100000"/>
              </a:lnSpc>
              <a:spcBef>
                <a:spcPts val="0"/>
              </a:spcBef>
              <a:spcAft>
                <a:spcPts val="0"/>
              </a:spcAft>
              <a:buNone/>
            </a:pPr>
            <a:r>
              <a:rPr b="0" i="0" lang="en-US" sz="1800" u="none" cap="none" strike="noStrike">
                <a:solidFill>
                  <a:srgbClr val="000000"/>
                </a:solidFill>
                <a:latin typeface="PT Sans Narrow"/>
                <a:ea typeface="PT Sans Narrow"/>
                <a:cs typeface="PT Sans Narrow"/>
                <a:sym typeface="PT Sans Narrow"/>
              </a:rPr>
              <a:t>               </a:t>
            </a:r>
            <a:endParaRPr b="0" i="0" sz="1800" u="none" cap="none" strike="noStrike">
              <a:solidFill>
                <a:srgbClr val="000000"/>
              </a:solidFill>
              <a:latin typeface="PT Sans Narrow"/>
              <a:ea typeface="PT Sans Narrow"/>
              <a:cs typeface="PT Sans Narrow"/>
              <a:sym typeface="PT Sans Narro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All Full-Time, Part Time, Hourly Positions That Have Been Either Temporarily and/or Permanently Eliminated</a:t>
            </a:r>
            <a:br>
              <a:rPr lang="en-US" sz="3600"/>
            </a:br>
            <a:r>
              <a:rPr lang="en-US" sz="3600"/>
              <a:t>  </a:t>
            </a:r>
            <a:r>
              <a:rPr lang="en-US" sz="2400"/>
              <a:t>    </a:t>
            </a:r>
            <a:br>
              <a:rPr lang="en-US" sz="3600"/>
            </a:br>
            <a:r>
              <a:rPr lang="en-US" sz="3600"/>
              <a:t>	</a:t>
            </a:r>
            <a:r>
              <a:rPr b="0" lang="en-US" sz="1800">
                <a:latin typeface="Noto Sans Symbols"/>
                <a:ea typeface="Noto Sans Symbols"/>
                <a:cs typeface="Noto Sans Symbols"/>
                <a:sym typeface="Noto Sans Symbols"/>
              </a:rPr>
              <a:t>⬥</a:t>
            </a:r>
            <a:r>
              <a:rPr b="0" lang="en-US" sz="1800">
                <a:latin typeface="PT Sans Narrow"/>
                <a:ea typeface="PT Sans Narrow"/>
                <a:cs typeface="PT Sans Narrow"/>
                <a:sym typeface="PT Sans Narrow"/>
              </a:rPr>
              <a:t>Refer to the AIMS K12 Temporary Amendment of Job Positions</a:t>
            </a:r>
            <a:r>
              <a:rPr b="0" lang="en-US" sz="1800">
                <a:latin typeface="Arial Narrow"/>
                <a:ea typeface="Arial Narrow"/>
                <a:cs typeface="Arial Narrow"/>
                <a:sym typeface="Arial Narrow"/>
              </a:rPr>
              <a:t>.</a:t>
            </a:r>
            <a:br>
              <a:rPr b="0" lang="en-US" sz="1800">
                <a:latin typeface="Arial Narrow"/>
                <a:ea typeface="Arial Narrow"/>
                <a:cs typeface="Arial Narrow"/>
                <a:sym typeface="Arial Narrow"/>
              </a:rPr>
            </a:br>
            <a:r>
              <a:rPr b="0" lang="en-US" sz="1800">
                <a:latin typeface="Arial Narrow"/>
                <a:ea typeface="Arial Narrow"/>
                <a:cs typeface="Arial Narrow"/>
                <a:sym typeface="Arial Narrow"/>
              </a:rPr>
              <a:t>	   </a:t>
            </a:r>
            <a:r>
              <a:rPr b="0" lang="en-US" sz="1800">
                <a:latin typeface="PT Sans Narrow"/>
                <a:ea typeface="PT Sans Narrow"/>
                <a:cs typeface="PT Sans Narrow"/>
                <a:sym typeface="PT Sans Narrow"/>
              </a:rPr>
              <a:t>Leadership, Certificated, Classified job positions, new duties for Virtual work.</a:t>
            </a:r>
            <a:br>
              <a:rPr b="0" lang="en-US" sz="1800">
                <a:latin typeface="Arial Narrow"/>
                <a:ea typeface="Arial Narrow"/>
                <a:cs typeface="Arial Narrow"/>
                <a:sym typeface="Arial Narrow"/>
              </a:rPr>
            </a:br>
            <a:r>
              <a:rPr b="0" lang="en-US" sz="1800">
                <a:latin typeface="Arial Narrow"/>
                <a:ea typeface="Arial Narrow"/>
                <a:cs typeface="Arial Narrow"/>
                <a:sym typeface="Arial Narrow"/>
              </a:rPr>
              <a:t> </a:t>
            </a:r>
            <a:br>
              <a:rPr b="0" lang="en-US" sz="1800">
                <a:latin typeface="Arial Narrow"/>
                <a:ea typeface="Arial Narrow"/>
                <a:cs typeface="Arial Narrow"/>
                <a:sym typeface="Arial Narrow"/>
              </a:rPr>
            </a:br>
            <a:r>
              <a:rPr b="0" lang="en-US" sz="1800">
                <a:latin typeface="Arial Narrow"/>
                <a:ea typeface="Arial Narrow"/>
                <a:cs typeface="Arial Narrow"/>
                <a:sym typeface="Arial Narrow"/>
              </a:rPr>
              <a:t>	</a:t>
            </a:r>
            <a:r>
              <a:rPr lang="en-US" sz="1800">
                <a:latin typeface="Noto Sans Symbols"/>
                <a:ea typeface="Noto Sans Symbols"/>
                <a:cs typeface="Noto Sans Symbols"/>
                <a:sym typeface="Noto Sans Symbols"/>
              </a:rPr>
              <a:t>⬥</a:t>
            </a:r>
            <a:r>
              <a:rPr b="0" lang="en-US" sz="1800">
                <a:latin typeface="PT Sans Narrow"/>
                <a:ea typeface="PT Sans Narrow"/>
                <a:cs typeface="PT Sans Narrow"/>
                <a:sym typeface="PT Sans Narrow"/>
              </a:rPr>
              <a:t>Reduction, the below positons and Contracted positons have been furloughed until further notice</a:t>
            </a:r>
            <a:br>
              <a:rPr b="0" lang="en-US" sz="1800">
                <a:latin typeface="PT Sans Narrow"/>
                <a:ea typeface="PT Sans Narrow"/>
                <a:cs typeface="PT Sans Narrow"/>
                <a:sym typeface="PT Sans Narrow"/>
              </a:rPr>
            </a:br>
            <a:r>
              <a:rPr b="0" lang="en-US" sz="1800">
                <a:latin typeface="PT Sans Narrow"/>
                <a:ea typeface="PT Sans Narrow"/>
                <a:cs typeface="PT Sans Narrow"/>
                <a:sym typeface="PT Sans Narrow"/>
              </a:rPr>
              <a:t>                             -  Cafeteria Staff, Sports Coaches and Interns</a:t>
            </a:r>
            <a:br>
              <a:rPr b="0" lang="en-US" sz="1800">
                <a:latin typeface="PT Sans Narrow"/>
                <a:ea typeface="PT Sans Narrow"/>
                <a:cs typeface="PT Sans Narrow"/>
                <a:sym typeface="PT Sans Narrow"/>
              </a:rPr>
            </a:br>
            <a:r>
              <a:rPr b="0" lang="en-US" sz="1800">
                <a:latin typeface="PT Sans Narrow"/>
                <a:ea typeface="PT Sans Narrow"/>
                <a:cs typeface="PT Sans Narrow"/>
                <a:sym typeface="PT Sans Narrow"/>
              </a:rPr>
              <a:t>                             -  Contracted Position Reduction: Custodial and Maintenance,    </a:t>
            </a:r>
            <a:br>
              <a:rPr b="0" lang="en-US" sz="1800">
                <a:latin typeface="PT Sans Narrow"/>
                <a:ea typeface="PT Sans Narrow"/>
                <a:cs typeface="PT Sans Narrow"/>
                <a:sym typeface="PT Sans Narrow"/>
              </a:rPr>
            </a:br>
            <a:r>
              <a:rPr b="0" lang="en-US" sz="1800">
                <a:latin typeface="PT Sans Narrow"/>
                <a:ea typeface="PT Sans Narrow"/>
                <a:cs typeface="PT Sans Narrow"/>
                <a:sym typeface="PT Sans Narrow"/>
              </a:rPr>
              <a:t>                             -  Security Guards and Food delivery</a:t>
            </a:r>
            <a:br>
              <a:rPr b="0" lang="en-US" sz="1800">
                <a:latin typeface="PT Sans Narrow"/>
                <a:ea typeface="PT Sans Narrow"/>
                <a:cs typeface="PT Sans Narrow"/>
                <a:sym typeface="PT Sans Narrow"/>
              </a:rPr>
            </a:br>
            <a:br>
              <a:rPr b="0" lang="en-US" sz="1800">
                <a:latin typeface="PT Sans Narrow"/>
                <a:ea typeface="PT Sans Narrow"/>
                <a:cs typeface="PT Sans Narrow"/>
                <a:sym typeface="PT Sans Narrow"/>
              </a:rPr>
            </a:br>
            <a:r>
              <a:rPr b="0" lang="en-US" sz="1800">
                <a:latin typeface="PT Sans Narrow"/>
                <a:ea typeface="PT Sans Narrow"/>
                <a:cs typeface="PT Sans Narrow"/>
                <a:sym typeface="PT Sans Narrow"/>
              </a:rPr>
              <a:t>                     </a:t>
            </a:r>
            <a:r>
              <a:rPr b="0" lang="en-US" sz="1800">
                <a:latin typeface="Noto Sans Symbols"/>
                <a:ea typeface="Noto Sans Symbols"/>
                <a:cs typeface="Noto Sans Symbols"/>
                <a:sym typeface="Noto Sans Symbols"/>
              </a:rPr>
              <a:t>⬥</a:t>
            </a:r>
            <a:r>
              <a:rPr b="0" lang="en-US" sz="1800">
                <a:latin typeface="PT Sans Narrow"/>
                <a:ea typeface="PT Sans Narrow"/>
                <a:cs typeface="PT Sans Narrow"/>
                <a:sym typeface="PT Sans Narrow"/>
              </a:rPr>
              <a:t>All Postions at the schools are still being discussed.  </a:t>
            </a:r>
            <a:br>
              <a:rPr b="0" lang="en-US" sz="1800">
                <a:latin typeface="PT Sans Narrow"/>
                <a:ea typeface="PT Sans Narrow"/>
                <a:cs typeface="PT Sans Narrow"/>
                <a:sym typeface="PT Sans Narrow"/>
              </a:rPr>
            </a:br>
            <a:r>
              <a:rPr b="0" lang="en-US" sz="1800">
                <a:latin typeface="PT Sans Narrow"/>
                <a:ea typeface="PT Sans Narrow"/>
                <a:cs typeface="PT Sans Narrow"/>
                <a:sym typeface="PT Sans Narrow"/>
              </a:rPr>
              <a:t>              </a:t>
            </a:r>
            <a:br>
              <a:rPr b="0" lang="en-US" sz="1800">
                <a:latin typeface="PT Sans Narrow"/>
                <a:ea typeface="PT Sans Narrow"/>
                <a:cs typeface="PT Sans Narrow"/>
                <a:sym typeface="PT Sans Narrow"/>
              </a:rPr>
            </a:br>
            <a:r>
              <a:rPr b="0" lang="en-US" sz="1800">
                <a:latin typeface="PT Sans Narrow"/>
                <a:ea typeface="PT Sans Narrow"/>
                <a:cs typeface="PT Sans Narrow"/>
                <a:sym typeface="PT Sans Narrow"/>
              </a:rPr>
              <a:t>                               </a:t>
            </a:r>
            <a:r>
              <a:rPr b="0" lang="en-US" sz="1800"/>
              <a:t>AIPCS : IAII Positions will be closed</a:t>
            </a:r>
            <a:br>
              <a:rPr b="0" lang="en-US" sz="1800"/>
            </a:br>
            <a:r>
              <a:rPr b="0" lang="en-US" sz="1800"/>
              <a:t>                             AIPCS II: To be determined</a:t>
            </a:r>
            <a:br>
              <a:rPr b="0" lang="en-US" sz="1800"/>
            </a:br>
            <a:r>
              <a:rPr b="0" lang="en-US" sz="1800"/>
              <a:t>                                AIPHS: To be determined</a:t>
            </a:r>
            <a:br>
              <a:rPr b="0" lang="en-US" sz="1800">
                <a:latin typeface="PT Sans Narrow"/>
                <a:ea typeface="PT Sans Narrow"/>
                <a:cs typeface="PT Sans Narrow"/>
                <a:sym typeface="PT Sans Narrow"/>
              </a:rPr>
            </a:br>
            <a:endParaRPr b="0" sz="1800">
              <a:latin typeface="PT Sans Narrow"/>
              <a:ea typeface="PT Sans Narrow"/>
              <a:cs typeface="PT Sans Narrow"/>
              <a:sym typeface="PT Sans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2"/>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Full Time and/or Instructional and Classified Vacancies</a:t>
            </a:r>
            <a:br>
              <a:rPr lang="en-US" sz="3600"/>
            </a:br>
            <a:r>
              <a:rPr lang="en-US" sz="3600"/>
              <a:t>  </a:t>
            </a:r>
            <a:endParaRPr sz="3600"/>
          </a:p>
        </p:txBody>
      </p:sp>
      <p:sp>
        <p:nvSpPr>
          <p:cNvPr id="83" name="Google Shape;83;p12"/>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
        <p:nvSpPr>
          <p:cNvPr id="84" name="Google Shape;84;p12"/>
          <p:cNvSpPr txBox="1"/>
          <p:nvPr/>
        </p:nvSpPr>
        <p:spPr>
          <a:xfrm>
            <a:off x="661579" y="1590948"/>
            <a:ext cx="11129368" cy="501418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b="0" i="0" lang="en-US" sz="3600" u="none" cap="none" strike="noStrike">
                <a:solidFill>
                  <a:srgbClr val="A50021"/>
                </a:solidFill>
                <a:latin typeface="Arial"/>
                <a:ea typeface="Arial"/>
                <a:cs typeface="Arial"/>
                <a:sym typeface="Arial"/>
              </a:rPr>
              <a:t>   </a:t>
            </a:r>
            <a:r>
              <a:rPr b="0" i="0" lang="en-US" sz="3600" u="none" cap="none" strike="noStrike">
                <a:solidFill>
                  <a:srgbClr val="A50021"/>
                </a:solidFill>
                <a:latin typeface="Noto Sans Symbols"/>
                <a:ea typeface="Noto Sans Symbols"/>
                <a:cs typeface="Noto Sans Symbols"/>
                <a:sym typeface="Noto Sans Symbols"/>
              </a:rPr>
              <a:t>⬥</a:t>
            </a:r>
            <a:r>
              <a:rPr b="0" i="0" lang="en-US" sz="3600" u="none" cap="none" strike="noStrike">
                <a:solidFill>
                  <a:srgbClr val="A50021"/>
                </a:solidFill>
                <a:latin typeface="Arial"/>
                <a:ea typeface="Arial"/>
                <a:cs typeface="Arial"/>
                <a:sym typeface="Arial"/>
              </a:rPr>
              <a:t> </a:t>
            </a:r>
            <a:r>
              <a:rPr b="0" i="0" lang="en-US" sz="2800" u="none" cap="none" strike="noStrike">
                <a:solidFill>
                  <a:srgbClr val="A50021"/>
                </a:solidFill>
                <a:latin typeface="PT Sans Narrow"/>
                <a:ea typeface="PT Sans Narrow"/>
                <a:cs typeface="PT Sans Narrow"/>
                <a:sym typeface="PT Sans Narrow"/>
              </a:rPr>
              <a:t>Vacancies: 2020-2021 School Year </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  AIPHS:  AP Government, Conceptual Physics, Pre-Calculus, ELD, ELA 10, Chemistry,   </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Geometry</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Instructional Aid</a:t>
            </a:r>
            <a:endParaRPr b="0" i="0" sz="2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 AIPCS II:  ELA (6</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 7</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 8</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 Math (6</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 7</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 8</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Instruction Aid (2)</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 AIPCS:  Grades (2</a:t>
            </a:r>
            <a:r>
              <a:rPr b="0" baseline="30000" i="0" lang="en-US" sz="2800" u="none" cap="none" strike="noStrike">
                <a:solidFill>
                  <a:srgbClr val="A50021"/>
                </a:solidFill>
                <a:latin typeface="PT Sans Narrow"/>
                <a:ea typeface="PT Sans Narrow"/>
                <a:cs typeface="PT Sans Narrow"/>
                <a:sym typeface="PT Sans Narrow"/>
              </a:rPr>
              <a:t>nd</a:t>
            </a:r>
            <a:r>
              <a:rPr b="0" i="0" lang="en-US" sz="2800" u="none" cap="none" strike="noStrike">
                <a:solidFill>
                  <a:srgbClr val="A50021"/>
                </a:solidFill>
                <a:latin typeface="PT Sans Narrow"/>
                <a:ea typeface="PT Sans Narrow"/>
                <a:cs typeface="PT Sans Narrow"/>
                <a:sym typeface="PT Sans Narrow"/>
              </a:rPr>
              <a:t>, 3</a:t>
            </a:r>
            <a:r>
              <a:rPr b="0" baseline="30000" i="0" lang="en-US" sz="2800" u="none" cap="none" strike="noStrike">
                <a:solidFill>
                  <a:srgbClr val="A50021"/>
                </a:solidFill>
                <a:latin typeface="PT Sans Narrow"/>
                <a:ea typeface="PT Sans Narrow"/>
                <a:cs typeface="PT Sans Narrow"/>
                <a:sym typeface="PT Sans Narrow"/>
              </a:rPr>
              <a:t>rd</a:t>
            </a:r>
            <a:r>
              <a:rPr b="0" i="0" lang="en-US" sz="2800" u="none" cap="none" strike="noStrike">
                <a:solidFill>
                  <a:srgbClr val="A50021"/>
                </a:solidFill>
                <a:latin typeface="PT Sans Narrow"/>
                <a:ea typeface="PT Sans Narrow"/>
                <a:cs typeface="PT Sans Narrow"/>
                <a:sym typeface="PT Sans Narrow"/>
              </a:rPr>
              <a:t>, 4</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 5</a:t>
            </a:r>
            <a:r>
              <a:rPr b="0" baseline="30000" i="0" lang="en-US" sz="2800" u="none" cap="none" strike="noStrike">
                <a:solidFill>
                  <a:srgbClr val="A50021"/>
                </a:solidFill>
                <a:latin typeface="PT Sans Narrow"/>
                <a:ea typeface="PT Sans Narrow"/>
                <a:cs typeface="PT Sans Narrow"/>
                <a:sym typeface="PT Sans Narrow"/>
              </a:rPr>
              <a:t>th</a:t>
            </a:r>
            <a:r>
              <a:rPr b="0" i="0" lang="en-US" sz="2800" u="none" cap="none" strike="noStrike">
                <a:solidFill>
                  <a:srgbClr val="A50021"/>
                </a:solidFill>
                <a:latin typeface="PT Sans Narrow"/>
                <a:ea typeface="PT Sans Narrow"/>
                <a:cs typeface="PT Sans Narrow"/>
                <a:sym typeface="PT Sans Narrow"/>
              </a:rPr>
              <a:t>)</a:t>
            </a:r>
            <a:endParaRPr b="0" i="0" sz="2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a:t>
            </a:r>
            <a:endParaRPr b="0" i="0" sz="2800" u="none" cap="none" strike="noStrike">
              <a:solidFill>
                <a:srgbClr val="A50021"/>
              </a:solidFill>
              <a:latin typeface="PT Sans Narrow"/>
              <a:ea typeface="PT Sans Narrow"/>
              <a:cs typeface="PT Sans Narrow"/>
              <a:sym typeface="PT Sans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txBox="1"/>
          <p:nvPr>
            <p:ph type="title"/>
          </p:nvPr>
        </p:nvSpPr>
        <p:spPr>
          <a:xfrm>
            <a:off x="517200" y="864536"/>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Part Time/Hourly instructional and Classified Vacancies</a:t>
            </a:r>
            <a:br>
              <a:rPr lang="en-US" sz="3600"/>
            </a:br>
            <a:r>
              <a:rPr lang="en-US" sz="3600"/>
              <a:t>  </a:t>
            </a:r>
            <a:endParaRPr/>
          </a:p>
        </p:txBody>
      </p:sp>
      <p:sp>
        <p:nvSpPr>
          <p:cNvPr id="90" name="Google Shape;90;p13"/>
          <p:cNvSpPr txBox="1"/>
          <p:nvPr/>
        </p:nvSpPr>
        <p:spPr>
          <a:xfrm>
            <a:off x="348757" y="1124498"/>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600" u="none" cap="none" strike="noStrike">
                <a:solidFill>
                  <a:srgbClr val="C00000"/>
                </a:solidFill>
                <a:latin typeface="Arial"/>
                <a:ea typeface="Arial"/>
                <a:cs typeface="Arial"/>
                <a:sym typeface="Arial"/>
              </a:rPr>
              <a:t>          </a:t>
            </a:r>
            <a:r>
              <a:rPr b="0" i="0" lang="en-US" sz="3600" u="none" cap="none" strike="noStrike">
                <a:solidFill>
                  <a:srgbClr val="A50021"/>
                </a:solidFill>
                <a:latin typeface="Noto Sans Symbols"/>
                <a:ea typeface="Noto Sans Symbols"/>
                <a:cs typeface="Noto Sans Symbols"/>
                <a:sym typeface="Noto Sans Symbols"/>
              </a:rPr>
              <a:t>⬥</a:t>
            </a:r>
            <a:r>
              <a:rPr b="0" i="0" lang="en-US" sz="3600" u="none" cap="none" strike="noStrike">
                <a:solidFill>
                  <a:srgbClr val="A50021"/>
                </a:solidFill>
                <a:latin typeface="Arial"/>
                <a:ea typeface="Arial"/>
                <a:cs typeface="Arial"/>
                <a:sym typeface="Arial"/>
              </a:rPr>
              <a:t> </a:t>
            </a:r>
            <a:r>
              <a:rPr b="0" i="0" lang="en-US" sz="2800" u="none" cap="none" strike="noStrike">
                <a:solidFill>
                  <a:srgbClr val="A50021"/>
                </a:solidFill>
                <a:latin typeface="PT Sans Narrow"/>
                <a:ea typeface="PT Sans Narrow"/>
                <a:cs typeface="PT Sans Narrow"/>
                <a:sym typeface="PT Sans Narrow"/>
              </a:rPr>
              <a:t>Board of Secretary: Part time</a:t>
            </a:r>
            <a:r>
              <a:rPr b="0" i="0" lang="en-US" sz="3600" u="none" cap="none" strike="noStrike">
                <a:solidFill>
                  <a:srgbClr val="A50021"/>
                </a:solidFill>
                <a:latin typeface="PT Sans Narrow"/>
                <a:ea typeface="PT Sans Narrow"/>
                <a:cs typeface="PT Sans Narrow"/>
                <a:sym typeface="PT Sans Narrow"/>
              </a:rPr>
              <a:t>.</a:t>
            </a:r>
            <a:endParaRPr/>
          </a:p>
          <a:p>
            <a:pPr indent="0" lvl="0" marL="0" marR="0" rtl="0" algn="l">
              <a:lnSpc>
                <a:spcPct val="100000"/>
              </a:lnSpc>
              <a:spcBef>
                <a:spcPts val="0"/>
              </a:spcBef>
              <a:spcAft>
                <a:spcPts val="0"/>
              </a:spcAft>
              <a:buNone/>
            </a:pPr>
            <a:r>
              <a:rPr b="0" i="0" lang="en-US" sz="3600" u="none" cap="none" strike="noStrike">
                <a:solidFill>
                  <a:srgbClr val="A50021"/>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3600" u="none" cap="none" strike="noStrike">
                <a:solidFill>
                  <a:srgbClr val="A50021"/>
                </a:solidFill>
                <a:latin typeface="Noto Sans Symbols"/>
                <a:ea typeface="Noto Sans Symbols"/>
                <a:cs typeface="Noto Sans Symbols"/>
                <a:sym typeface="Noto Sans Symbols"/>
              </a:rPr>
              <a:t>   ⬥</a:t>
            </a:r>
            <a:r>
              <a:rPr b="0" i="0" lang="en-US" sz="2800" u="none" cap="none" strike="noStrike">
                <a:solidFill>
                  <a:srgbClr val="A50021"/>
                </a:solidFill>
                <a:latin typeface="Arial"/>
                <a:ea typeface="Arial"/>
                <a:cs typeface="Arial"/>
                <a:sym typeface="Arial"/>
              </a:rPr>
              <a:t> </a:t>
            </a:r>
            <a:r>
              <a:rPr b="0" i="0" lang="en-US" sz="2800" u="none" cap="none" strike="noStrike">
                <a:solidFill>
                  <a:srgbClr val="A50021"/>
                </a:solidFill>
                <a:latin typeface="PT Sans Narrow"/>
                <a:ea typeface="PT Sans Narrow"/>
                <a:cs typeface="PT Sans Narrow"/>
                <a:sym typeface="PT Sans Narrow"/>
              </a:rPr>
              <a:t>2020-2021 School year vacancies</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 Elementary</a:t>
            </a:r>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 Middle     </a:t>
            </a:r>
            <a:endParaRPr b="0" i="0" sz="2800" u="none" cap="none" strike="noStrike">
              <a:solidFill>
                <a:srgbClr val="A50021"/>
              </a:solidFill>
              <a:latin typeface="PT Sans Narrow"/>
              <a:ea typeface="PT Sans Narrow"/>
              <a:cs typeface="PT Sans Narrow"/>
              <a:sym typeface="PT Sans Narrow"/>
            </a:endParaRPr>
          </a:p>
          <a:p>
            <a:pPr indent="0" lvl="0" marL="0" marR="0" rtl="0" algn="l">
              <a:lnSpc>
                <a:spcPct val="100000"/>
              </a:lnSpc>
              <a:spcBef>
                <a:spcPts val="0"/>
              </a:spcBef>
              <a:spcAft>
                <a:spcPts val="0"/>
              </a:spcAft>
              <a:buNone/>
            </a:pPr>
            <a:r>
              <a:rPr b="0" i="0" lang="en-US" sz="2800" u="none" cap="none" strike="noStrike">
                <a:solidFill>
                  <a:srgbClr val="A50021"/>
                </a:solidFill>
                <a:latin typeface="PT Sans Narrow"/>
                <a:ea typeface="PT Sans Narrow"/>
                <a:cs typeface="PT Sans Narrow"/>
                <a:sym typeface="PT Sans Narrow"/>
              </a:rPr>
              <a:t>                    - High School: Front Desk clerk</a:t>
            </a:r>
            <a:endParaRPr b="0" i="0" sz="2800" u="none" cap="none" strike="noStrike">
              <a:solidFill>
                <a:srgbClr val="A5002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ph type="title"/>
          </p:nvPr>
        </p:nvSpPr>
        <p:spPr>
          <a:xfrm>
            <a:off x="517200" y="430675"/>
            <a:ext cx="11157599" cy="553998"/>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3600"/>
              <a:t>On-Line Recruitment Strategies</a:t>
            </a:r>
            <a:endParaRPr/>
          </a:p>
        </p:txBody>
      </p:sp>
      <p:sp>
        <p:nvSpPr>
          <p:cNvPr id="96" name="Google Shape;96;p14"/>
          <p:cNvSpPr txBox="1"/>
          <p:nvPr>
            <p:ph idx="1" type="body"/>
          </p:nvPr>
        </p:nvSpPr>
        <p:spPr>
          <a:xfrm>
            <a:off x="718559" y="984673"/>
            <a:ext cx="11566549" cy="6432530"/>
          </a:xfrm>
          <a:prstGeom prst="rect">
            <a:avLst/>
          </a:prstGeom>
          <a:noFill/>
          <a:ln>
            <a:noFill/>
          </a:ln>
        </p:spPr>
        <p:txBody>
          <a:bodyPr anchorCtr="0" anchor="t" bIns="0" lIns="0" spcFirstLastPara="1" rIns="0" wrap="square" tIns="0">
            <a:noAutofit/>
          </a:bodyPr>
          <a:lstStyle/>
          <a:p>
            <a:pPr indent="0" lvl="0" marL="2286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sz="2800">
                <a:solidFill>
                  <a:srgbClr val="C00000"/>
                </a:solidFill>
              </a:rPr>
              <a:t>AIMS K-12 VITURAL FAIR 2020:</a:t>
            </a:r>
            <a:endParaRPr/>
          </a:p>
          <a:p>
            <a:pPr indent="0" lvl="0" marL="228600" rtl="0" algn="l">
              <a:lnSpc>
                <a:spcPct val="100000"/>
              </a:lnSpc>
              <a:spcBef>
                <a:spcPts val="0"/>
              </a:spcBef>
              <a:spcAft>
                <a:spcPts val="0"/>
              </a:spcAft>
              <a:buSzPts val="1400"/>
              <a:buNone/>
            </a:pPr>
            <a:r>
              <a:rPr lang="en-US" sz="2800">
                <a:solidFill>
                  <a:srgbClr val="C00000"/>
                </a:solidFill>
              </a:rPr>
              <a:t>       </a:t>
            </a:r>
            <a:r>
              <a:rPr lang="en-US" sz="2000">
                <a:solidFill>
                  <a:srgbClr val="A50021"/>
                </a:solidFill>
              </a:rPr>
              <a:t>May 12, 2020, Invited  Universities, Colleges, Community Colleges below and posted in EdJoin.</a:t>
            </a:r>
            <a:endParaRPr/>
          </a:p>
          <a:p>
            <a:pPr indent="0" lvl="0" marL="228600" rtl="0" algn="l">
              <a:lnSpc>
                <a:spcPct val="100000"/>
              </a:lnSpc>
              <a:spcBef>
                <a:spcPts val="0"/>
              </a:spcBef>
              <a:spcAft>
                <a:spcPts val="0"/>
              </a:spcAft>
              <a:buSzPts val="1400"/>
              <a:buNone/>
            </a:pPr>
            <a:r>
              <a:rPr lang="en-US" sz="2000">
                <a:solidFill>
                  <a:srgbClr val="A50021"/>
                </a:solidFill>
              </a:rPr>
              <a:t>          Teachers were invited who were seeking employment.  The Heads of School spoke and then presented </a:t>
            </a:r>
            <a:endParaRPr/>
          </a:p>
          <a:p>
            <a:pPr indent="0" lvl="0" marL="228600" rtl="0" algn="l">
              <a:lnSpc>
                <a:spcPct val="100000"/>
              </a:lnSpc>
              <a:spcBef>
                <a:spcPts val="0"/>
              </a:spcBef>
              <a:spcAft>
                <a:spcPts val="0"/>
              </a:spcAft>
              <a:buSzPts val="1400"/>
              <a:buNone/>
            </a:pPr>
            <a:r>
              <a:rPr lang="en-US" sz="2000">
                <a:solidFill>
                  <a:srgbClr val="A50021"/>
                </a:solidFill>
              </a:rPr>
              <a:t>           the CCSA Video.  Diablo Valley College Head of Education was in attendance.  After the </a:t>
            </a:r>
            <a:endParaRPr/>
          </a:p>
          <a:p>
            <a:pPr indent="0" lvl="0" marL="228600" rtl="0" algn="l">
              <a:lnSpc>
                <a:spcPct val="100000"/>
              </a:lnSpc>
              <a:spcBef>
                <a:spcPts val="0"/>
              </a:spcBef>
              <a:spcAft>
                <a:spcPts val="0"/>
              </a:spcAft>
              <a:buSzPts val="1400"/>
              <a:buNone/>
            </a:pPr>
            <a:r>
              <a:rPr lang="en-US" sz="2000">
                <a:solidFill>
                  <a:srgbClr val="A50021"/>
                </a:solidFill>
              </a:rPr>
              <a:t>           presentation the interested teachers were able to book an appointment for an  online interview from    </a:t>
            </a:r>
            <a:endParaRPr/>
          </a:p>
          <a:p>
            <a:pPr indent="0" lvl="0" marL="228600" rtl="0" algn="l">
              <a:lnSpc>
                <a:spcPct val="100000"/>
              </a:lnSpc>
              <a:spcBef>
                <a:spcPts val="0"/>
              </a:spcBef>
              <a:spcAft>
                <a:spcPts val="0"/>
              </a:spcAft>
              <a:buSzPts val="1400"/>
              <a:buNone/>
            </a:pPr>
            <a:r>
              <a:rPr lang="en-US" sz="2000">
                <a:solidFill>
                  <a:srgbClr val="A50021"/>
                </a:solidFill>
              </a:rPr>
              <a:t>          10:40 am -5pm</a:t>
            </a:r>
            <a:r>
              <a:rPr lang="en-US" sz="2000">
                <a:solidFill>
                  <a:srgbClr val="C00000"/>
                </a:solidFill>
              </a:rPr>
              <a:t>.</a:t>
            </a:r>
            <a:endParaRPr/>
          </a:p>
          <a:p>
            <a:pPr indent="0" lvl="0" marL="228600" rtl="0" algn="l">
              <a:lnSpc>
                <a:spcPct val="100000"/>
              </a:lnSpc>
              <a:spcBef>
                <a:spcPts val="0"/>
              </a:spcBef>
              <a:spcAft>
                <a:spcPts val="0"/>
              </a:spcAft>
              <a:buSzPts val="1400"/>
              <a:buNone/>
            </a:pPr>
            <a:r>
              <a:t/>
            </a:r>
            <a:endParaRPr sz="1000">
              <a:solidFill>
                <a:srgbClr val="A50021"/>
              </a:solidFill>
              <a:latin typeface="Noto Sans Symbols"/>
              <a:ea typeface="Noto Sans Symbols"/>
              <a:cs typeface="Noto Sans Symbols"/>
              <a:sym typeface="Noto Sans Symbols"/>
            </a:endParaRPr>
          </a:p>
          <a:p>
            <a:pPr indent="0" lvl="0" marL="2286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sz="2400">
                <a:solidFill>
                  <a:srgbClr val="A50021"/>
                </a:solidFill>
                <a:latin typeface="PT Sans Narrow"/>
                <a:ea typeface="PT Sans Narrow"/>
                <a:cs typeface="PT Sans Narrow"/>
                <a:sym typeface="PT Sans Narrow"/>
              </a:rPr>
              <a:t>Post Teacher Positions on the following Online sites: - Indeed – EdJoin  - Linkedin</a:t>
            </a:r>
            <a:r>
              <a:rPr lang="en-US" sz="1100">
                <a:solidFill>
                  <a:srgbClr val="A50021"/>
                </a:solidFill>
                <a:latin typeface="PT Sans Narrow"/>
                <a:ea typeface="PT Sans Narrow"/>
                <a:cs typeface="PT Sans Narrow"/>
                <a:sym typeface="PT Sans Narrow"/>
              </a:rPr>
              <a:t> </a:t>
            </a:r>
            <a:endParaRPr sz="24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rPr lang="en-US" sz="1100">
                <a:solidFill>
                  <a:srgbClr val="A50021"/>
                </a:solidFill>
                <a:latin typeface="PT Sans Narrow"/>
                <a:ea typeface="PT Sans Narrow"/>
                <a:cs typeface="PT Sans Narrow"/>
                <a:sym typeface="PT Sans Narrow"/>
              </a:rPr>
              <a:t> </a:t>
            </a:r>
            <a:r>
              <a:rPr lang="en-US" sz="2800">
                <a:solidFill>
                  <a:srgbClr val="A50021"/>
                </a:solidFill>
                <a:latin typeface="Noto Sans Symbols"/>
                <a:ea typeface="Noto Sans Symbols"/>
                <a:cs typeface="Noto Sans Symbols"/>
                <a:sym typeface="Noto Sans Symbols"/>
              </a:rPr>
              <a:t>⬥</a:t>
            </a:r>
            <a:r>
              <a:rPr lang="en-US" sz="2800">
                <a:solidFill>
                  <a:srgbClr val="A50021"/>
                </a:solidFill>
              </a:rPr>
              <a:t>    </a:t>
            </a:r>
            <a:r>
              <a:rPr lang="en-US" sz="2400">
                <a:solidFill>
                  <a:srgbClr val="A50021"/>
                </a:solidFill>
                <a:latin typeface="PT Sans Narrow"/>
                <a:ea typeface="PT Sans Narrow"/>
                <a:cs typeface="PT Sans Narrow"/>
                <a:sym typeface="PT Sans Narrow"/>
              </a:rPr>
              <a:t>Emailed Information, vacancies, Flyers, Bragato &amp; Hart Vision Award video,  Brochure to Head of  </a:t>
            </a:r>
            <a:endParaRPr/>
          </a:p>
          <a:p>
            <a:pPr indent="-228600" lvl="0" marL="457200" rtl="0" algn="l">
              <a:lnSpc>
                <a:spcPct val="100000"/>
              </a:lnSpc>
              <a:spcBef>
                <a:spcPts val="0"/>
              </a:spcBef>
              <a:spcAft>
                <a:spcPts val="0"/>
              </a:spcAft>
              <a:buSzPts val="1400"/>
              <a:buNone/>
            </a:pPr>
            <a:r>
              <a:rPr lang="en-US" sz="2400">
                <a:solidFill>
                  <a:srgbClr val="A50021"/>
                </a:solidFill>
                <a:latin typeface="PT Sans Narrow"/>
                <a:ea typeface="PT Sans Narrow"/>
                <a:cs typeface="PT Sans Narrow"/>
                <a:sym typeface="PT Sans Narrow"/>
              </a:rPr>
              <a:t>         Education and Deans to:  </a:t>
            </a:r>
            <a:endParaRPr sz="24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rPr lang="en-US" sz="2400">
                <a:solidFill>
                  <a:srgbClr val="A50021"/>
                </a:solidFill>
                <a:latin typeface="PT Sans Narrow"/>
                <a:ea typeface="PT Sans Narrow"/>
                <a:cs typeface="PT Sans Narrow"/>
                <a:sym typeface="PT Sans Narrow"/>
              </a:rPr>
              <a:t>          - Community Colleges: </a:t>
            </a:r>
            <a:r>
              <a:rPr lang="en-US" sz="2000">
                <a:solidFill>
                  <a:srgbClr val="A50021"/>
                </a:solidFill>
                <a:latin typeface="PT Sans Narrow"/>
                <a:ea typeface="PT Sans Narrow"/>
                <a:cs typeface="PT Sans Narrow"/>
                <a:sym typeface="PT Sans Narrow"/>
              </a:rPr>
              <a:t>Alameda, Chabot, Merritt, Laney, Diablo Valley</a:t>
            </a:r>
            <a:endParaRPr sz="20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rPr lang="en-US" sz="2400">
                <a:solidFill>
                  <a:srgbClr val="A50021"/>
                </a:solidFill>
                <a:latin typeface="PT Sans Narrow"/>
                <a:ea typeface="PT Sans Narrow"/>
                <a:cs typeface="PT Sans Narrow"/>
                <a:sym typeface="PT Sans Narrow"/>
              </a:rPr>
              <a:t>          - Department of Education Universities/Colleges: </a:t>
            </a:r>
            <a:r>
              <a:rPr lang="en-US" sz="2000">
                <a:solidFill>
                  <a:srgbClr val="A50021"/>
                </a:solidFill>
                <a:latin typeface="PT Sans Narrow"/>
                <a:ea typeface="PT Sans Narrow"/>
                <a:cs typeface="PT Sans Narrow"/>
                <a:sym typeface="PT Sans Narrow"/>
              </a:rPr>
              <a:t>UC Berkeley, UC Davis, UC Santa Cruz, Santa Clara  </a:t>
            </a:r>
            <a:endParaRPr/>
          </a:p>
          <a:p>
            <a:pPr indent="-228600" lvl="0" marL="457200" rtl="0" algn="l">
              <a:lnSpc>
                <a:spcPct val="100000"/>
              </a:lnSpc>
              <a:spcBef>
                <a:spcPts val="0"/>
              </a:spcBef>
              <a:spcAft>
                <a:spcPts val="0"/>
              </a:spcAft>
              <a:buSzPts val="1400"/>
              <a:buNone/>
            </a:pPr>
            <a:r>
              <a:rPr lang="en-US" sz="2000">
                <a:solidFill>
                  <a:srgbClr val="A50021"/>
                </a:solidFill>
                <a:latin typeface="PT Sans Narrow"/>
                <a:ea typeface="PT Sans Narrow"/>
                <a:cs typeface="PT Sans Narrow"/>
                <a:sym typeface="PT Sans Narrow"/>
              </a:rPr>
              <a:t>               University, SF State, East Bay State University, St. Mary’s College, Sacramento State University</a:t>
            </a:r>
            <a:endParaRPr sz="20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t/>
            </a:r>
            <a:endParaRPr sz="2400">
              <a:solidFill>
                <a:srgbClr val="A50021"/>
              </a:solidFill>
              <a:latin typeface="Noto Sans Symbols"/>
              <a:ea typeface="Noto Sans Symbols"/>
              <a:cs typeface="Noto Sans Symbols"/>
              <a:sym typeface="Noto Sans Symbols"/>
            </a:endParaRPr>
          </a:p>
          <a:p>
            <a:pPr indent="-228600" lvl="0" marL="457200" rtl="0" algn="l">
              <a:lnSpc>
                <a:spcPct val="100000"/>
              </a:lnSpc>
              <a:spcBef>
                <a:spcPts val="0"/>
              </a:spcBef>
              <a:spcAft>
                <a:spcPts val="0"/>
              </a:spcAft>
              <a:buSzPts val="1400"/>
              <a:buNone/>
            </a:pPr>
            <a:r>
              <a:rPr lang="en-US" sz="2400">
                <a:solidFill>
                  <a:srgbClr val="A50021"/>
                </a:solidFill>
                <a:latin typeface="Noto Sans Symbols"/>
                <a:ea typeface="Noto Sans Symbols"/>
                <a:cs typeface="Noto Sans Symbols"/>
                <a:sym typeface="Noto Sans Symbols"/>
              </a:rPr>
              <a:t>⬥</a:t>
            </a:r>
            <a:r>
              <a:rPr lang="en-US" sz="2400">
                <a:solidFill>
                  <a:srgbClr val="A50021"/>
                </a:solidFill>
                <a:latin typeface="PT Sans Narrow"/>
                <a:ea typeface="PT Sans Narrow"/>
                <a:cs typeface="PT Sans Narrow"/>
                <a:sym typeface="PT Sans Narrow"/>
              </a:rPr>
              <a:t>  Handshake: Virtual Recruitment Fairs: </a:t>
            </a:r>
            <a:r>
              <a:rPr lang="en-US" sz="2000">
                <a:solidFill>
                  <a:srgbClr val="A50021"/>
                </a:solidFill>
                <a:latin typeface="PT Sans Narrow"/>
                <a:ea typeface="PT Sans Narrow"/>
                <a:cs typeface="PT Sans Narrow"/>
                <a:sym typeface="PT Sans Narrow"/>
              </a:rPr>
              <a:t>Currently registering</a:t>
            </a:r>
            <a:endParaRPr sz="24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rPr lang="en-US" sz="2400">
                <a:solidFill>
                  <a:srgbClr val="A50021"/>
                </a:solidFill>
                <a:latin typeface="Noto Sans Symbols"/>
                <a:ea typeface="Noto Sans Symbols"/>
                <a:cs typeface="Noto Sans Symbols"/>
                <a:sym typeface="Noto Sans Symbols"/>
              </a:rPr>
              <a:t>⬥ </a:t>
            </a:r>
            <a:r>
              <a:rPr lang="en-US" sz="2400">
                <a:solidFill>
                  <a:srgbClr val="A50021"/>
                </a:solidFill>
                <a:latin typeface="PT Sans Narrow"/>
                <a:ea typeface="PT Sans Narrow"/>
                <a:cs typeface="PT Sans Narrow"/>
                <a:sym typeface="PT Sans Narrow"/>
              </a:rPr>
              <a:t>Recruiting Services</a:t>
            </a:r>
            <a:r>
              <a:rPr lang="en-US" sz="2800">
                <a:solidFill>
                  <a:srgbClr val="A50021"/>
                </a:solidFill>
                <a:latin typeface="PT Sans Narrow"/>
                <a:ea typeface="PT Sans Narrow"/>
                <a:cs typeface="PT Sans Narrow"/>
                <a:sym typeface="PT Sans Narrow"/>
              </a:rPr>
              <a:t>: </a:t>
            </a:r>
            <a:r>
              <a:rPr lang="en-US" sz="2400">
                <a:solidFill>
                  <a:srgbClr val="A50021"/>
                </a:solidFill>
                <a:latin typeface="PT Sans Narrow"/>
                <a:ea typeface="PT Sans Narrow"/>
                <a:cs typeface="PT Sans Narrow"/>
                <a:sym typeface="PT Sans Narrow"/>
              </a:rPr>
              <a:t>SWING  - Local Wise - Get Selected (New)</a:t>
            </a:r>
            <a:endParaRPr/>
          </a:p>
          <a:p>
            <a:pPr indent="-228600" lvl="0" marL="457200" rtl="0" algn="l">
              <a:lnSpc>
                <a:spcPct val="100000"/>
              </a:lnSpc>
              <a:spcBef>
                <a:spcPts val="0"/>
              </a:spcBef>
              <a:spcAft>
                <a:spcPts val="0"/>
              </a:spcAft>
              <a:buSzPts val="1400"/>
              <a:buNone/>
            </a:pPr>
            <a:r>
              <a:t/>
            </a:r>
            <a:endParaRPr sz="24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rPr lang="en-US" sz="2400">
                <a:solidFill>
                  <a:srgbClr val="A50021"/>
                </a:solidFill>
                <a:latin typeface="PT Sans Narrow"/>
                <a:ea typeface="PT Sans Narrow"/>
                <a:cs typeface="PT Sans Narrow"/>
                <a:sym typeface="PT Sans Narrow"/>
              </a:rPr>
              <a:t>       </a:t>
            </a:r>
            <a:endParaRPr sz="2400">
              <a:solidFill>
                <a:srgbClr val="A50021"/>
              </a:solidFill>
              <a:latin typeface="PT Sans Narrow"/>
              <a:ea typeface="PT Sans Narrow"/>
              <a:cs typeface="PT Sans Narrow"/>
              <a:sym typeface="PT Sans Narro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200" y="430675"/>
            <a:ext cx="11157599" cy="553998"/>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3600"/>
              <a:t>Recruitment Results</a:t>
            </a:r>
            <a:endParaRPr/>
          </a:p>
        </p:txBody>
      </p:sp>
      <p:sp>
        <p:nvSpPr>
          <p:cNvPr id="102" name="Google Shape;102;p15"/>
          <p:cNvSpPr txBox="1"/>
          <p:nvPr>
            <p:ph idx="1" type="body"/>
          </p:nvPr>
        </p:nvSpPr>
        <p:spPr>
          <a:xfrm>
            <a:off x="312725" y="1292470"/>
            <a:ext cx="11566549" cy="4893647"/>
          </a:xfrm>
          <a:prstGeom prst="rect">
            <a:avLst/>
          </a:prstGeom>
          <a:noFill/>
          <a:ln>
            <a:noFill/>
          </a:ln>
        </p:spPr>
        <p:txBody>
          <a:bodyPr anchorCtr="0" anchor="t" bIns="0" lIns="0" spcFirstLastPara="1" rIns="0" wrap="square" tIns="0">
            <a:noAutofit/>
          </a:bodyPr>
          <a:lstStyle/>
          <a:p>
            <a:pPr indent="0" lvl="0" marL="2286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sz="2800">
                <a:solidFill>
                  <a:srgbClr val="A50021"/>
                </a:solidFill>
                <a:latin typeface="PT Sans Narrow"/>
                <a:ea typeface="PT Sans Narrow"/>
                <a:cs typeface="PT Sans Narrow"/>
                <a:sym typeface="PT Sans Narrow"/>
              </a:rPr>
              <a:t>AIMS Virtual Fair, there were three that interviewed and recommended for a 2</a:t>
            </a:r>
            <a:r>
              <a:rPr baseline="30000" lang="en-US" sz="2800">
                <a:solidFill>
                  <a:srgbClr val="A50021"/>
                </a:solidFill>
                <a:latin typeface="PT Sans Narrow"/>
                <a:ea typeface="PT Sans Narrow"/>
                <a:cs typeface="PT Sans Narrow"/>
                <a:sym typeface="PT Sans Narrow"/>
              </a:rPr>
              <a:t>nd</a:t>
            </a:r>
            <a:r>
              <a:rPr lang="en-US" sz="2800">
                <a:solidFill>
                  <a:srgbClr val="A50021"/>
                </a:solidFill>
                <a:latin typeface="PT Sans Narrow"/>
                <a:ea typeface="PT Sans Narrow"/>
                <a:cs typeface="PT Sans Narrow"/>
                <a:sym typeface="PT Sans Narrow"/>
              </a:rPr>
              <a:t> </a:t>
            </a:r>
            <a:endParaRPr/>
          </a:p>
          <a:p>
            <a:pPr indent="0" lvl="0" marL="228600" rtl="0" algn="l">
              <a:lnSpc>
                <a:spcPct val="100000"/>
              </a:lnSpc>
              <a:spcBef>
                <a:spcPts val="0"/>
              </a:spcBef>
              <a:spcAft>
                <a:spcPts val="0"/>
              </a:spcAft>
              <a:buSzPts val="1400"/>
              <a:buNone/>
            </a:pPr>
            <a:r>
              <a:rPr lang="en-US" sz="2800">
                <a:solidFill>
                  <a:srgbClr val="A50021"/>
                </a:solidFill>
                <a:latin typeface="PT Sans Narrow"/>
                <a:ea typeface="PT Sans Narrow"/>
                <a:cs typeface="PT Sans Narrow"/>
                <a:sym typeface="PT Sans Narrow"/>
              </a:rPr>
              <a:t>       interview with the Superintendent.</a:t>
            </a:r>
            <a:endParaRPr/>
          </a:p>
          <a:p>
            <a:pPr indent="-368300" lvl="0" marL="685800" rtl="0" algn="l">
              <a:lnSpc>
                <a:spcPct val="100000"/>
              </a:lnSpc>
              <a:spcBef>
                <a:spcPts val="0"/>
              </a:spcBef>
              <a:spcAft>
                <a:spcPts val="0"/>
              </a:spcAft>
              <a:buSzPts val="1400"/>
              <a:buFont typeface="Noto Sans Symbols"/>
              <a:buNone/>
            </a:pPr>
            <a:r>
              <a:t/>
            </a:r>
            <a:endParaRPr sz="2800">
              <a:solidFill>
                <a:srgbClr val="A50021"/>
              </a:solidFill>
              <a:latin typeface="PT Sans Narrow"/>
              <a:ea typeface="PT Sans Narrow"/>
              <a:cs typeface="PT Sans Narrow"/>
              <a:sym typeface="PT Sans Narrow"/>
            </a:endParaRPr>
          </a:p>
          <a:p>
            <a:pPr indent="0" lvl="0" marL="2286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sz="2800">
                <a:solidFill>
                  <a:srgbClr val="A50021"/>
                </a:solidFill>
                <a:latin typeface="PT Sans Narrow"/>
                <a:ea typeface="PT Sans Narrow"/>
                <a:cs typeface="PT Sans Narrow"/>
                <a:sym typeface="PT Sans Narrow"/>
              </a:rPr>
              <a:t>EdJoin, we are continuing to get applicants and have offered  a position for a Spanish    </a:t>
            </a:r>
            <a:endParaRPr/>
          </a:p>
          <a:p>
            <a:pPr indent="0" lvl="0" marL="228600" rtl="0" algn="l">
              <a:lnSpc>
                <a:spcPct val="100000"/>
              </a:lnSpc>
              <a:spcBef>
                <a:spcPts val="0"/>
              </a:spcBef>
              <a:spcAft>
                <a:spcPts val="0"/>
              </a:spcAft>
              <a:buSzPts val="1400"/>
              <a:buNone/>
            </a:pPr>
            <a:r>
              <a:rPr lang="en-US" sz="2800">
                <a:solidFill>
                  <a:srgbClr val="A50021"/>
                </a:solidFill>
                <a:latin typeface="PT Sans Narrow"/>
                <a:ea typeface="PT Sans Narrow"/>
                <a:cs typeface="PT Sans Narrow"/>
                <a:sym typeface="PT Sans Narrow"/>
              </a:rPr>
              <a:t>       Teacher</a:t>
            </a:r>
            <a:endParaRPr/>
          </a:p>
          <a:p>
            <a:pPr indent="0" lvl="0" marL="228600" rtl="0" algn="l">
              <a:lnSpc>
                <a:spcPct val="100000"/>
              </a:lnSpc>
              <a:spcBef>
                <a:spcPts val="0"/>
              </a:spcBef>
              <a:spcAft>
                <a:spcPts val="0"/>
              </a:spcAft>
              <a:buSzPts val="1400"/>
              <a:buNone/>
            </a:pPr>
            <a:r>
              <a:t/>
            </a:r>
            <a:endParaRPr sz="2800">
              <a:solidFill>
                <a:srgbClr val="A50021"/>
              </a:solidFill>
              <a:latin typeface="PT Sans Narrow"/>
              <a:ea typeface="PT Sans Narrow"/>
              <a:cs typeface="PT Sans Narrow"/>
              <a:sym typeface="PT Sans Narrow"/>
            </a:endParaRPr>
          </a:p>
          <a:p>
            <a:pPr indent="0" lvl="0" marL="228600" rtl="0" algn="l">
              <a:lnSpc>
                <a:spcPct val="100000"/>
              </a:lnSpc>
              <a:spcBef>
                <a:spcPts val="0"/>
              </a:spcBef>
              <a:spcAft>
                <a:spcPts val="0"/>
              </a:spcAft>
              <a:buSzPts val="1400"/>
              <a:buNone/>
            </a:pPr>
            <a:r>
              <a:rPr lang="en-US" sz="2800">
                <a:solidFill>
                  <a:srgbClr val="A50021"/>
                </a:solidFill>
                <a:latin typeface="Noto Sans Symbols"/>
                <a:ea typeface="Noto Sans Symbols"/>
                <a:cs typeface="Noto Sans Symbols"/>
                <a:sym typeface="Noto Sans Symbols"/>
              </a:rPr>
              <a:t>⬥ </a:t>
            </a:r>
            <a:r>
              <a:rPr lang="en-US" sz="2800">
                <a:solidFill>
                  <a:srgbClr val="A50021"/>
                </a:solidFill>
                <a:latin typeface="PT Sans Narrow"/>
                <a:ea typeface="PT Sans Narrow"/>
                <a:cs typeface="PT Sans Narrow"/>
                <a:sym typeface="PT Sans Narrow"/>
              </a:rPr>
              <a:t>Select, we are reaching out to potential teachers for Middle School.</a:t>
            </a:r>
            <a:r>
              <a:rPr lang="en-US" sz="2800">
                <a:solidFill>
                  <a:srgbClr val="A50021"/>
                </a:solidFill>
                <a:latin typeface="Noto Sans Symbols"/>
                <a:ea typeface="Noto Sans Symbols"/>
                <a:cs typeface="Noto Sans Symbols"/>
                <a:sym typeface="Noto Sans Symbols"/>
              </a:rPr>
              <a:t> </a:t>
            </a:r>
            <a:endParaRPr sz="2800">
              <a:solidFill>
                <a:srgbClr val="A50021"/>
              </a:solidFill>
              <a:latin typeface="PT Sans Narrow"/>
              <a:ea typeface="PT Sans Narrow"/>
              <a:cs typeface="PT Sans Narrow"/>
              <a:sym typeface="PT Sans Narrow"/>
            </a:endParaRPr>
          </a:p>
          <a:p>
            <a:pPr indent="-228600" lvl="0" marL="457200" rtl="0" algn="l">
              <a:lnSpc>
                <a:spcPct val="100000"/>
              </a:lnSpc>
              <a:spcBef>
                <a:spcPts val="0"/>
              </a:spcBef>
              <a:spcAft>
                <a:spcPts val="0"/>
              </a:spcAft>
              <a:buSzPts val="1400"/>
              <a:buNone/>
            </a:pPr>
            <a:r>
              <a:rPr lang="en-US" sz="2800"/>
              <a:t>         </a:t>
            </a:r>
            <a:endParaRPr/>
          </a:p>
          <a:p>
            <a:pPr indent="-228600" lvl="0" marL="457200" rtl="0" algn="l">
              <a:lnSpc>
                <a:spcPct val="100000"/>
              </a:lnSpc>
              <a:spcBef>
                <a:spcPts val="0"/>
              </a:spcBef>
              <a:spcAft>
                <a:spcPts val="0"/>
              </a:spcAft>
              <a:buSzPts val="1400"/>
              <a:buNone/>
            </a:pPr>
            <a:r>
              <a:t/>
            </a:r>
            <a:endParaRPr sz="2800">
              <a:solidFill>
                <a:srgbClr val="A50021"/>
              </a:solidFill>
              <a:latin typeface="Noto Sans Symbols"/>
              <a:ea typeface="Noto Sans Symbols"/>
              <a:cs typeface="Noto Sans Symbols"/>
              <a:sym typeface="Noto Sans Symbols"/>
            </a:endParaRPr>
          </a:p>
          <a:p>
            <a:pPr indent="-228600" lvl="0" marL="457200" rtl="0" algn="l">
              <a:lnSpc>
                <a:spcPct val="100000"/>
              </a:lnSpc>
              <a:spcBef>
                <a:spcPts val="0"/>
              </a:spcBef>
              <a:spcAft>
                <a:spcPts val="0"/>
              </a:spcAft>
              <a:buSzPts val="1400"/>
              <a:buNone/>
            </a:pPr>
            <a:r>
              <a:rPr lang="en-US" sz="2000">
                <a:solidFill>
                  <a:srgbClr val="A50021"/>
                </a:solidFill>
                <a:latin typeface="PT Sans Narrow"/>
                <a:ea typeface="PT Sans Narrow"/>
                <a:cs typeface="PT Sans Narrow"/>
                <a:sym typeface="PT Sans Narrow"/>
              </a:rPr>
              <a:t>Note:</a:t>
            </a:r>
            <a:r>
              <a:rPr lang="en-US" sz="2800">
                <a:solidFill>
                  <a:srgbClr val="A50021"/>
                </a:solidFill>
                <a:latin typeface="PT Sans Narrow"/>
                <a:ea typeface="PT Sans Narrow"/>
                <a:cs typeface="PT Sans Narrow"/>
                <a:sym typeface="PT Sans Narrow"/>
              </a:rPr>
              <a:t> </a:t>
            </a:r>
            <a:r>
              <a:rPr lang="en-US" sz="2000">
                <a:solidFill>
                  <a:srgbClr val="A50021"/>
                </a:solidFill>
                <a:latin typeface="PT Sans Narrow"/>
                <a:ea typeface="PT Sans Narrow"/>
                <a:cs typeface="PT Sans Narrow"/>
                <a:sym typeface="PT Sans Narrow"/>
              </a:rPr>
              <a:t>The majority of the Teachers/Staff that AIMS have hired for the 2019-2020 school year were from Swing,  </a:t>
            </a:r>
            <a:endParaRPr/>
          </a:p>
          <a:p>
            <a:pPr indent="-228600" lvl="0" marL="457200" rtl="0" algn="l">
              <a:lnSpc>
                <a:spcPct val="100000"/>
              </a:lnSpc>
              <a:spcBef>
                <a:spcPts val="0"/>
              </a:spcBef>
              <a:spcAft>
                <a:spcPts val="0"/>
              </a:spcAft>
              <a:buSzPts val="1400"/>
              <a:buNone/>
            </a:pPr>
            <a:r>
              <a:rPr lang="en-US" sz="2000">
                <a:solidFill>
                  <a:srgbClr val="A50021"/>
                </a:solidFill>
                <a:latin typeface="PT Sans Narrow"/>
                <a:ea typeface="PT Sans Narrow"/>
                <a:cs typeface="PT Sans Narrow"/>
                <a:sym typeface="PT Sans Narrow"/>
              </a:rPr>
              <a:t>          Local wise and EdJoin</a:t>
            </a:r>
            <a:r>
              <a:rPr lang="en-US" sz="2000">
                <a:solidFill>
                  <a:srgbClr val="A50021"/>
                </a:solidFill>
                <a:latin typeface="Arial"/>
                <a:ea typeface="Arial"/>
                <a:cs typeface="Arial"/>
                <a:sym typeface="Arial"/>
              </a:rPr>
              <a:t>.  </a:t>
            </a:r>
            <a:endParaRPr/>
          </a:p>
          <a:p>
            <a:pPr indent="-228600" lvl="0" marL="457200" rtl="0" algn="l">
              <a:lnSpc>
                <a:spcPct val="100000"/>
              </a:lnSpc>
              <a:spcBef>
                <a:spcPts val="0"/>
              </a:spcBef>
              <a:spcAft>
                <a:spcPts val="0"/>
              </a:spcAft>
              <a:buSzPts val="14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