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12192000" cy="6858000"/>
  <p:embeddedFontLst>
    <p:embeddedFont>
      <p:font typeface="PT Sans Narrow"/>
      <p:regular r:id="rId14"/>
      <p:bold r:id="rId15"/>
    </p:embeddedFont>
    <p:embeddedFont>
      <p:font typeface="Helvetica Neue"/>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TSansNarrow-bold.fntdata"/><Relationship Id="rId14" Type="http://schemas.openxmlformats.org/officeDocument/2006/relationships/font" Target="fonts/PTSansNarrow-regular.fntdata"/><Relationship Id="rId17" Type="http://schemas.openxmlformats.org/officeDocument/2006/relationships/font" Target="fonts/HelveticaNeue-bold.fntdata"/><Relationship Id="rId16" Type="http://schemas.openxmlformats.org/officeDocument/2006/relationships/font" Target="fonts/HelveticaNeue-regular.fntdata"/><Relationship Id="rId5" Type="http://schemas.openxmlformats.org/officeDocument/2006/relationships/notesMaster" Target="notesMasters/notesMaster1.xml"/><Relationship Id="rId19" Type="http://schemas.openxmlformats.org/officeDocument/2006/relationships/font" Target="fonts/HelveticaNeue-boldItalic.fntdata"/><Relationship Id="rId6" Type="http://schemas.openxmlformats.org/officeDocument/2006/relationships/slide" Target="slides/slide1.xml"/><Relationship Id="rId18" Type="http://schemas.openxmlformats.org/officeDocument/2006/relationships/font" Target="fonts/HelveticaNeue-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852276bf80_1_24: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75" name="Google Shape;75;g852276bf80_1_24: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p6: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6: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852276bf80_1_31: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93" name="Google Shape;93;g852276bf80_1_3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1921039"/>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College Bound Kids</a:t>
            </a:r>
            <a:br>
              <a:rPr lang="en-US"/>
            </a:br>
            <a:r>
              <a:rPr lang="en-US" sz="2800"/>
              <a:t>Reporting Period May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Matthew Gordan, College Bound Kids Coordinator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900"/>
              <a:t>Established College Bound Priorities</a:t>
            </a:r>
            <a:endParaRPr sz="6300"/>
          </a:p>
        </p:txBody>
      </p:sp>
      <p:sp>
        <p:nvSpPr>
          <p:cNvPr id="60" name="Google Shape;60;p8"/>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a:t>
            </a:r>
            <a:r>
              <a:rPr b="1" lang="en-US" sz="1800">
                <a:latin typeface="Helvetica Neue"/>
                <a:ea typeface="Helvetica Neue"/>
                <a:cs typeface="Helvetica Neue"/>
                <a:sym typeface="Helvetica Neue"/>
              </a:rPr>
              <a:t>Overall priorities were discussed last month. The following priorities are immediate.)</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2200">
                <a:solidFill>
                  <a:srgbClr val="5B0F00"/>
                </a:solidFill>
                <a:latin typeface="Helvetica Neue"/>
                <a:ea typeface="Helvetica Neue"/>
                <a:cs typeface="Helvetica Neue"/>
                <a:sym typeface="Helvetica Neue"/>
              </a:rPr>
              <a:t>*Oversee AP testing</a:t>
            </a:r>
            <a:endParaRPr b="1" sz="22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22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2200">
                <a:solidFill>
                  <a:srgbClr val="5B0F00"/>
                </a:solidFill>
                <a:latin typeface="Helvetica Neue"/>
                <a:ea typeface="Helvetica Neue"/>
                <a:cs typeface="Helvetica Neue"/>
                <a:sym typeface="Helvetica Neue"/>
              </a:rPr>
              <a:t>*Make sure Seniors are supported with community college registration</a:t>
            </a:r>
            <a:endParaRPr b="1" sz="22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22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2200">
                <a:solidFill>
                  <a:srgbClr val="5B0F00"/>
                </a:solidFill>
                <a:latin typeface="Helvetica Neue"/>
                <a:ea typeface="Helvetica Neue"/>
                <a:cs typeface="Helvetica Neue"/>
                <a:sym typeface="Helvetica Neue"/>
              </a:rPr>
              <a:t>*Senior Signing Day</a:t>
            </a:r>
            <a:endParaRPr b="1" sz="22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22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2200">
                <a:solidFill>
                  <a:srgbClr val="5B0F00"/>
                </a:solidFill>
                <a:latin typeface="Helvetica Neue"/>
                <a:ea typeface="Helvetica Neue"/>
                <a:cs typeface="Helvetica Neue"/>
                <a:sym typeface="Helvetica Neue"/>
              </a:rPr>
              <a:t>*Working with Juniors to prepare for college application season</a:t>
            </a:r>
            <a:endParaRPr b="1" sz="22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 </a:t>
            </a:r>
            <a:endParaRPr sz="1800"/>
          </a:p>
          <a:p>
            <a:pPr indent="0" lvl="0" marL="0" marR="0" rtl="0" algn="l">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Communicating With Seniors, Juniors</a:t>
            </a:r>
            <a:endParaRPr sz="3600"/>
          </a:p>
        </p:txBody>
      </p:sp>
      <p:sp>
        <p:nvSpPr>
          <p:cNvPr id="66" name="Google Shape;66;p9"/>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chemeClr val="dk1"/>
              </a:buClr>
              <a:buSzPts val="1100"/>
              <a:buFont typeface="Arial"/>
              <a:buNone/>
            </a:pPr>
            <a:r>
              <a:t/>
            </a:r>
            <a:endParaRPr i="1" sz="13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b="1" lang="en-US" sz="1800">
                <a:solidFill>
                  <a:schemeClr val="dk1"/>
                </a:solidFill>
              </a:rPr>
              <a:t>Daily</a:t>
            </a:r>
            <a:endParaRPr b="1"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*Established a log to coordinate individual check-ins via email/Schoology- followed up with phone calls to those who don’t respond within 48 hours.</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*Operating open office hours during lunch, after-school, or essentially anytime for students to meet privately via a Schoology conference call or phone to provide more one-on-one assistance.</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*Daily interviews with Juniors after school involving Peer Forward team, going over college-related matters and preparing them for the application process.</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US" sz="1800">
                <a:solidFill>
                  <a:schemeClr val="dk1"/>
                </a:solidFill>
              </a:rPr>
              <a:t>Weekly</a:t>
            </a:r>
            <a:endParaRPr b="1"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*Established weekly Town Hall meetings on Schoology with varying topics. Most recently were multiple meetings with each grade level </a:t>
            </a:r>
            <a:r>
              <a:rPr lang="en-US" sz="1800">
                <a:solidFill>
                  <a:schemeClr val="dk1"/>
                </a:solidFill>
              </a:rPr>
              <a:t>regarding</a:t>
            </a:r>
            <a:r>
              <a:rPr lang="en-US" sz="1800">
                <a:solidFill>
                  <a:schemeClr val="dk1"/>
                </a:solidFill>
              </a:rPr>
              <a:t> the AP exams.</a:t>
            </a:r>
            <a:r>
              <a:rPr lang="en-US" sz="1600">
                <a:solidFill>
                  <a:schemeClr val="dk1"/>
                </a:solidFill>
              </a:rPr>
              <a:t>		</a:t>
            </a:r>
            <a:r>
              <a:rPr lang="en-US" sz="1100">
                <a:solidFill>
                  <a:schemeClr val="dk1"/>
                </a:solidFill>
              </a:rPr>
              <a:t>			</a:t>
            </a:r>
            <a:endParaRPr sz="1100">
              <a:solidFill>
                <a:schemeClr val="dk1"/>
              </a:solidFill>
            </a:endParaRPr>
          </a:p>
          <a:p>
            <a:pPr indent="0" lvl="0" marL="0" marR="0" rtl="0" algn="l">
              <a:lnSpc>
                <a:spcPct val="100000"/>
              </a:lnSpc>
              <a:spcBef>
                <a:spcPts val="120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0"/>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Number of Juniors and Seniors Contacted During The Reporting Period; and The  Means of Communication</a:t>
            </a:r>
            <a:br>
              <a:rPr lang="en-US" sz="3600"/>
            </a:br>
            <a:endParaRPr sz="3600"/>
          </a:p>
        </p:txBody>
      </p:sp>
      <p:sp>
        <p:nvSpPr>
          <p:cNvPr id="72" name="Google Shape;72;p10"/>
          <p:cNvSpPr txBox="1"/>
          <p:nvPr/>
        </p:nvSpPr>
        <p:spPr>
          <a:xfrm>
            <a:off x="451274" y="1231024"/>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US" sz="1500">
                <a:solidFill>
                  <a:schemeClr val="dk1"/>
                </a:solidFill>
              </a:rPr>
              <a:t>Seniors: </a:t>
            </a:r>
            <a:r>
              <a:rPr lang="en-US" sz="1500">
                <a:solidFill>
                  <a:schemeClr val="dk1"/>
                </a:solidFill>
              </a:rPr>
              <a:t>Email/schoology: All 75 senior have been contacted via email at least weekly with an average number of email correspondence 6 times per week</a:t>
            </a:r>
            <a:endParaRPr sz="15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500">
                <a:solidFill>
                  <a:schemeClr val="dk1"/>
                </a:solidFill>
              </a:rPr>
              <a:t>Phone: Have consulted with 34 students via phone call.</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500">
                <a:solidFill>
                  <a:schemeClr val="dk1"/>
                </a:solidFill>
              </a:rPr>
              <a:t>Over 10 Zoom meetings with families.</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500">
                <a:solidFill>
                  <a:schemeClr val="dk1"/>
                </a:solidFill>
              </a:rPr>
              <a:t>Private one on one Schoology conference: 6 students have requested this</a:t>
            </a:r>
            <a:endParaRPr sz="15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US" sz="1500">
                <a:solidFill>
                  <a:schemeClr val="dk1"/>
                </a:solidFill>
              </a:rPr>
              <a:t>Juniors: </a:t>
            </a:r>
            <a:r>
              <a:rPr lang="en-US" sz="1500">
                <a:solidFill>
                  <a:schemeClr val="dk1"/>
                </a:solidFill>
              </a:rPr>
              <a:t>All Juniors have been contacted directly by me in regards to college planning for next year and AP exam updates. So far 27 Juniors have had their interview.</a:t>
            </a:r>
            <a:endParaRPr sz="15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Peer Leader Survey include: </a:t>
            </a:r>
            <a:r>
              <a:rPr lang="en-US" sz="1500">
                <a:solidFill>
                  <a:schemeClr val="dk1"/>
                </a:solidFill>
              </a:rPr>
              <a:t>Questions to get them thinking about type of campus location they want, size of school, majors/career they’re interested in, introducing the concept of loans, grants, scholarships, making them aware of private schools, etc.</a:t>
            </a:r>
            <a:endParaRPr sz="15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US" sz="1500">
                <a:solidFill>
                  <a:schemeClr val="dk1"/>
                </a:solidFill>
              </a:rPr>
              <a:t>Group emails: </a:t>
            </a:r>
            <a:r>
              <a:rPr lang="en-US" sz="1500">
                <a:solidFill>
                  <a:schemeClr val="dk1"/>
                </a:solidFill>
              </a:rPr>
              <a:t>Seniors x 12, Juniors x 9, Freshmen/Sophomore x 9. Topics include college admissions, scholarships, AP/SAT updates, sending scores to colleges, Community College information, and other updates. </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100">
                <a:solidFill>
                  <a:schemeClr val="dk1"/>
                </a:solidFill>
              </a:rPr>
              <a:t>		</a:t>
            </a:r>
            <a:endParaRPr sz="1100">
              <a:solidFill>
                <a:schemeClr val="dk1"/>
              </a:solidFill>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pic>
        <p:nvPicPr>
          <p:cNvPr id="77" name="Google Shape;77;p11"/>
          <p:cNvPicPr preferRelativeResize="0"/>
          <p:nvPr/>
        </p:nvPicPr>
        <p:blipFill>
          <a:blip r:embed="rId3">
            <a:alphaModFix/>
          </a:blip>
          <a:stretch>
            <a:fillRect/>
          </a:stretch>
        </p:blipFill>
        <p:spPr>
          <a:xfrm>
            <a:off x="0" y="0"/>
            <a:ext cx="12192000" cy="6160801"/>
          </a:xfrm>
          <a:prstGeom prst="rect">
            <a:avLst/>
          </a:prstGeom>
          <a:noFill/>
          <a:ln>
            <a:noFill/>
          </a:ln>
        </p:spPr>
      </p:pic>
      <p:sp>
        <p:nvSpPr>
          <p:cNvPr id="78" name="Google Shape;78;p11"/>
          <p:cNvSpPr txBox="1"/>
          <p:nvPr/>
        </p:nvSpPr>
        <p:spPr>
          <a:xfrm>
            <a:off x="113050" y="6194575"/>
            <a:ext cx="11891700" cy="461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700">
                <a:latin typeface="Calibri"/>
                <a:ea typeface="Calibri"/>
                <a:cs typeface="Calibri"/>
                <a:sym typeface="Calibri"/>
              </a:rPr>
              <a:t>Waitlist Acceptances Update So Far: UC Davis x 3, UC Berkeley x 2, UC San Diego, UC Santa Cruz</a:t>
            </a:r>
            <a:endParaRPr b="1" sz="17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430675"/>
            <a:ext cx="11157599" cy="184665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a:t>Qualitative and Quantitative Results for FAFSA Completion </a:t>
            </a:r>
            <a:endParaRPr/>
          </a:p>
        </p:txBody>
      </p:sp>
      <p:sp>
        <p:nvSpPr>
          <p:cNvPr id="84" name="Google Shape;84;p12"/>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rPr lang="en-US"/>
              <a:t>*69 students completed the FAFSA</a:t>
            </a:r>
            <a:endParaRPr/>
          </a:p>
          <a:p>
            <a:pPr indent="-228600" lvl="0" marL="457200" rtl="0" algn="l">
              <a:lnSpc>
                <a:spcPct val="100000"/>
              </a:lnSpc>
              <a:spcBef>
                <a:spcPts val="0"/>
              </a:spcBef>
              <a:spcAft>
                <a:spcPts val="0"/>
              </a:spcAft>
              <a:buSzPts val="1400"/>
              <a:buNone/>
            </a:pPr>
            <a:r>
              <a:rPr lang="en-US"/>
              <a:t>*4 did not</a:t>
            </a:r>
            <a:endParaRPr/>
          </a:p>
          <a:p>
            <a:pPr indent="-228600" lvl="0" marL="457200" rtl="0" algn="l">
              <a:lnSpc>
                <a:spcPct val="100000"/>
              </a:lnSpc>
              <a:spcBef>
                <a:spcPts val="0"/>
              </a:spcBef>
              <a:spcAft>
                <a:spcPts val="0"/>
              </a:spcAft>
              <a:buSzPts val="1400"/>
              <a:buNone/>
            </a:pPr>
            <a:r>
              <a:rPr lang="en-US"/>
              <a:t>*2 families declined to complete it</a:t>
            </a:r>
            <a:endParaRPr/>
          </a:p>
          <a:p>
            <a:pPr indent="-228600" lvl="0" marL="457200" rtl="0" algn="l">
              <a:lnSpc>
                <a:spcPct val="100000"/>
              </a:lnSpc>
              <a:spcBef>
                <a:spcPts val="0"/>
              </a:spcBef>
              <a:spcAft>
                <a:spcPts val="0"/>
              </a:spcAft>
              <a:buSzPts val="1400"/>
              <a:buNone/>
            </a:pPr>
            <a:r>
              <a:t/>
            </a:r>
            <a:endParaRPr/>
          </a:p>
          <a:p>
            <a:pPr indent="-165100" lvl="0" marL="177800" rtl="0" algn="l">
              <a:lnSpc>
                <a:spcPct val="115000"/>
              </a:lnSpc>
              <a:spcBef>
                <a:spcPts val="0"/>
              </a:spcBef>
              <a:spcAft>
                <a:spcPts val="0"/>
              </a:spcAft>
              <a:buClr>
                <a:schemeClr val="dk1"/>
              </a:buClr>
              <a:buSzPts val="1100"/>
              <a:buFont typeface="Arial"/>
              <a:buNone/>
            </a:pPr>
            <a:r>
              <a:rPr lang="en-US"/>
              <a:t>*Held two FAFSA workshops in order to complete this task, supplied copious amount of aides and instructions— in written form, list form, and video form— to complete this task, phoned home to remind about this, emailed the students directly several times to finish this, spoke face-to-face with students several times about this…</a:t>
            </a:r>
            <a:endParaRPr/>
          </a:p>
          <a:p>
            <a:pPr indent="-165100" lvl="0" marL="177800" rtl="0" algn="l">
              <a:lnSpc>
                <a:spcPct val="115000"/>
              </a:lnSpc>
              <a:spcBef>
                <a:spcPts val="0"/>
              </a:spcBef>
              <a:spcAft>
                <a:spcPts val="0"/>
              </a:spcAft>
              <a:buClr>
                <a:schemeClr val="dk1"/>
              </a:buClr>
              <a:buSzPts val="1100"/>
              <a:buFont typeface="Arial"/>
              <a:buNone/>
            </a:pPr>
            <a:r>
              <a:t/>
            </a:r>
            <a:endParaRPr/>
          </a:p>
          <a:p>
            <a:pPr indent="-165100" lvl="0" marL="177800" rtl="0" algn="l">
              <a:lnSpc>
                <a:spcPct val="115000"/>
              </a:lnSpc>
              <a:spcBef>
                <a:spcPts val="0"/>
              </a:spcBef>
              <a:spcAft>
                <a:spcPts val="0"/>
              </a:spcAft>
              <a:buClr>
                <a:schemeClr val="dk1"/>
              </a:buClr>
              <a:buSzPts val="1100"/>
              <a:buFont typeface="Arial"/>
              <a:buNone/>
            </a:pPr>
            <a:r>
              <a:rPr lang="en-US"/>
              <a:t>*Before this year I believe only one student since I’ve been counselor has failed to complete FAFSA.</a:t>
            </a:r>
            <a:endParaRPr/>
          </a:p>
          <a:p>
            <a:pPr indent="-228600" lvl="0" marL="457200" rtl="0" algn="l">
              <a:lnSpc>
                <a:spcPct val="100000"/>
              </a:lnSpc>
              <a:spcBef>
                <a:spcPts val="0"/>
              </a:spcBef>
              <a:spcAft>
                <a:spcPts val="0"/>
              </a:spcAft>
              <a:buSzPts val="14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3"/>
          <p:cNvSpPr txBox="1"/>
          <p:nvPr>
            <p:ph type="title"/>
          </p:nvPr>
        </p:nvSpPr>
        <p:spPr>
          <a:xfrm>
            <a:off x="517200" y="430675"/>
            <a:ext cx="11157599" cy="184665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4000"/>
              <a:t>Qualitative and Quantitative Results for Response to Student Inquiry</a:t>
            </a:r>
            <a:endParaRPr sz="4000"/>
          </a:p>
        </p:txBody>
      </p:sp>
      <p:sp>
        <p:nvSpPr>
          <p:cNvPr id="90" name="Google Shape;90;p1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100"/>
              <a:buFont typeface="Arial"/>
              <a:buNone/>
            </a:pPr>
            <a:r>
              <a:rPr lang="en-US" sz="2200"/>
              <a:t>Recent Reporting period:</a:t>
            </a:r>
            <a:endParaRPr sz="2200"/>
          </a:p>
          <a:p>
            <a:pPr indent="0" lvl="0" marL="0" rtl="0" algn="l">
              <a:lnSpc>
                <a:spcPct val="100000"/>
              </a:lnSpc>
              <a:spcBef>
                <a:spcPts val="0"/>
              </a:spcBef>
              <a:spcAft>
                <a:spcPts val="0"/>
              </a:spcAft>
              <a:buClr>
                <a:schemeClr val="dk1"/>
              </a:buClr>
              <a:buSzPts val="1100"/>
              <a:buFont typeface="Arial"/>
              <a:buNone/>
            </a:pPr>
            <a:r>
              <a:rPr lang="en-US" sz="2200"/>
              <a:t>*Over 350 individual email/Schoology messages to students this reporting period</a:t>
            </a:r>
            <a:endParaRPr sz="2200"/>
          </a:p>
          <a:p>
            <a:pPr indent="0" lvl="0" marL="0" rtl="0" algn="l">
              <a:lnSpc>
                <a:spcPct val="100000"/>
              </a:lnSpc>
              <a:spcBef>
                <a:spcPts val="0"/>
              </a:spcBef>
              <a:spcAft>
                <a:spcPts val="0"/>
              </a:spcAft>
              <a:buClr>
                <a:schemeClr val="dk1"/>
              </a:buClr>
              <a:buSzPts val="1100"/>
              <a:buFont typeface="Arial"/>
              <a:buNone/>
            </a:pPr>
            <a:r>
              <a:rPr lang="en-US" sz="2200"/>
              <a:t>*Average of 25 individual students contacted per day via online this reporting period</a:t>
            </a:r>
            <a:endParaRPr sz="2200"/>
          </a:p>
          <a:p>
            <a:pPr indent="0" lvl="0" marL="0" rtl="0" algn="l">
              <a:lnSpc>
                <a:spcPct val="100000"/>
              </a:lnSpc>
              <a:spcBef>
                <a:spcPts val="0"/>
              </a:spcBef>
              <a:spcAft>
                <a:spcPts val="0"/>
              </a:spcAft>
              <a:buSzPts val="1100"/>
              <a:buNone/>
            </a:pPr>
            <a:r>
              <a:rPr lang="en-US" sz="2200"/>
              <a:t>*Every Senior is contacted individually at least once a week asking for update and/or reminding them of my presence</a:t>
            </a:r>
            <a:endParaRPr sz="2200"/>
          </a:p>
          <a:p>
            <a:pPr indent="0" lvl="0" marL="0" rtl="0" algn="l">
              <a:lnSpc>
                <a:spcPct val="100000"/>
              </a:lnSpc>
              <a:spcBef>
                <a:spcPts val="0"/>
              </a:spcBef>
              <a:spcAft>
                <a:spcPts val="0"/>
              </a:spcAft>
              <a:buSzPts val="1100"/>
              <a:buNone/>
            </a:pPr>
            <a:r>
              <a:t/>
            </a:r>
            <a:endParaRPr sz="2200"/>
          </a:p>
          <a:p>
            <a:pPr indent="0" lvl="0" marL="0" rtl="0" algn="l">
              <a:lnSpc>
                <a:spcPct val="100000"/>
              </a:lnSpc>
              <a:spcBef>
                <a:spcPts val="0"/>
              </a:spcBef>
              <a:spcAft>
                <a:spcPts val="0"/>
              </a:spcAft>
              <a:buSzPts val="1100"/>
              <a:buNone/>
            </a:pPr>
            <a:r>
              <a:rPr lang="en-US" sz="2200"/>
              <a:t>Inquiry Topics:</a:t>
            </a:r>
            <a:endParaRPr sz="2200"/>
          </a:p>
          <a:p>
            <a:pPr indent="0" lvl="0" marL="0" rtl="0" algn="l">
              <a:lnSpc>
                <a:spcPct val="100000"/>
              </a:lnSpc>
              <a:spcBef>
                <a:spcPts val="0"/>
              </a:spcBef>
              <a:spcAft>
                <a:spcPts val="0"/>
              </a:spcAft>
              <a:buSzPts val="1100"/>
              <a:buNone/>
            </a:pPr>
            <a:r>
              <a:rPr lang="en-US" sz="2200"/>
              <a:t>*AP Exam information (vast majority this period)</a:t>
            </a:r>
            <a:endParaRPr sz="2200"/>
          </a:p>
          <a:p>
            <a:pPr indent="0" lvl="0" marL="0" rtl="0" algn="l">
              <a:spcBef>
                <a:spcPts val="0"/>
              </a:spcBef>
              <a:spcAft>
                <a:spcPts val="0"/>
              </a:spcAft>
              <a:buSzPts val="1100"/>
              <a:buNone/>
            </a:pPr>
            <a:r>
              <a:rPr lang="en-US" sz="2200"/>
              <a:t>*Acellus/Credit Recovery </a:t>
            </a:r>
            <a:endParaRPr sz="2200"/>
          </a:p>
          <a:p>
            <a:pPr indent="0" lvl="0" marL="0" rtl="0" algn="l">
              <a:lnSpc>
                <a:spcPct val="100000"/>
              </a:lnSpc>
              <a:spcBef>
                <a:spcPts val="0"/>
              </a:spcBef>
              <a:spcAft>
                <a:spcPts val="0"/>
              </a:spcAft>
              <a:buSzPts val="1100"/>
              <a:buNone/>
            </a:pPr>
            <a:r>
              <a:rPr lang="en-US" sz="2200"/>
              <a:t>*College admissions</a:t>
            </a:r>
            <a:endParaRPr sz="2200"/>
          </a:p>
          <a:p>
            <a:pPr indent="0" lvl="0" marL="0" rtl="0" algn="l">
              <a:lnSpc>
                <a:spcPct val="100000"/>
              </a:lnSpc>
              <a:spcBef>
                <a:spcPts val="0"/>
              </a:spcBef>
              <a:spcAft>
                <a:spcPts val="0"/>
              </a:spcAft>
              <a:buSzPts val="1100"/>
              <a:buNone/>
            </a:pPr>
            <a:r>
              <a:rPr lang="en-US" sz="2200"/>
              <a:t>*Scholarships</a:t>
            </a:r>
            <a:endParaRPr sz="2200"/>
          </a:p>
          <a:p>
            <a:pPr indent="-228600" lvl="0" marL="457200" rtl="0" algn="l">
              <a:lnSpc>
                <a:spcPct val="100000"/>
              </a:lnSpc>
              <a:spcBef>
                <a:spcPts val="0"/>
              </a:spcBef>
              <a:spcAft>
                <a:spcPts val="0"/>
              </a:spcAft>
              <a:buClr>
                <a:schemeClr val="dk1"/>
              </a:buClr>
              <a:buSzPts val="1100"/>
              <a:buFont typeface="Arial"/>
              <a:buNone/>
            </a:pPr>
            <a:r>
              <a:t/>
            </a:r>
            <a:endParaRPr/>
          </a:p>
          <a:p>
            <a:pPr indent="-228600" lvl="0" marL="457200" rtl="0" algn="l">
              <a:lnSpc>
                <a:spcPct val="100000"/>
              </a:lnSpc>
              <a:spcBef>
                <a:spcPts val="0"/>
              </a:spcBef>
              <a:spcAft>
                <a:spcPts val="0"/>
              </a:spcAft>
              <a:buSzPts val="14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4"/>
          <p:cNvSpPr txBox="1"/>
          <p:nvPr/>
        </p:nvSpPr>
        <p:spPr>
          <a:xfrm>
            <a:off x="101775" y="259975"/>
            <a:ext cx="7443600" cy="46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b="1" lang="en-US" sz="4000">
                <a:solidFill>
                  <a:srgbClr val="980000"/>
                </a:solidFill>
                <a:latin typeface="PT Sans Narrow"/>
                <a:ea typeface="PT Sans Narrow"/>
                <a:cs typeface="PT Sans Narrow"/>
                <a:sym typeface="PT Sans Narrow"/>
              </a:rPr>
              <a:t>Scholarship Results</a:t>
            </a:r>
            <a:endParaRPr>
              <a:latin typeface="Calibri"/>
              <a:ea typeface="Calibri"/>
              <a:cs typeface="Calibri"/>
              <a:sym typeface="Calibri"/>
            </a:endParaRPr>
          </a:p>
        </p:txBody>
      </p:sp>
      <p:sp>
        <p:nvSpPr>
          <p:cNvPr id="96" name="Google Shape;96;p14"/>
          <p:cNvSpPr txBox="1"/>
          <p:nvPr/>
        </p:nvSpPr>
        <p:spPr>
          <a:xfrm>
            <a:off x="236925" y="935650"/>
            <a:ext cx="11587800" cy="56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In this current school year, 2020, our students have earned at least $284K in private scholarships (more results are pending) from CAP Bay Area, Posse, and East Bay College Fund.</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From 2016-2019, our students earned over $1.44M in private scholarships. </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The current 5 year total is </a:t>
            </a:r>
            <a:r>
              <a:rPr b="1" lang="en-US" sz="1700">
                <a:solidFill>
                  <a:schemeClr val="dk1"/>
                </a:solidFill>
                <a:latin typeface="Calibri"/>
                <a:ea typeface="Calibri"/>
                <a:cs typeface="Calibri"/>
                <a:sym typeface="Calibri"/>
              </a:rPr>
              <a:t>at least</a:t>
            </a:r>
            <a:r>
              <a:rPr lang="en-US" sz="1700">
                <a:solidFill>
                  <a:schemeClr val="dk1"/>
                </a:solidFill>
                <a:latin typeface="Calibri"/>
                <a:ea typeface="Calibri"/>
                <a:cs typeface="Calibri"/>
                <a:sym typeface="Calibri"/>
              </a:rPr>
              <a:t> $1.72M in private scholarships.</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n-US" sz="1700">
                <a:latin typeface="Calibri"/>
                <a:ea typeface="Calibri"/>
                <a:cs typeface="Calibri"/>
                <a:sym typeface="Calibri"/>
              </a:rPr>
              <a:t>*Note: I have historically tracked outside scholarships that students receive. While I’m not confident every student has alerted me to their smaller scholarships, I am confident I am fully aware of all sizable awards our students have received. These scholarships include, but are not limited to: Posse Scholarship, </a:t>
            </a:r>
            <a:r>
              <a:rPr lang="en-US" sz="1700">
                <a:solidFill>
                  <a:schemeClr val="dk1"/>
                </a:solidFill>
                <a:latin typeface="Calibri"/>
                <a:ea typeface="Calibri"/>
                <a:cs typeface="Calibri"/>
                <a:sym typeface="Calibri"/>
              </a:rPr>
              <a:t>Questbridge, </a:t>
            </a:r>
            <a:r>
              <a:rPr lang="en-US" sz="1700">
                <a:latin typeface="Calibri"/>
                <a:ea typeface="Calibri"/>
                <a:cs typeface="Calibri"/>
                <a:sym typeface="Calibri"/>
              </a:rPr>
              <a:t>East Bay College Fund (now under the umbrella of Oakland Promise but available to all students), CAP Bay Area (Making Waves scholarship), Wa Sung Foundation, and others.</a:t>
            </a:r>
            <a:endParaRPr sz="1700">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700">
                <a:solidFill>
                  <a:schemeClr val="dk1"/>
                </a:solidFill>
                <a:latin typeface="Calibri"/>
                <a:ea typeface="Calibri"/>
                <a:cs typeface="Calibri"/>
                <a:sym typeface="Calibri"/>
              </a:rPr>
              <a:t>In terms of university-offered scholarships to prospective students, I am unprepared to provide this request for this year. I instruct all the students to formally reject a school when they officially cross them off their list. This is done to expedite the waitlist process for schools and the waitlist status of other students. Thus, when a student rejects a school, they lose access to their portal, which provides the scholarship figures. </a:t>
            </a:r>
            <a:r>
              <a:rPr b="1" lang="en-US" sz="1700">
                <a:solidFill>
                  <a:schemeClr val="dk1"/>
                </a:solidFill>
                <a:latin typeface="Calibri"/>
                <a:ea typeface="Calibri"/>
                <a:cs typeface="Calibri"/>
                <a:sym typeface="Calibri"/>
              </a:rPr>
              <a:t>Moving forward, knowing this is a request, I will definitely install a system to track all of these scholarship offers furnished by the colleges and universities. </a:t>
            </a:r>
            <a:endParaRPr b="1"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n-US" sz="1700">
                <a:latin typeface="Calibri"/>
                <a:ea typeface="Calibri"/>
                <a:cs typeface="Calibri"/>
                <a:sym typeface="Calibri"/>
              </a:rPr>
              <a:t>Next year, moving college planning back into the classroom, will allow me to again make scholarships part of the Senior curriculum, boosting the number of applications sent out, not to mention better track results, both private and from universities. </a:t>
            </a:r>
            <a:endParaRPr sz="17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