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embeddedFontLst>
    <p:embeddedFont>
      <p:font typeface="Averag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Lucida Sans" panose="020B0602030504020204" pitchFamily="34" charset="0"/>
      <p:regular r:id="rId41"/>
      <p:bold r:id="rId42"/>
      <p:italic r:id="rId43"/>
      <p:boldItalic r:id="rId44"/>
    </p:embeddedFont>
    <p:embeddedFont>
      <p:font typeface="PT Sans Narrow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51A464-60BF-4D55-B088-F97DE0FFEF6F}">
  <a:tblStyle styleId="{D351A464-60BF-4D55-B088-F97DE0FFE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3a9ef14f7_0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83a9ef14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3a9ef14f7_0_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83a9ef14f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3a9ef14f7_0_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83a9ef14f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3a9ef14f7_0_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83a9ef14f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3a9ef14f7_0_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83a9ef14f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3a9ef14f7_0_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83a9ef14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3a9ef14f7_0_4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g83a9ef14f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3a9ef14f7_0_4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83a9ef14f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99" y="672760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3646" y="3275950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4" h="120000" extrusionOk="0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100047" y="3251101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5" h="120000" extrusionOk="0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38867" y="4535295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761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338867" y="4332100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3441435" y="1930375"/>
            <a:ext cx="5309128" cy="7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99" y="672760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mail.com" TargetMode="External"/><Relationship Id="rId3" Type="http://schemas.openxmlformats.org/officeDocument/2006/relationships/hyperlink" Target="https://my.mheducation.com/login" TargetMode="External"/><Relationship Id="rId7" Type="http://schemas.openxmlformats.org/officeDocument/2006/relationships/hyperlink" Target="https://aimsk12.rosettastoneclassroom.com" TargetMode="External"/><Relationship Id="rId12" Type="http://schemas.openxmlformats.org/officeDocument/2006/relationships/hyperlink" Target="https://www.alek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ill.org" TargetMode="External"/><Relationship Id="rId11" Type="http://schemas.openxmlformats.org/officeDocument/2006/relationships/hyperlink" Target="https://americanindian.powerschool.com/public/" TargetMode="External"/><Relationship Id="rId5" Type="http://schemas.openxmlformats.org/officeDocument/2006/relationships/hyperlink" Target="https://h100006768.education.scholastic.com/" TargetMode="External"/><Relationship Id="rId10" Type="http://schemas.openxmlformats.org/officeDocument/2006/relationships/hyperlink" Target="http://aimschools.illuminatehc.com/" TargetMode="External"/><Relationship Id="rId4" Type="http://schemas.openxmlformats.org/officeDocument/2006/relationships/hyperlink" Target="https://digital.standardsplus.org/student-login" TargetMode="External"/><Relationship Id="rId9" Type="http://schemas.openxmlformats.org/officeDocument/2006/relationships/hyperlink" Target="http://aims.schoology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ighschool@aimsk12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954850" y="711625"/>
            <a:ext cx="102822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97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AIMS K-12 Board Report</a:t>
            </a:r>
            <a:br>
              <a:rPr lang="en-US" b="1"/>
            </a:br>
            <a:r>
              <a:rPr lang="en-US" sz="2800" b="1"/>
              <a:t>Reporting Period April 2020</a:t>
            </a:r>
            <a:endParaRPr sz="2800" b="1"/>
          </a:p>
        </p:txBody>
      </p:sp>
      <p:sp>
        <p:nvSpPr>
          <p:cNvPr id="52" name="Google Shape;52;p7"/>
          <p:cNvSpPr txBox="1"/>
          <p:nvPr/>
        </p:nvSpPr>
        <p:spPr>
          <a:xfrm>
            <a:off x="1872838" y="3368250"/>
            <a:ext cx="72390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825" rIns="0" bIns="0" anchor="t" anchorCtr="0">
            <a:noAutofit/>
          </a:bodyPr>
          <a:lstStyle/>
          <a:p>
            <a:pPr marL="12700" marR="5080" lvl="0" indent="909319" algn="ctr" rtl="0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 Maurice Williams Jr</a:t>
            </a:r>
            <a:r>
              <a:rPr lang="en-US">
                <a:solidFill>
                  <a:srgbClr val="685D46"/>
                </a:solidFill>
              </a:rPr>
              <a:t>., AIMS </a:t>
            </a:r>
            <a:r>
              <a:rPr lang="en-US" sz="14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College Prep High School</a:t>
            </a:r>
            <a:endParaRPr/>
          </a:p>
          <a:p>
            <a:pPr marL="12700" marR="5080" lvl="0" indent="909319" algn="ctr" rtl="0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Schools Peter Holmquist</a:t>
            </a:r>
            <a:r>
              <a:rPr lang="en-US">
                <a:solidFill>
                  <a:srgbClr val="685D46"/>
                </a:solidFill>
              </a:rPr>
              <a:t>, AIMS </a:t>
            </a:r>
            <a:r>
              <a:rPr lang="en-US" sz="14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College Prep Middle School</a:t>
            </a:r>
            <a:endParaRPr/>
          </a:p>
          <a:p>
            <a:pPr marL="12700" marR="5080" lvl="0" indent="909319" algn="ctr" rtl="0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 Christopher Ahma</a:t>
            </a:r>
            <a:r>
              <a:rPr lang="en-US">
                <a:solidFill>
                  <a:srgbClr val="685D46"/>
                </a:solidFill>
              </a:rPr>
              <a:t>d,</a:t>
            </a:r>
            <a:r>
              <a:rPr lang="en-US" sz="14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lang="en-US">
                <a:solidFill>
                  <a:srgbClr val="685D46"/>
                </a:solidFill>
              </a:rPr>
              <a:t>IMS </a:t>
            </a:r>
            <a:r>
              <a:rPr lang="en-US" sz="1400" b="0" i="0" u="none" strike="noStrike" cap="non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College Prep Elementary School</a:t>
            </a:r>
            <a:endParaRPr sz="1400" b="0" i="0" u="none" strike="noStrike" cap="none">
              <a:solidFill>
                <a:srgbClr val="685D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909319" algn="ctr" rtl="0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406033" y="4927435"/>
            <a:ext cx="704548" cy="6633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756298" y="4781623"/>
            <a:ext cx="2679304" cy="13143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17199" y="162573"/>
            <a:ext cx="108189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108" name="Google Shape;108;p16"/>
          <p:cNvSpPr txBox="1"/>
          <p:nvPr/>
        </p:nvSpPr>
        <p:spPr>
          <a:xfrm>
            <a:off x="517200" y="2224767"/>
            <a:ext cx="1666800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7th grade schedule</a:t>
            </a:r>
            <a:endParaRPr sz="1900" b="1" i="0" u="none" strike="noStrike" cap="non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9" name="Google Shape;109;p16"/>
          <p:cNvGraphicFramePr/>
          <p:nvPr/>
        </p:nvGraphicFramePr>
        <p:xfrm>
          <a:off x="2653867" y="14287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{D351A464-60BF-4D55-B088-F97DE0FFEF6F}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Monday</a:t>
                      </a:r>
                      <a:endParaRPr sz="13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Tuesday</a:t>
                      </a:r>
                      <a:endParaRPr sz="13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Wednesday</a:t>
                      </a:r>
                      <a:endParaRPr sz="13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Thursday</a:t>
                      </a:r>
                      <a:endParaRPr sz="13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Friday</a:t>
                      </a:r>
                      <a:endParaRPr sz="13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Block 1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9:00 - 10:30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P.E.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VAPA Class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P.E.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World Language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ELA &amp; Hist Assessment &amp; Evaluation</a:t>
                      </a:r>
                      <a:endParaRPr sz="15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10:30 - 11:00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Break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Break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Break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Break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Break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Block 2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11:00 - 12:30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ELA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Math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ELA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Math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Math &amp; Sci Assessment &amp; Evaluation</a:t>
                      </a:r>
                      <a:endParaRPr sz="15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12:30- 1:30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Lunch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Lunch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Block A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1:30 - 2:30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Math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ELA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Math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ELA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Block B</a:t>
                      </a:r>
                      <a:endParaRPr sz="1300"/>
                    </a:p>
                  </a:txBody>
                  <a:tcPr marL="38100" marR="38100" marT="25400" marB="254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/>
                        <a:t>2:30 - 3:30</a:t>
                      </a:r>
                      <a:endParaRPr sz="1500" b="1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Science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History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Science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History</a:t>
                      </a: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517200" y="670572"/>
            <a:ext cx="102213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Strategy for Staff Communication</a:t>
            </a:r>
            <a:endParaRPr sz="3600"/>
          </a:p>
        </p:txBody>
      </p:sp>
      <p:sp>
        <p:nvSpPr>
          <p:cNvPr id="115" name="Google Shape;115;p17"/>
          <p:cNvSpPr txBox="1"/>
          <p:nvPr/>
        </p:nvSpPr>
        <p:spPr>
          <a:xfrm>
            <a:off x="517200" y="1852165"/>
            <a:ext cx="11041200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Weekly Professional Learning Community meetings (since August 2019)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Weekly Memo - collection of information and announcements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Group Emails as required beyond weekly memo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Individual emails as need arises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●"/>
            </a:pPr>
            <a:r>
              <a:rPr lang="en-US" sz="2400" b="1">
                <a:latin typeface="Helvetica Neue"/>
                <a:ea typeface="Helvetica Neue"/>
                <a:cs typeface="Helvetica Neue"/>
                <a:sym typeface="Helvetica Neue"/>
              </a:rPr>
              <a:t>Responses to staff emails usually within 2 hours (often immediately)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626" y="4635726"/>
            <a:ext cx="1667667" cy="16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8894" y="4117361"/>
            <a:ext cx="1519682" cy="218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Online Tools and Portals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5871633" y="1392067"/>
            <a:ext cx="6027600" cy="4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McGrawHill (Science)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434343"/>
                </a:solidFill>
                <a:hlinkClick r:id="rId3"/>
              </a:rPr>
              <a:t>my.mheducation.com/login</a:t>
            </a:r>
            <a:endParaRPr sz="2700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Standards Plus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434343"/>
                </a:solidFill>
                <a:hlinkClick r:id="rId4"/>
              </a:rPr>
              <a:t>https://digital.standardsplus.org/student-login</a:t>
            </a:r>
            <a:endParaRPr sz="2100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SRI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434343"/>
                </a:solidFill>
                <a:hlinkClick r:id="rId5"/>
              </a:rPr>
              <a:t>https://h100006768.education.scholastic.com</a:t>
            </a:r>
            <a:endParaRPr sz="2100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Quill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434343"/>
                </a:solidFill>
                <a:hlinkClick r:id="rId6"/>
              </a:rPr>
              <a:t>https://www.Quill.org</a:t>
            </a:r>
            <a:r>
              <a:rPr lang="en-US" sz="2700">
                <a:solidFill>
                  <a:srgbClr val="434343"/>
                </a:solidFill>
              </a:rPr>
              <a:t>    </a:t>
            </a:r>
            <a:endParaRPr sz="2700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Rosetta Stone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434343"/>
                </a:solidFill>
                <a:hlinkClick r:id="rId7"/>
              </a:rPr>
              <a:t>https://Aimsk12.rosettastoneclassroom.com</a:t>
            </a:r>
            <a:endParaRPr sz="2100">
              <a:solidFill>
                <a:srgbClr val="43434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614167" y="1474567"/>
            <a:ext cx="5097600" cy="4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Gmail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434343"/>
                </a:solidFill>
                <a:hlinkClick r:id="rId8"/>
              </a:rPr>
              <a:t>www.gmail.com</a:t>
            </a:r>
            <a:endParaRPr sz="2700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Schoology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434343"/>
                </a:solidFill>
                <a:hlinkClick r:id="rId9"/>
              </a:rPr>
              <a:t>aims.schoology.com</a:t>
            </a:r>
            <a:r>
              <a:rPr lang="en-US" sz="2700">
                <a:solidFill>
                  <a:srgbClr val="434343"/>
                </a:solidFill>
              </a:rPr>
              <a:t> </a:t>
            </a:r>
            <a:endParaRPr sz="2700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Illuminate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434343"/>
                </a:solidFill>
                <a:hlinkClick r:id="rId10"/>
              </a:rPr>
              <a:t>aimschools.illuminatehc.com/</a:t>
            </a:r>
            <a:endParaRPr sz="2700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Powerschool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434343"/>
                </a:solidFill>
                <a:hlinkClick r:id="rId11"/>
              </a:rPr>
              <a:t>https://americanindian.powerschool.com/public/</a:t>
            </a:r>
            <a:endParaRPr sz="2100" b="1">
              <a:solidFill>
                <a:srgbClr val="434343"/>
              </a:solidFill>
            </a:endParaRPr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434343"/>
                </a:solidFill>
              </a:rPr>
              <a:t>ALEKS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434343"/>
                </a:solidFill>
                <a:hlinkClick r:id="rId12"/>
              </a:rPr>
              <a:t>aleks.com</a:t>
            </a:r>
            <a:endParaRPr sz="27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Method for Monitoring Instruction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1102167" y="1457633"/>
            <a:ext cx="104565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Weekly PLC interactions - grade level meetings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Lesson Plan review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Visitation of online classroom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Request for and review of Zoom class recordings</a:t>
            </a:r>
            <a:r>
              <a:rPr lang="en-US" sz="2400" b="1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4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3267" y="3748067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Strategy for Communicating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With Students and Parents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944733" y="2174500"/>
            <a:ext cx="102072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Main conduit for communicating with students is Teaching staff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Student emails are responded to the day they are received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Weekly ParentSquare messages from Head of School to families (minimum)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Social Media postings - Instagram, Blog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Strategy for Addressing Concerns From Parents and Students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900767" y="2224300"/>
            <a:ext cx="106575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Email responses within 24 hours (usually within 2 hours)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 responded to within the day (usually within 2 hours)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are immediately included usually, having immediate and relevant information about the situation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Administration triages content/topics to involve the appropriate administrator to ensure consistency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Head of School is informed to ensure responsibility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The Wellness Practices That Middle School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149" name="Google Shape;149;p22"/>
          <p:cNvSpPr txBox="1"/>
          <p:nvPr/>
        </p:nvSpPr>
        <p:spPr>
          <a:xfrm>
            <a:off x="818867" y="2170000"/>
            <a:ext cx="10739700" cy="4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are encouraged to check in with every student every two weeks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are encouraged to ask an emotional check-in question to begin the classroom interaction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include “icebreaker” activities to build community, trust, and care in the classroom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Administrators begin their meetings with a brief emotional check-in with faculty.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calls, zoom meetings, among staff interactions, often include this emotional check-in.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SEL Counseling for individuals and groups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3600"/>
              <a:t>Middle School Challenges /Concerns and Method for Resolution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517200" y="1933299"/>
            <a:ext cx="11041200" cy="3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Ongoing pressures of </a:t>
            </a:r>
            <a:r>
              <a:rPr lang="en-US" sz="2400" b="1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“new” platform skills</a:t>
            </a: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 in tension with </a:t>
            </a:r>
            <a:r>
              <a:rPr lang="en-US" sz="2400" b="1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teaching skill </a:t>
            </a: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development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219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○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Weekly PLC meetings to test teacher self-awareness and experience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219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○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Student and parent feedback (offer surveys for further documentation)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●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Accuracy and fairness of grading through this online learning platform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219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○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Utilize software helps - TurnItIn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219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○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Continue to strategize with teachers to reduce the impact of potential cheating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219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"/>
              <a:buChar char="○"/>
            </a:pPr>
            <a:r>
              <a:rPr lang="en-US" sz="24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Increase teacher skills in use of rubrics &amp; assessment options</a:t>
            </a:r>
            <a:endParaRPr sz="24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517199" y="670573"/>
            <a:ext cx="10819015" cy="119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161" name="Google Shape;161;p24"/>
          <p:cNvSpPr txBox="1"/>
          <p:nvPr/>
        </p:nvSpPr>
        <p:spPr>
          <a:xfrm>
            <a:off x="734825" y="-1682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 		 		 	 	 	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	 	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 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038" y="1538819"/>
            <a:ext cx="4561343" cy="4689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517200" y="670572"/>
            <a:ext cx="10221138" cy="118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Staff Communication</a:t>
            </a:r>
            <a:endParaRPr sz="3600"/>
          </a:p>
        </p:txBody>
      </p:sp>
      <p:sp>
        <p:nvSpPr>
          <p:cNvPr id="168" name="Google Shape;168;p25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Slack On Campus Communication System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Schoology Group Communications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/ Phone Messages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Conferences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PDs and Staff Meetings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on One Meetings As Needed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Announcements from Head of School / Interim Academic Deans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17199" y="670573"/>
            <a:ext cx="10819015" cy="119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60" name="Google Shape;60;p8"/>
          <p:cNvSpPr txBox="1"/>
          <p:nvPr/>
        </p:nvSpPr>
        <p:spPr>
          <a:xfrm>
            <a:off x="70750" y="1220750"/>
            <a:ext cx="11487600" cy="5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K-1: 8:45-3:00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2-5: 8:30-3:30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Sample Schedule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8:30-9:00: Review homework LIVE on Zoom with students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9:00-9:30: Teach an ELA standard from the BLUE BENCHMARK sheet to the students. You are actually getting on LIVE and teaching them by going over the concept, reviewing, showing them examples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9:30-10:00: This is still live - you are giving them sample problems while you work with them on these problems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10:00-10:30: Students are working on independent work of the standards you JUST taught. They do this by themselves or with their parents. You do not have to be there.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10:30-11:00: Teach a MATH standard from the BLUE BENCHMARK sheet to the students. You are actually getting on LIVE and teaching them by going over the concept, reviewing, and showing them examples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11:00-11:30: Mandarin on Tuesday and Thursday. Monday and Wednesday - (do KHAN ACADEMY)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11:30-12:00: You are going to do guided practice. This means going over the math standard you just taught with your kids.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12:00-1:00: Lunch Time Break/ Recess - you do not have to be there.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1:00-1:30: Independent Math Practice - students are working on problems you gave them based on the math standards you just taught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1:30-2:00: NEWSELA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2:00-2:45: PE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2:45-3:15: Science Tuesday/Thursday Khan Academy Monday/Wednesday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3:15-3:30: Pass out homework</a:t>
            </a:r>
            <a:endParaRPr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Online Tools and Portals</a:t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Schoology Conferences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Conferences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Classroom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Note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Adobe Creative Suite: Photoshop, Indesign, etc.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ALEKS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Rosetta Stone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Ally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Acellus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Khan Academy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Method for Monitoring Instruction</a:t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 / Student Breakout Rooms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Assessments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Observations by Academic Deans and Head of School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Submission of Lesson Plans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Quarter 4 Pacing Guides Based off AP Testing Review and Course Standards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Communicating With Students and Parents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2900" algn="l" rtl="0"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Front Desk Attendance Clerk and All Staff make phone calls for absent, tardy, and students that are inactive from the computer for 10 mins or more.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Parentsquare communications as needed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Schoology Group Communication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Conference Parent Meetings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Grade Level Meetings Via Conferences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Addressing Concerns From Parents and Students</a:t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</a:t>
            </a:r>
            <a:r>
              <a:rPr lang="en-US" sz="1800" b="1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highschool@aimsk12.org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 Parentsquare Replies to postings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teachers and support staff as it pertains to concern type (Absence, Chromebook / Technology Request, Academics)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Member Has Access to AIMS Cell Phone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The Wellness Practices That High School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198" name="Google Shape;198;p30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42900" algn="l" rtl="0"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AIMS HS SGA to plan virtual spirit week and other virtual engagements to increase social connections with students and friends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Hour Lunch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Education Classes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Socioemotional Counseling Is Available As Needed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Challenges / Concerns and Method for Resolution</a:t>
            </a:r>
            <a:endParaRPr/>
          </a:p>
        </p:txBody>
      </p:sp>
      <p:sp>
        <p:nvSpPr>
          <p:cNvPr id="204" name="Google Shape;204;p31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60-80 students attend online classes using cell phones, despite most having computer access.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Alert teachers to remove students from class with cell phones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Notify parents to monitor the classroom instruction / work areas of their children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Remind students to use their computer devices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Stop by the school to pick up chromebooks if needed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Intermittent showing of faces while in school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disruption of classes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Alert teachers to remove students from class with cell phones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that are removed from class due to harassment will be prevented from attending online classes for a 24 hour period. 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Repeated violations may result in complete removal from attending online classes. 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 restorative practices to students prior to rejoining class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should not share their passwords with other students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288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lphaLcPeriod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Assigning classroom participation grades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17200" y="670572"/>
            <a:ext cx="10221138" cy="118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Staff Communication</a:t>
            </a:r>
            <a:endParaRPr sz="3600"/>
          </a:p>
        </p:txBody>
      </p:sp>
      <p:sp>
        <p:nvSpPr>
          <p:cNvPr id="66" name="Google Shape;66;p9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Daily Emails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Weekly Staff Meetings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Weekly PD’s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Daily Classroom Check-ins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Daily Feedback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Online Tools and Portals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Zoom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Google Classroom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Google Hangouts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ParentSquare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GMAIL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Benchmark Universe</a:t>
            </a:r>
            <a:endParaRPr>
              <a:solidFill>
                <a:srgbClr val="434343"/>
              </a:solidFill>
            </a:endParaRPr>
          </a:p>
          <a:p>
            <a:pPr marL="1371600" marR="0" lvl="0" indent="0" algn="l" rtl="0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i="0" u="none" strike="noStrike" cap="none">
              <a:solidFill>
                <a:srgbClr val="5B0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Method for Monitoring Instruction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 b="1">
                <a:solidFill>
                  <a:srgbClr val="434343"/>
                </a:solidFill>
              </a:rPr>
              <a:t>Daily Classroom Check-ins</a:t>
            </a:r>
            <a:endParaRPr b="1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 b="1">
                <a:solidFill>
                  <a:srgbClr val="434343"/>
                </a:solidFill>
              </a:rPr>
              <a:t>Daily Lesson Agendas Uploaded</a:t>
            </a:r>
            <a:endParaRPr b="1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 b="1">
                <a:solidFill>
                  <a:srgbClr val="434343"/>
                </a:solidFill>
              </a:rPr>
              <a:t>Daily Feedback Given</a:t>
            </a:r>
            <a:endParaRPr b="1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 b="1">
                <a:solidFill>
                  <a:srgbClr val="434343"/>
                </a:solidFill>
              </a:rPr>
              <a:t>Student and Parent Feedback</a:t>
            </a:r>
            <a:endParaRPr b="1">
              <a:solidFill>
                <a:srgbClr val="434343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Communicating With Students and Parents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Email Chains with Parents 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Email Chains with Students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Direct Admin Communication with Parents and Students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Parentsquare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Online Memos</a:t>
            </a:r>
            <a:endParaRPr/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Check Ins During Work Hours in Google Classroom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Addressing Concerns From Parents and Students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Parentsquare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Posted my direct email address and phone number for all Parent Concerns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Very quick replies to all parent concerns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Staff members call parents of students who haven’t attended class</a:t>
            </a: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Tech support to help parents navigate through Zoom</a:t>
            </a:r>
            <a:endParaRPr>
              <a:solidFill>
                <a:srgbClr val="434343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The Wellness Practices That Elementary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96" name="Google Shape;96;p14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Brain Breaks during the school day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Class meetings for students to chit chat and hangout with each other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Daily Physical Education classes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 hour of lunch and recess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Students eat lunch with each other live on Zoom and can communicate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Staff counselor maintaining case load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Challenges/Concerns and Method for Resolution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Trouble signing into Zoom and Google Classroom</a:t>
            </a:r>
            <a:endParaRPr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Solution: Constant tech support from Admin + Tech person</a:t>
            </a:r>
            <a:endParaRPr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Lack of computers at home</a:t>
            </a:r>
            <a:endParaRPr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Solution: Setting up days where parents can pick up a laptop</a:t>
            </a:r>
            <a:endParaRPr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Students ditching class</a:t>
            </a:r>
            <a:endParaRPr>
              <a:solidFill>
                <a:srgbClr val="434343"/>
              </a:solidFill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Solution: Emailing and calling parents directly to let them know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Widescreen</PresentationFormat>
  <Paragraphs>262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Average</vt:lpstr>
      <vt:lpstr>Lucida Sans</vt:lpstr>
      <vt:lpstr>Calibri</vt:lpstr>
      <vt:lpstr>Arial</vt:lpstr>
      <vt:lpstr>Helvetica</vt:lpstr>
      <vt:lpstr>PT Sans Narrow</vt:lpstr>
      <vt:lpstr>Helvetica Neue</vt:lpstr>
      <vt:lpstr>Office Theme</vt:lpstr>
      <vt:lpstr>AIMS K-12 Board Report Reporting Period April 2020</vt:lpstr>
      <vt:lpstr>Elementary School Instructional Schedule</vt:lpstr>
      <vt:lpstr>Elementary School Strategy for Staff Communication</vt:lpstr>
      <vt:lpstr>Elementary School Online Tools and Portals</vt:lpstr>
      <vt:lpstr>Elementary School Method for Monitoring Instruction</vt:lpstr>
      <vt:lpstr>Elementary School Strategy for Communicating With Students and Parents</vt:lpstr>
      <vt:lpstr>Elementary School Strategy for Addressing Concerns From Parents and Students</vt:lpstr>
      <vt:lpstr>The Wellness Practices That Elementary Students Are Encouraged to Employ To Promote Overall Mental and Physical Healthy Well-Being </vt:lpstr>
      <vt:lpstr>Elementary School Challenges/Concerns and Method for Resolution</vt:lpstr>
      <vt:lpstr>Middle School Instructional Schedule</vt:lpstr>
      <vt:lpstr>Middle School Strategy for Staff Communication</vt:lpstr>
      <vt:lpstr>Middle School Online Tools and Portals</vt:lpstr>
      <vt:lpstr>Middle School Method for Monitoring Instruction</vt:lpstr>
      <vt:lpstr>Middle School Strategy for Communicating  With Students and Parents</vt:lpstr>
      <vt:lpstr>Middle School Strategy for Addressing Concerns From Parents and Students</vt:lpstr>
      <vt:lpstr>The Wellness Practices That Middle School Students Are Encouraged to Employ To Promote Overall Mental and Physical Healthy Well-Being </vt:lpstr>
      <vt:lpstr>Middle School Challenges /Concerns and Method for Resolution</vt:lpstr>
      <vt:lpstr>High School Instructional Schedule</vt:lpstr>
      <vt:lpstr>High School Strategy for Staff Communication</vt:lpstr>
      <vt:lpstr>High School Online Tools and Portals</vt:lpstr>
      <vt:lpstr>High School Method for Monitoring Instruction</vt:lpstr>
      <vt:lpstr>High School Strategy for Communicating With Students and Parents</vt:lpstr>
      <vt:lpstr>High School Strategy for Addressing Concerns From Parents and Students</vt:lpstr>
      <vt:lpstr>The Wellness Practices That High School Students Are Encouraged to Employ To Promote Overall Mental and Physical Healthy Well-Being </vt:lpstr>
      <vt:lpstr>High School Challenges / Concerns and Method for Resolution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K-12 Board Report Reporting Period April 2020</dc:title>
  <dc:creator>Kellie Minor</dc:creator>
  <cp:lastModifiedBy>Kellie Minor</cp:lastModifiedBy>
  <cp:revision>2</cp:revision>
  <dcterms:modified xsi:type="dcterms:W3CDTF">2020-04-18T22:09:57Z</dcterms:modified>
</cp:coreProperties>
</file>