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77" r:id="rId3"/>
    <p:sldId id="257" r:id="rId4"/>
    <p:sldId id="272" r:id="rId5"/>
    <p:sldId id="278" r:id="rId6"/>
    <p:sldId id="279" r:id="rId7"/>
    <p:sldId id="280" r:id="rId8"/>
    <p:sldId id="281" r:id="rId9"/>
    <p:sldId id="282" r:id="rId10"/>
    <p:sldId id="283" r:id="rId11"/>
    <p:sldId id="284" r:id="rId12"/>
  </p:sldIdLst>
  <p:sldSz cx="12192000" cy="6858000"/>
  <p:notesSz cx="12192000" cy="6858000"/>
  <p:embeddedFontLst>
    <p:embeddedFont>
      <p:font typeface="Helvetica Neue" panose="020B0604020202020204" charset="0"/>
      <p:regular r:id="rId14"/>
      <p:bold r:id="rId15"/>
      <p:italic r:id="rId16"/>
      <p:boldItalic r:id="rId17"/>
    </p:embeddedFont>
    <p:embeddedFont>
      <p:font typeface="PT Sans Narrow" panose="020B0604020202020204" charset="0"/>
      <p:regular r:id="rId18"/>
      <p:bold r:id="rId19"/>
    </p:embeddedFont>
    <p:embeddedFont>
      <p:font typeface="Calibri" panose="020F0502020204030204" pitchFamily="34" charset="0"/>
      <p:regular r:id="rId20"/>
      <p:bold r:id="rId21"/>
      <p:italic r:id="rId22"/>
      <p:boldItalic r:id="rId23"/>
    </p:embeddedFont>
    <p:embeddedFont>
      <p:font typeface="Lucida Sans" panose="020B0602030504020204" pitchFamily="34" charset="0"/>
      <p:regular r:id="rId24"/>
      <p:bold r:id="rId25"/>
      <p:italic r:id="rId26"/>
      <p:boldItalic r:id="rId27"/>
    </p:embeddedFont>
    <p:embeddedFont>
      <p:font typeface="Arial Narrow" panose="020B0606020202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9" roundtripDataSignature="AMtx7mgyMgm5AXgGBsYtWWRyFn0qu8lD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p:scale>
          <a:sx n="70" d="100"/>
          <a:sy n="70" d="100"/>
        </p:scale>
        <p:origin x="48" y="11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9" name="Google Shape;49;p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6eb474080f_3_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3" name="Google Shape;63;g6eb474080f_3_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490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6ebd431315_0_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g6ebd431315_0_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6ebd431315_0_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g6ebd431315_0_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873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6ebd431315_0_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g6ebd431315_0_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810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6ebd431315_0_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g6ebd431315_0_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9386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6ebd431315_0_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 name="Google Shape;57;g6ebd431315_0_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87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obj">
  <p:cSld name="OBJECT">
    <p:bg>
      <p:bgPr>
        <a:solidFill>
          <a:schemeClr val="lt1"/>
        </a:solidFill>
        <a:effectLst/>
      </p:bgPr>
    </p:bg>
    <p:spTree>
      <p:nvGrpSpPr>
        <p:cNvPr id="1" name="Shape 13"/>
        <p:cNvGrpSpPr/>
        <p:nvPr/>
      </p:nvGrpSpPr>
      <p:grpSpPr>
        <a:xfrm>
          <a:off x="0" y="0"/>
          <a:ext cx="0" cy="0"/>
          <a:chOff x="0" y="0"/>
          <a:chExt cx="0" cy="0"/>
        </a:xfrm>
      </p:grpSpPr>
      <p:sp>
        <p:nvSpPr>
          <p:cNvPr id="14" name="Google Shape;14;p7"/>
          <p:cNvSpPr/>
          <p:nvPr/>
        </p:nvSpPr>
        <p:spPr>
          <a:xfrm>
            <a:off x="-99" y="6727600"/>
            <a:ext cx="12192000" cy="130810"/>
          </a:xfrm>
          <a:custGeom>
            <a:avLst/>
            <a:gdLst/>
            <a:ahLst/>
            <a:cxnLst/>
            <a:rect l="l" t="t" r="r" b="b"/>
            <a:pathLst>
              <a:path w="12192000" h="130809" extrusionOk="0">
                <a:moveTo>
                  <a:pt x="0" y="0"/>
                </a:moveTo>
                <a:lnTo>
                  <a:pt x="12191999" y="0"/>
                </a:lnTo>
                <a:lnTo>
                  <a:pt x="12191999" y="130499"/>
                </a:lnTo>
                <a:lnTo>
                  <a:pt x="0" y="130499"/>
                </a:lnTo>
                <a:lnTo>
                  <a:pt x="0" y="0"/>
                </a:lnTo>
                <a:close/>
              </a:path>
            </a:pathLst>
          </a:custGeom>
          <a:solidFill>
            <a:srgbClr val="98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 name="Google Shape;15;p7"/>
          <p:cNvSpPr/>
          <p:nvPr/>
        </p:nvSpPr>
        <p:spPr>
          <a:xfrm>
            <a:off x="0" y="0"/>
            <a:ext cx="12192000" cy="130810"/>
          </a:xfrm>
          <a:custGeom>
            <a:avLst/>
            <a:gdLst/>
            <a:ahLst/>
            <a:cxnLst/>
            <a:rect l="l" t="t" r="r" b="b"/>
            <a:pathLst>
              <a:path w="12192000" h="130810" extrusionOk="0">
                <a:moveTo>
                  <a:pt x="0" y="0"/>
                </a:moveTo>
                <a:lnTo>
                  <a:pt x="12191999" y="0"/>
                </a:lnTo>
                <a:lnTo>
                  <a:pt x="12191999" y="130499"/>
                </a:lnTo>
                <a:lnTo>
                  <a:pt x="0" y="130499"/>
                </a:lnTo>
                <a:lnTo>
                  <a:pt x="0" y="0"/>
                </a:lnTo>
                <a:close/>
              </a:path>
            </a:pathLst>
          </a:custGeom>
          <a:solidFill>
            <a:srgbClr val="F1C13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 name="Google Shape;16;p7"/>
          <p:cNvSpPr/>
          <p:nvPr/>
        </p:nvSpPr>
        <p:spPr>
          <a:xfrm>
            <a:off x="9343646" y="3275950"/>
            <a:ext cx="749935" cy="0"/>
          </a:xfrm>
          <a:custGeom>
            <a:avLst/>
            <a:gdLst/>
            <a:ahLst/>
            <a:cxnLst/>
            <a:rect l="l" t="t" r="r" b="b"/>
            <a:pathLst>
              <a:path w="749934" h="120000" extrusionOk="0">
                <a:moveTo>
                  <a:pt x="0" y="0"/>
                </a:moveTo>
                <a:lnTo>
                  <a:pt x="749699" y="0"/>
                </a:lnTo>
              </a:path>
            </a:pathLst>
          </a:custGeom>
          <a:noFill/>
          <a:ln w="76175" cap="flat" cmpd="sng">
            <a:solidFill>
              <a:srgbClr val="FFD96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 name="Google Shape;17;p7"/>
          <p:cNvSpPr/>
          <p:nvPr/>
        </p:nvSpPr>
        <p:spPr>
          <a:xfrm>
            <a:off x="2100047" y="3251101"/>
            <a:ext cx="749935" cy="0"/>
          </a:xfrm>
          <a:custGeom>
            <a:avLst/>
            <a:gdLst/>
            <a:ahLst/>
            <a:cxnLst/>
            <a:rect l="l" t="t" r="r" b="b"/>
            <a:pathLst>
              <a:path w="749935" h="120000" extrusionOk="0">
                <a:moveTo>
                  <a:pt x="0" y="0"/>
                </a:moveTo>
                <a:lnTo>
                  <a:pt x="749699" y="0"/>
                </a:lnTo>
              </a:path>
            </a:pathLst>
          </a:custGeom>
          <a:noFill/>
          <a:ln w="76175" cap="flat" cmpd="sng">
            <a:solidFill>
              <a:srgbClr val="FFD96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8" name="Google Shape;18;p7"/>
          <p:cNvSpPr/>
          <p:nvPr/>
        </p:nvSpPr>
        <p:spPr>
          <a:xfrm>
            <a:off x="1338867" y="4535295"/>
            <a:ext cx="9516110" cy="0"/>
          </a:xfrm>
          <a:custGeom>
            <a:avLst/>
            <a:gdLst/>
            <a:ahLst/>
            <a:cxnLst/>
            <a:rect l="l" t="t" r="r" b="b"/>
            <a:pathLst>
              <a:path w="9516110" h="120000" extrusionOk="0">
                <a:moveTo>
                  <a:pt x="0" y="0"/>
                </a:moveTo>
                <a:lnTo>
                  <a:pt x="9515556" y="0"/>
                </a:lnTo>
              </a:path>
            </a:pathLst>
          </a:custGeom>
          <a:noFill/>
          <a:ln w="76175" cap="flat" cmpd="sng">
            <a:solidFill>
              <a:srgbClr val="98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9" name="Google Shape;19;p7"/>
          <p:cNvSpPr/>
          <p:nvPr/>
        </p:nvSpPr>
        <p:spPr>
          <a:xfrm>
            <a:off x="1338867" y="4332100"/>
            <a:ext cx="9516110" cy="0"/>
          </a:xfrm>
          <a:custGeom>
            <a:avLst/>
            <a:gdLst/>
            <a:ahLst/>
            <a:cxnLst/>
            <a:rect l="l" t="t" r="r" b="b"/>
            <a:pathLst>
              <a:path w="9516110" h="120000" extrusionOk="0">
                <a:moveTo>
                  <a:pt x="0" y="0"/>
                </a:moveTo>
                <a:lnTo>
                  <a:pt x="9515556" y="0"/>
                </a:lnTo>
              </a:path>
            </a:pathLst>
          </a:custGeom>
          <a:noFill/>
          <a:ln w="9525" cap="flat" cmpd="sng">
            <a:solidFill>
              <a:srgbClr val="98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 name="Google Shape;20;p7"/>
          <p:cNvSpPr txBox="1">
            <a:spLocks noGrp="1"/>
          </p:cNvSpPr>
          <p:nvPr>
            <p:ph type="ctrTitle"/>
          </p:nvPr>
        </p:nvSpPr>
        <p:spPr>
          <a:xfrm>
            <a:off x="3441435" y="1930375"/>
            <a:ext cx="5309128" cy="75691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800" b="0" i="0">
                <a:solidFill>
                  <a:srgbClr val="98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7"/>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dirty="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517200" y="430675"/>
            <a:ext cx="11157599" cy="9398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000" b="1" i="0">
                <a:solidFill>
                  <a:srgbClr val="980000"/>
                </a:solidFill>
                <a:latin typeface="PT Sans Narrow"/>
                <a:ea typeface="PT Sans Narrow"/>
                <a:cs typeface="PT Sans Narrow"/>
                <a:sym typeface="PT Sans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
          <p:cNvSpPr txBox="1">
            <a:spLocks noGrp="1"/>
          </p:cNvSpPr>
          <p:nvPr>
            <p:ph type="body" idx="1"/>
          </p:nvPr>
        </p:nvSpPr>
        <p:spPr>
          <a:xfrm>
            <a:off x="312725" y="1701308"/>
            <a:ext cx="11566549" cy="415099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 name="Google Shape;28;p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dirty="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517200" y="430675"/>
            <a:ext cx="11157599" cy="9398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000" b="1" i="0">
                <a:solidFill>
                  <a:srgbClr val="980000"/>
                </a:solidFill>
                <a:latin typeface="PT Sans Narrow"/>
                <a:ea typeface="PT Sans Narrow"/>
                <a:cs typeface="PT Sans Narrow"/>
                <a:sym typeface="PT Sans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9"/>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dirty="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517200" y="430675"/>
            <a:ext cx="11157599" cy="9398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000" b="1" i="0">
                <a:solidFill>
                  <a:srgbClr val="980000"/>
                </a:solidFill>
                <a:latin typeface="PT Sans Narrow"/>
                <a:ea typeface="PT Sans Narrow"/>
                <a:cs typeface="PT Sans Narrow"/>
                <a:sym typeface="PT Sans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1" name="Google Shape;41;p1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1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dirty="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3"/>
        <p:cNvGrpSpPr/>
        <p:nvPr/>
      </p:nvGrpSpPr>
      <p:grpSpPr>
        <a:xfrm>
          <a:off x="0" y="0"/>
          <a:ext cx="0" cy="0"/>
          <a:chOff x="0" y="0"/>
          <a:chExt cx="0" cy="0"/>
        </a:xfrm>
      </p:grpSpPr>
      <p:sp>
        <p:nvSpPr>
          <p:cNvPr id="44" name="Google Shape;44;p1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1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1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dirty="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p:nvPr/>
        </p:nvSpPr>
        <p:spPr>
          <a:xfrm>
            <a:off x="0" y="0"/>
            <a:ext cx="12192000" cy="130810"/>
          </a:xfrm>
          <a:custGeom>
            <a:avLst/>
            <a:gdLst/>
            <a:ahLst/>
            <a:cxnLst/>
            <a:rect l="l" t="t" r="r" b="b"/>
            <a:pathLst>
              <a:path w="12192000" h="130810" extrusionOk="0">
                <a:moveTo>
                  <a:pt x="0" y="0"/>
                </a:moveTo>
                <a:lnTo>
                  <a:pt x="12191999" y="0"/>
                </a:lnTo>
                <a:lnTo>
                  <a:pt x="12191999" y="130499"/>
                </a:lnTo>
                <a:lnTo>
                  <a:pt x="0" y="130499"/>
                </a:lnTo>
                <a:lnTo>
                  <a:pt x="0" y="0"/>
                </a:lnTo>
                <a:close/>
              </a:path>
            </a:pathLst>
          </a:custGeom>
          <a:solidFill>
            <a:srgbClr val="F1C13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 name="Google Shape;7;p6"/>
          <p:cNvSpPr/>
          <p:nvPr/>
        </p:nvSpPr>
        <p:spPr>
          <a:xfrm>
            <a:off x="-99" y="6727600"/>
            <a:ext cx="12192000" cy="130810"/>
          </a:xfrm>
          <a:custGeom>
            <a:avLst/>
            <a:gdLst/>
            <a:ahLst/>
            <a:cxnLst/>
            <a:rect l="l" t="t" r="r" b="b"/>
            <a:pathLst>
              <a:path w="12192000" h="130809" extrusionOk="0">
                <a:moveTo>
                  <a:pt x="0" y="0"/>
                </a:moveTo>
                <a:lnTo>
                  <a:pt x="12191999" y="0"/>
                </a:lnTo>
                <a:lnTo>
                  <a:pt x="12191999" y="130499"/>
                </a:lnTo>
                <a:lnTo>
                  <a:pt x="0" y="130499"/>
                </a:lnTo>
                <a:lnTo>
                  <a:pt x="0" y="0"/>
                </a:lnTo>
                <a:close/>
              </a:path>
            </a:pathLst>
          </a:custGeom>
          <a:solidFill>
            <a:srgbClr val="98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8" name="Google Shape;8;p6"/>
          <p:cNvSpPr txBox="1">
            <a:spLocks noGrp="1"/>
          </p:cNvSpPr>
          <p:nvPr>
            <p:ph type="title"/>
          </p:nvPr>
        </p:nvSpPr>
        <p:spPr>
          <a:xfrm>
            <a:off x="517200" y="430675"/>
            <a:ext cx="11157599" cy="9398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000" b="1" i="0" u="none" strike="noStrike" cap="none">
                <a:solidFill>
                  <a:srgbClr val="980000"/>
                </a:solidFill>
                <a:latin typeface="PT Sans Narrow"/>
                <a:ea typeface="PT Sans Narrow"/>
                <a:cs typeface="PT Sans Narrow"/>
                <a:sym typeface="PT Sans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6"/>
          <p:cNvSpPr txBox="1">
            <a:spLocks noGrp="1"/>
          </p:cNvSpPr>
          <p:nvPr>
            <p:ph type="body" idx="1"/>
          </p:nvPr>
        </p:nvSpPr>
        <p:spPr>
          <a:xfrm>
            <a:off x="312725" y="1701308"/>
            <a:ext cx="11566549" cy="415099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0" name="Google Shape;10;p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1" name="Google Shape;11;p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u="none"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ctrTitle"/>
          </p:nvPr>
        </p:nvSpPr>
        <p:spPr>
          <a:xfrm>
            <a:off x="1909825" y="690123"/>
            <a:ext cx="6840900" cy="1921039"/>
          </a:xfrm>
          <a:prstGeom prst="rect">
            <a:avLst/>
          </a:prstGeom>
          <a:noFill/>
          <a:ln>
            <a:noFill/>
          </a:ln>
        </p:spPr>
        <p:txBody>
          <a:bodyPr spcFirstLastPara="1" wrap="square" lIns="0" tIns="12700" rIns="0" bIns="0" anchor="t" anchorCtr="0">
            <a:spAutoFit/>
          </a:bodyPr>
          <a:lstStyle/>
          <a:p>
            <a:pPr marL="13970" lvl="0" indent="0" algn="ctr" rtl="0">
              <a:lnSpc>
                <a:spcPct val="100000"/>
              </a:lnSpc>
              <a:spcBef>
                <a:spcPts val="0"/>
              </a:spcBef>
              <a:spcAft>
                <a:spcPts val="0"/>
              </a:spcAft>
              <a:buNone/>
            </a:pPr>
            <a:r>
              <a:rPr lang="en-US" dirty="0"/>
              <a:t>  AIMS K-12 </a:t>
            </a:r>
            <a:br>
              <a:rPr lang="en-US" dirty="0"/>
            </a:br>
            <a:r>
              <a:rPr lang="en-US" dirty="0"/>
              <a:t>Human Resources</a:t>
            </a:r>
            <a:br>
              <a:rPr lang="en-US" dirty="0"/>
            </a:br>
            <a:r>
              <a:rPr lang="en-US" sz="2800" dirty="0"/>
              <a:t>Reporting Period April 2020</a:t>
            </a:r>
            <a:endParaRPr sz="2800" dirty="0"/>
          </a:p>
        </p:txBody>
      </p:sp>
      <p:sp>
        <p:nvSpPr>
          <p:cNvPr id="52" name="Google Shape;52;p1"/>
          <p:cNvSpPr txBox="1"/>
          <p:nvPr/>
        </p:nvSpPr>
        <p:spPr>
          <a:xfrm>
            <a:off x="2377713" y="3429000"/>
            <a:ext cx="7239000" cy="547181"/>
          </a:xfrm>
          <a:prstGeom prst="rect">
            <a:avLst/>
          </a:prstGeom>
          <a:noFill/>
          <a:ln>
            <a:noFill/>
          </a:ln>
        </p:spPr>
        <p:txBody>
          <a:bodyPr spcFirstLastPara="1" wrap="square" lIns="0" tIns="29825" rIns="0" bIns="0" anchor="t" anchorCtr="0">
            <a:spAutoFit/>
          </a:bodyPr>
          <a:lstStyle/>
          <a:p>
            <a:pPr marL="12700" marR="5080" lvl="0" indent="909319" rtl="0">
              <a:lnSpc>
                <a:spcPct val="119656"/>
              </a:lnSpc>
              <a:spcBef>
                <a:spcPts val="0"/>
              </a:spcBef>
              <a:spcAft>
                <a:spcPts val="0"/>
              </a:spcAft>
              <a:buNone/>
            </a:pPr>
            <a:r>
              <a:rPr lang="en-US" dirty="0">
                <a:solidFill>
                  <a:srgbClr val="685D46"/>
                </a:solidFill>
              </a:rPr>
              <a:t>                                 Delicia Moghadam, HR Manager </a:t>
            </a:r>
          </a:p>
          <a:p>
            <a:pPr marL="12700" marR="5080" lvl="0" indent="909319" rtl="0">
              <a:lnSpc>
                <a:spcPct val="119656"/>
              </a:lnSpc>
              <a:spcBef>
                <a:spcPts val="0"/>
              </a:spcBef>
              <a:spcAft>
                <a:spcPts val="0"/>
              </a:spcAft>
              <a:buNone/>
            </a:pPr>
            <a:endParaRPr dirty="0">
              <a:solidFill>
                <a:schemeClr val="dk1"/>
              </a:solidFill>
              <a:latin typeface="Arial"/>
              <a:ea typeface="Arial"/>
              <a:cs typeface="Arial"/>
              <a:sym typeface="Arial"/>
            </a:endParaRPr>
          </a:p>
        </p:txBody>
      </p:sp>
      <p:sp>
        <p:nvSpPr>
          <p:cNvPr id="53" name="Google Shape;53;p1"/>
          <p:cNvSpPr/>
          <p:nvPr/>
        </p:nvSpPr>
        <p:spPr>
          <a:xfrm>
            <a:off x="5406033" y="4927435"/>
            <a:ext cx="704548" cy="66334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4" name="Google Shape;54;p1"/>
          <p:cNvSpPr/>
          <p:nvPr/>
        </p:nvSpPr>
        <p:spPr>
          <a:xfrm>
            <a:off x="4756298" y="4781623"/>
            <a:ext cx="2679304" cy="131437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69626-C5B1-AE4B-AFB5-15D655C1144C}"/>
              </a:ext>
            </a:extLst>
          </p:cNvPr>
          <p:cNvSpPr>
            <a:spLocks noGrp="1"/>
          </p:cNvSpPr>
          <p:nvPr>
            <p:ph type="title"/>
          </p:nvPr>
        </p:nvSpPr>
        <p:spPr>
          <a:xfrm>
            <a:off x="517199" y="406612"/>
            <a:ext cx="11157599" cy="5539978"/>
          </a:xfrm>
        </p:spPr>
        <p:txBody>
          <a:bodyPr/>
          <a:lstStyle/>
          <a:p>
            <a:r>
              <a:rPr lang="en-US" sz="3600" dirty="0"/>
              <a:t>Qualitative and Quantitative Documentation Rubric That Is Employed To Assess the Effectiveness of The Practices/Strategies </a:t>
            </a:r>
            <a:r>
              <a:rPr lang="en-US" sz="3600" dirty="0" smtClean="0"/>
              <a:t>Employed</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endParaRPr lang="en-US" sz="3600" dirty="0"/>
          </a:p>
        </p:txBody>
      </p:sp>
      <p:sp>
        <p:nvSpPr>
          <p:cNvPr id="3" name="Text Placeholder 2">
            <a:extLst>
              <a:ext uri="{FF2B5EF4-FFF2-40B4-BE49-F238E27FC236}">
                <a16:creationId xmlns:a16="http://schemas.microsoft.com/office/drawing/2014/main" id="{6468661A-C784-A845-B551-5D175FFFFD12}"/>
              </a:ext>
            </a:extLst>
          </p:cNvPr>
          <p:cNvSpPr>
            <a:spLocks noGrp="1"/>
          </p:cNvSpPr>
          <p:nvPr>
            <p:ph type="body" idx="1"/>
          </p:nvPr>
        </p:nvSpPr>
        <p:spPr>
          <a:xfrm>
            <a:off x="312725" y="1701308"/>
            <a:ext cx="11566549" cy="5632311"/>
          </a:xfrm>
        </p:spPr>
        <p:txBody>
          <a:bodyPr/>
          <a:lstStyle/>
          <a:p>
            <a:endParaRPr lang="en-US" dirty="0" smtClean="0"/>
          </a:p>
          <a:p>
            <a:endParaRPr lang="en-US" dirty="0"/>
          </a:p>
          <a:p>
            <a:endParaRPr lang="en-US" dirty="0" smtClean="0"/>
          </a:p>
          <a:p>
            <a:r>
              <a:rPr lang="en-US" sz="2400" dirty="0" smtClean="0">
                <a:solidFill>
                  <a:srgbClr val="A50021"/>
                </a:solidFill>
                <a:latin typeface="Arial Narrow" panose="020B0606020202030204" pitchFamily="34" charset="0"/>
              </a:rPr>
              <a:t>The  current quantitative documentation for collecting data for employee used at this time is </a:t>
            </a:r>
          </a:p>
          <a:p>
            <a:r>
              <a:rPr lang="en-US" sz="2400" dirty="0" err="1" smtClean="0">
                <a:solidFill>
                  <a:srgbClr val="A50021"/>
                </a:solidFill>
                <a:latin typeface="Arial Narrow" panose="020B0606020202030204" pitchFamily="34" charset="0"/>
              </a:rPr>
              <a:t>PayBridge’s</a:t>
            </a:r>
            <a:r>
              <a:rPr lang="en-US" sz="2400" dirty="0" smtClean="0">
                <a:solidFill>
                  <a:srgbClr val="A50021"/>
                </a:solidFill>
                <a:latin typeface="Arial Narrow" panose="020B0606020202030204" pitchFamily="34" charset="0"/>
              </a:rPr>
              <a:t> reports tool. Information obtained for percentage employee turnovers, new hires, </a:t>
            </a:r>
          </a:p>
          <a:p>
            <a:r>
              <a:rPr lang="en-US" sz="2400" dirty="0" smtClean="0">
                <a:solidFill>
                  <a:srgbClr val="A50021"/>
                </a:solidFill>
                <a:latin typeface="Arial Narrow" panose="020B0606020202030204" pitchFamily="34" charset="0"/>
              </a:rPr>
              <a:t>and retention.</a:t>
            </a:r>
            <a:endParaRPr lang="en-US" sz="2400" dirty="0">
              <a:solidFill>
                <a:srgbClr val="A50021"/>
              </a:solidFill>
              <a:latin typeface="Arial Narrow" panose="020B0606020202030204" pitchFamily="34" charset="0"/>
            </a:endParaRPr>
          </a:p>
          <a:p>
            <a:endParaRPr lang="en-US" sz="2400" dirty="0" smtClean="0">
              <a:solidFill>
                <a:srgbClr val="A50021"/>
              </a:solidFill>
              <a:latin typeface="Arial Narrow" panose="020B0606020202030204" pitchFamily="34" charset="0"/>
            </a:endParaRP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474564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F3A9D-184D-7C4D-87C4-95F73DB94D69}"/>
              </a:ext>
            </a:extLst>
          </p:cNvPr>
          <p:cNvSpPr>
            <a:spLocks noGrp="1"/>
          </p:cNvSpPr>
          <p:nvPr>
            <p:ph type="title"/>
          </p:nvPr>
        </p:nvSpPr>
        <p:spPr>
          <a:xfrm>
            <a:off x="517200" y="430675"/>
            <a:ext cx="11157599" cy="553998"/>
          </a:xfrm>
        </p:spPr>
        <p:txBody>
          <a:bodyPr/>
          <a:lstStyle/>
          <a:p>
            <a:r>
              <a:rPr lang="en-US" sz="3600" dirty="0"/>
              <a:t>Human Resources Challenges /Concerns and Method for Resolution</a:t>
            </a:r>
          </a:p>
        </p:txBody>
      </p:sp>
      <p:sp>
        <p:nvSpPr>
          <p:cNvPr id="3" name="Text Placeholder 2">
            <a:extLst>
              <a:ext uri="{FF2B5EF4-FFF2-40B4-BE49-F238E27FC236}">
                <a16:creationId xmlns:a16="http://schemas.microsoft.com/office/drawing/2014/main" id="{5BB2D6C2-937B-A346-839F-708E2C67CF29}"/>
              </a:ext>
            </a:extLst>
          </p:cNvPr>
          <p:cNvSpPr>
            <a:spLocks noGrp="1"/>
          </p:cNvSpPr>
          <p:nvPr>
            <p:ph type="body" idx="1"/>
          </p:nvPr>
        </p:nvSpPr>
        <p:spPr>
          <a:xfrm>
            <a:off x="312725" y="1701308"/>
            <a:ext cx="11566549" cy="4916060"/>
          </a:xfrm>
        </p:spPr>
        <p:txBody>
          <a:bodyPr/>
          <a:lstStyle/>
          <a:p>
            <a:r>
              <a:rPr lang="en-US" sz="2800" dirty="0" smtClean="0">
                <a:solidFill>
                  <a:srgbClr val="A50021"/>
                </a:solidFill>
                <a:latin typeface="Wingdings" panose="05000000000000000000" pitchFamily="2" charset="2"/>
              </a:rPr>
              <a:t> w</a:t>
            </a:r>
            <a:r>
              <a:rPr lang="en-US" dirty="0" smtClean="0">
                <a:solidFill>
                  <a:srgbClr val="A50021"/>
                </a:solidFill>
                <a:latin typeface="Wingdings" panose="05000000000000000000" pitchFamily="2" charset="2"/>
              </a:rPr>
              <a:t> </a:t>
            </a:r>
            <a:r>
              <a:rPr lang="en-US" sz="2400" dirty="0" smtClean="0">
                <a:solidFill>
                  <a:srgbClr val="A50021"/>
                </a:solidFill>
                <a:latin typeface="PT Sans Narrow" panose="020B0604020202020204" charset="0"/>
              </a:rPr>
              <a:t>Recruiting </a:t>
            </a:r>
            <a:r>
              <a:rPr lang="en-US" sz="2400" dirty="0">
                <a:solidFill>
                  <a:srgbClr val="A50021"/>
                </a:solidFill>
                <a:latin typeface="PT Sans Narrow" panose="020B0604020202020204" charset="0"/>
              </a:rPr>
              <a:t>qualified teachers to fill the open vacancies for 2020-21 </a:t>
            </a:r>
          </a:p>
          <a:p>
            <a:r>
              <a:rPr lang="en-US" sz="2800" dirty="0" smtClean="0">
                <a:solidFill>
                  <a:srgbClr val="A50021"/>
                </a:solidFill>
                <a:latin typeface="Wingdings" panose="05000000000000000000" pitchFamily="2" charset="2"/>
              </a:rPr>
              <a:t> w</a:t>
            </a:r>
            <a:r>
              <a:rPr lang="en-US" sz="2400" dirty="0" smtClean="0">
                <a:solidFill>
                  <a:srgbClr val="A50021"/>
                </a:solidFill>
                <a:latin typeface="Wingdings" panose="05000000000000000000" pitchFamily="2" charset="2"/>
              </a:rPr>
              <a:t> </a:t>
            </a:r>
            <a:r>
              <a:rPr lang="en-US" sz="2400" dirty="0" smtClean="0">
                <a:solidFill>
                  <a:srgbClr val="A50021"/>
                </a:solidFill>
                <a:latin typeface="PT Sans Narrow" panose="020B0604020202020204" charset="0"/>
              </a:rPr>
              <a:t>Processes </a:t>
            </a:r>
            <a:r>
              <a:rPr lang="en-US" sz="2400" dirty="0">
                <a:solidFill>
                  <a:srgbClr val="A50021"/>
                </a:solidFill>
                <a:latin typeface="PT Sans Narrow" panose="020B0604020202020204" charset="0"/>
              </a:rPr>
              <a:t>for Hiring and on </a:t>
            </a:r>
            <a:r>
              <a:rPr lang="en-US" sz="2400" dirty="0" smtClean="0">
                <a:solidFill>
                  <a:srgbClr val="A50021"/>
                </a:solidFill>
                <a:latin typeface="PT Sans Narrow" panose="020B0604020202020204" charset="0"/>
              </a:rPr>
              <a:t>boarding</a:t>
            </a:r>
            <a:r>
              <a:rPr lang="en-US" sz="2400" dirty="0">
                <a:solidFill>
                  <a:srgbClr val="A50021"/>
                </a:solidFill>
                <a:latin typeface="PT Sans Narrow" panose="020B0604020202020204" charset="0"/>
              </a:rPr>
              <a:t> </a:t>
            </a:r>
          </a:p>
          <a:p>
            <a:r>
              <a:rPr lang="en-US" sz="2800" dirty="0" smtClean="0">
                <a:solidFill>
                  <a:srgbClr val="A50021"/>
                </a:solidFill>
                <a:latin typeface="PT Sans Narrow" panose="020B0604020202020204" charset="0"/>
              </a:rPr>
              <a:t>     </a:t>
            </a:r>
            <a:r>
              <a:rPr lang="en-US" sz="2800" dirty="0">
                <a:solidFill>
                  <a:srgbClr val="A50021"/>
                </a:solidFill>
                <a:latin typeface="Wingdings" panose="05000000000000000000" pitchFamily="2" charset="2"/>
              </a:rPr>
              <a:t>w</a:t>
            </a:r>
            <a:r>
              <a:rPr lang="en-US" sz="2800" dirty="0" smtClean="0">
                <a:solidFill>
                  <a:srgbClr val="A50021"/>
                </a:solidFill>
                <a:latin typeface="PT Sans Narrow" panose="020B0604020202020204" charset="0"/>
              </a:rPr>
              <a:t>   </a:t>
            </a:r>
            <a:r>
              <a:rPr lang="en-US" sz="2400" dirty="0">
                <a:solidFill>
                  <a:srgbClr val="A50021"/>
                </a:solidFill>
                <a:latin typeface="PT Sans Narrow" panose="020B0604020202020204" charset="0"/>
              </a:rPr>
              <a:t>Hiring a potential candidate and their FTE is split between Classified and Certificated</a:t>
            </a:r>
          </a:p>
          <a:p>
            <a:endParaRPr lang="en-US" dirty="0"/>
          </a:p>
        </p:txBody>
      </p:sp>
      <p:sp>
        <p:nvSpPr>
          <p:cNvPr id="4" name="Rectangle 3"/>
          <p:cNvSpPr/>
          <p:nvPr/>
        </p:nvSpPr>
        <p:spPr>
          <a:xfrm>
            <a:off x="1078172" y="3559454"/>
            <a:ext cx="8857397" cy="2677656"/>
          </a:xfrm>
          <a:prstGeom prst="rect">
            <a:avLst/>
          </a:prstGeom>
        </p:spPr>
        <p:txBody>
          <a:bodyPr wrap="square">
            <a:spAutoFit/>
          </a:bodyPr>
          <a:lstStyle/>
          <a:p>
            <a:r>
              <a:rPr lang="en-US" sz="2400" dirty="0" smtClean="0">
                <a:solidFill>
                  <a:srgbClr val="A50021"/>
                </a:solidFill>
                <a:latin typeface="PT Sans Narrow" panose="020B0604020202020204" charset="0"/>
                <a:ea typeface="Calibri" panose="020F0502020204030204" pitchFamily="34" charset="0"/>
                <a:cs typeface="Calibri" panose="020F0502020204030204" pitchFamily="34" charset="0"/>
              </a:rPr>
              <a:t>Recruitment </a:t>
            </a:r>
            <a:r>
              <a:rPr lang="en-US" sz="2400" dirty="0">
                <a:solidFill>
                  <a:srgbClr val="A50021"/>
                </a:solidFill>
                <a:latin typeface="PT Sans Narrow" panose="020B0604020202020204" charset="0"/>
                <a:ea typeface="Calibri" panose="020F0502020204030204" pitchFamily="34" charset="0"/>
                <a:cs typeface="Calibri" panose="020F0502020204030204" pitchFamily="34" charset="0"/>
              </a:rPr>
              <a:t>for Teachers: Should start early January and Job fairs at Universities and Colleges, scheduled by the end of January. It is important to put AIMS out there as much as possible throughout the school year. As it is we are behind with recruiting given the situation with the Coronavirus. </a:t>
            </a:r>
            <a:endParaRPr lang="en-US" sz="2400" dirty="0" smtClean="0">
              <a:solidFill>
                <a:srgbClr val="A50021"/>
              </a:solidFill>
              <a:latin typeface="PT Sans Narrow" panose="020B0604020202020204" charset="0"/>
              <a:ea typeface="Calibri" panose="020F0502020204030204" pitchFamily="34" charset="0"/>
              <a:cs typeface="Calibri" panose="020F0502020204030204" pitchFamily="34" charset="0"/>
            </a:endParaRPr>
          </a:p>
          <a:p>
            <a:endParaRPr lang="en-US" sz="2400" dirty="0">
              <a:solidFill>
                <a:srgbClr val="A50021"/>
              </a:solidFill>
              <a:latin typeface="PT Sans Narrow" panose="020B0604020202020204" charset="0"/>
              <a:ea typeface="Calibri" panose="020F0502020204030204" pitchFamily="34" charset="0"/>
              <a:cs typeface="Calibri" panose="020F0502020204030204" pitchFamily="34" charset="0"/>
            </a:endParaRPr>
          </a:p>
          <a:p>
            <a:r>
              <a:rPr lang="en-US" sz="2400" dirty="0" smtClean="0">
                <a:solidFill>
                  <a:srgbClr val="A50021"/>
                </a:solidFill>
                <a:latin typeface="PT Sans Narrow" panose="020B0604020202020204" charset="0"/>
                <a:ea typeface="Calibri" panose="020F0502020204030204" pitchFamily="34" charset="0"/>
                <a:cs typeface="Calibri" panose="020F0502020204030204" pitchFamily="34" charset="0"/>
              </a:rPr>
              <a:t>The </a:t>
            </a:r>
            <a:r>
              <a:rPr lang="en-US" sz="2400" dirty="0">
                <a:solidFill>
                  <a:srgbClr val="A50021"/>
                </a:solidFill>
                <a:latin typeface="PT Sans Narrow" panose="020B0604020202020204" charset="0"/>
                <a:ea typeface="Calibri" panose="020F0502020204030204" pitchFamily="34" charset="0"/>
                <a:cs typeface="Calibri" panose="020F0502020204030204" pitchFamily="34" charset="0"/>
              </a:rPr>
              <a:t>hiring process protocol needs to be followed through from the request to hire, to on boarding the candidate</a:t>
            </a:r>
            <a:endParaRPr lang="en-US" sz="2400" dirty="0">
              <a:latin typeface="PT Sans Narrow" panose="020B0604020202020204" charset="0"/>
            </a:endParaRPr>
          </a:p>
        </p:txBody>
      </p:sp>
    </p:spTree>
    <p:extLst>
      <p:ext uri="{BB962C8B-B14F-4D97-AF65-F5344CB8AC3E}">
        <p14:creationId xmlns:p14="http://schemas.microsoft.com/office/powerpoint/2010/main" val="2249981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6eb474080f_3_0"/>
          <p:cNvSpPr txBox="1">
            <a:spLocks noGrp="1"/>
          </p:cNvSpPr>
          <p:nvPr>
            <p:ph type="title"/>
          </p:nvPr>
        </p:nvSpPr>
        <p:spPr>
          <a:xfrm>
            <a:off x="517199" y="670574"/>
            <a:ext cx="11295859" cy="1281793"/>
          </a:xfrm>
          <a:prstGeom prst="rect">
            <a:avLst/>
          </a:prstGeom>
          <a:noFill/>
          <a:ln>
            <a:noFill/>
          </a:ln>
        </p:spPr>
        <p:txBody>
          <a:bodyPr spcFirstLastPara="1" wrap="square" lIns="0" tIns="12700" rIns="0" bIns="0" anchor="t" anchorCtr="0">
            <a:noAutofit/>
          </a:bodyPr>
          <a:lstStyle/>
          <a:p>
            <a:r>
              <a:rPr lang="en-US" sz="3600" dirty="0"/>
              <a:t>The Wellness Practices That Administrators, Teachers, and Support Staff Are Encouraged To Employ To Promote Overall Mental and Physical Healthy Well-Being </a:t>
            </a:r>
            <a:br>
              <a:rPr lang="en-US" sz="3600" dirty="0"/>
            </a:br>
            <a:r>
              <a:rPr lang="en-US" sz="3600" dirty="0"/>
              <a:t/>
            </a:r>
            <a:br>
              <a:rPr lang="en-US" sz="3600" dirty="0"/>
            </a:br>
            <a:endParaRPr lang="en-US" sz="3600" dirty="0"/>
          </a:p>
        </p:txBody>
      </p:sp>
      <p:sp>
        <p:nvSpPr>
          <p:cNvPr id="66" name="Google Shape;66;g6eb474080f_3_0"/>
          <p:cNvSpPr txBox="1"/>
          <p:nvPr/>
        </p:nvSpPr>
        <p:spPr>
          <a:xfrm>
            <a:off x="527474" y="2369126"/>
            <a:ext cx="11285584" cy="4281397"/>
          </a:xfrm>
          <a:prstGeom prst="rect">
            <a:avLst/>
          </a:prstGeom>
          <a:noFill/>
          <a:ln>
            <a:noFill/>
          </a:ln>
        </p:spPr>
        <p:txBody>
          <a:bodyPr spcFirstLastPara="1" wrap="square" lIns="0" tIns="52700" rIns="0" bIns="0" anchor="t" anchorCtr="0">
            <a:noAutofit/>
          </a:bodyPr>
          <a:lstStyle/>
          <a:p>
            <a:pPr lvl="1"/>
            <a:r>
              <a:rPr lang="en-US" sz="1800" dirty="0" smtClean="0">
                <a:solidFill>
                  <a:srgbClr val="A50021"/>
                </a:solidFill>
                <a:latin typeface="Arial Narrow" panose="020B0606020202030204" pitchFamily="34" charset="0"/>
              </a:rPr>
              <a:t>  </a:t>
            </a:r>
            <a:r>
              <a:rPr lang="en-US" sz="2800" dirty="0" smtClean="0">
                <a:solidFill>
                  <a:srgbClr val="A50021"/>
                </a:solidFill>
                <a:latin typeface="Wingdings" panose="05000000000000000000" pitchFamily="2" charset="2"/>
              </a:rPr>
              <a:t>w</a:t>
            </a:r>
            <a:r>
              <a:rPr lang="en-US" sz="1800" dirty="0" smtClean="0">
                <a:solidFill>
                  <a:srgbClr val="A50021"/>
                </a:solidFill>
                <a:latin typeface="Arial Narrow" panose="020B0606020202030204" pitchFamily="34" charset="0"/>
              </a:rPr>
              <a:t>Teachers, Parents and Students are highly encouraged to consistently maintain normalcy, structure and routine with school and   </a:t>
            </a:r>
          </a:p>
          <a:p>
            <a:pPr lvl="1"/>
            <a:r>
              <a:rPr lang="en-US" sz="1800" dirty="0" smtClean="0">
                <a:solidFill>
                  <a:srgbClr val="A50021"/>
                </a:solidFill>
                <a:latin typeface="Arial Narrow" panose="020B0606020202030204" pitchFamily="34" charset="0"/>
              </a:rPr>
              <a:t>      home</a:t>
            </a:r>
            <a:r>
              <a:rPr lang="en-US" sz="1800" dirty="0">
                <a:solidFill>
                  <a:srgbClr val="A50021"/>
                </a:solidFill>
                <a:latin typeface="Arial Narrow" panose="020B0606020202030204" pitchFamily="34" charset="0"/>
              </a:rPr>
              <a:t>.             </a:t>
            </a:r>
          </a:p>
          <a:p>
            <a:pPr lvl="1"/>
            <a:r>
              <a:rPr lang="en-US" sz="1800" dirty="0" smtClean="0">
                <a:solidFill>
                  <a:srgbClr val="A50021"/>
                </a:solidFill>
                <a:latin typeface="Arial Narrow" panose="020B0606020202030204" pitchFamily="34" charset="0"/>
              </a:rPr>
              <a:t>  </a:t>
            </a:r>
            <a:r>
              <a:rPr lang="en-US" sz="2800" dirty="0">
                <a:solidFill>
                  <a:srgbClr val="A50021"/>
                </a:solidFill>
                <a:latin typeface="Wingdings" panose="05000000000000000000" pitchFamily="2" charset="2"/>
              </a:rPr>
              <a:t>w</a:t>
            </a:r>
            <a:r>
              <a:rPr lang="en-US" sz="1800" dirty="0" smtClean="0">
                <a:solidFill>
                  <a:srgbClr val="A50021"/>
                </a:solidFill>
                <a:latin typeface="Arial Narrow" panose="020B0606020202030204" pitchFamily="34" charset="0"/>
              </a:rPr>
              <a:t> Support </a:t>
            </a:r>
            <a:r>
              <a:rPr lang="en-US" sz="1800" dirty="0">
                <a:solidFill>
                  <a:srgbClr val="A50021"/>
                </a:solidFill>
                <a:latin typeface="Arial Narrow" panose="020B0606020202030204" pitchFamily="34" charset="0"/>
              </a:rPr>
              <a:t>for Staff and Students from Social Emotional Counselor</a:t>
            </a:r>
          </a:p>
          <a:p>
            <a:r>
              <a:rPr lang="en-US" sz="1800" dirty="0">
                <a:solidFill>
                  <a:srgbClr val="A50021"/>
                </a:solidFill>
                <a:latin typeface="Arial Narrow" panose="020B0606020202030204" pitchFamily="34" charset="0"/>
              </a:rPr>
              <a:t>   </a:t>
            </a:r>
            <a:r>
              <a:rPr lang="en-US" sz="1800" dirty="0" smtClean="0">
                <a:solidFill>
                  <a:srgbClr val="A50021"/>
                </a:solidFill>
                <a:latin typeface="Arial Narrow" panose="020B0606020202030204" pitchFamily="34" charset="0"/>
              </a:rPr>
              <a:t>    Teachers were </a:t>
            </a:r>
            <a:r>
              <a:rPr lang="en-US" sz="1800" dirty="0">
                <a:solidFill>
                  <a:srgbClr val="A50021"/>
                </a:solidFill>
                <a:latin typeface="Arial Narrow" panose="020B0606020202030204" pitchFamily="34" charset="0"/>
              </a:rPr>
              <a:t>provided with:  </a:t>
            </a:r>
          </a:p>
          <a:p>
            <a:r>
              <a:rPr lang="en-US" sz="1800" dirty="0" smtClean="0">
                <a:solidFill>
                  <a:srgbClr val="A50021"/>
                </a:solidFill>
                <a:latin typeface="Arial Narrow" panose="020B0606020202030204" pitchFamily="34" charset="0"/>
              </a:rPr>
              <a:t>      - </a:t>
            </a:r>
            <a:r>
              <a:rPr lang="en-US" sz="1800" dirty="0">
                <a:solidFill>
                  <a:srgbClr val="A50021"/>
                </a:solidFill>
                <a:latin typeface="Arial Narrow" panose="020B0606020202030204" pitchFamily="34" charset="0"/>
              </a:rPr>
              <a:t>10 ways to take care of yourself during coronavirus and practice Wellness.</a:t>
            </a:r>
          </a:p>
          <a:p>
            <a:r>
              <a:rPr lang="en-US" sz="1800" dirty="0">
                <a:solidFill>
                  <a:srgbClr val="A50021"/>
                </a:solidFill>
                <a:latin typeface="Arial Narrow" panose="020B0606020202030204" pitchFamily="34" charset="0"/>
              </a:rPr>
              <a:t>      - Staying connected with students during COVID-19: practical guidance for teachers.</a:t>
            </a:r>
          </a:p>
          <a:p>
            <a:r>
              <a:rPr lang="en-US" sz="1800" dirty="0">
                <a:solidFill>
                  <a:srgbClr val="A50021"/>
                </a:solidFill>
                <a:latin typeface="Arial Narrow" panose="020B0606020202030204" pitchFamily="34" charset="0"/>
              </a:rPr>
              <a:t>      - Counseling appointments through Email, Cell phone and Zoom.</a:t>
            </a:r>
          </a:p>
          <a:p>
            <a:pPr lvl="0"/>
            <a:r>
              <a:rPr lang="en-US" sz="1800" dirty="0" smtClean="0">
                <a:solidFill>
                  <a:srgbClr val="A50021"/>
                </a:solidFill>
                <a:latin typeface="Arial Narrow" panose="020B0606020202030204" pitchFamily="34" charset="0"/>
              </a:rPr>
              <a:t>   </a:t>
            </a:r>
            <a:r>
              <a:rPr lang="en-US" sz="2800" dirty="0">
                <a:solidFill>
                  <a:srgbClr val="A50021"/>
                </a:solidFill>
                <a:latin typeface="Wingdings" panose="05000000000000000000" pitchFamily="2" charset="2"/>
              </a:rPr>
              <a:t>w</a:t>
            </a:r>
            <a:r>
              <a:rPr lang="en-US" sz="1800" dirty="0" smtClean="0">
                <a:solidFill>
                  <a:srgbClr val="A50021"/>
                </a:solidFill>
                <a:latin typeface="Arial Narrow" panose="020B0606020202030204" pitchFamily="34" charset="0"/>
              </a:rPr>
              <a:t> Heads </a:t>
            </a:r>
            <a:r>
              <a:rPr lang="en-US" sz="1800" dirty="0">
                <a:solidFill>
                  <a:srgbClr val="A50021"/>
                </a:solidFill>
                <a:latin typeface="Arial Narrow" panose="020B0606020202030204" pitchFamily="34" charset="0"/>
              </a:rPr>
              <a:t>of Schools</a:t>
            </a:r>
          </a:p>
          <a:p>
            <a:pPr lvl="0"/>
            <a:r>
              <a:rPr lang="en-US" sz="1800" dirty="0" smtClean="0">
                <a:solidFill>
                  <a:srgbClr val="A50021"/>
                </a:solidFill>
                <a:latin typeface="Arial Narrow" panose="020B0606020202030204" pitchFamily="34" charset="0"/>
              </a:rPr>
              <a:t>      - Check </a:t>
            </a:r>
            <a:r>
              <a:rPr lang="en-US" sz="1800" dirty="0">
                <a:solidFill>
                  <a:srgbClr val="A50021"/>
                </a:solidFill>
                <a:latin typeface="Arial Narrow" panose="020B0606020202030204" pitchFamily="34" charset="0"/>
              </a:rPr>
              <a:t>in with Teachers on regular basis with Zoom and phone.</a:t>
            </a:r>
          </a:p>
          <a:p>
            <a:pPr lvl="0"/>
            <a:r>
              <a:rPr lang="en-US" sz="1800" dirty="0" smtClean="0">
                <a:solidFill>
                  <a:srgbClr val="A50021"/>
                </a:solidFill>
                <a:latin typeface="Arial Narrow" panose="020B0606020202030204" pitchFamily="34" charset="0"/>
              </a:rPr>
              <a:t>      - Check </a:t>
            </a:r>
            <a:r>
              <a:rPr lang="en-US" sz="1800" dirty="0">
                <a:solidFill>
                  <a:srgbClr val="A50021"/>
                </a:solidFill>
                <a:latin typeface="Arial Narrow" panose="020B0606020202030204" pitchFamily="34" charset="0"/>
              </a:rPr>
              <a:t>in with students every week to 2 weeks.</a:t>
            </a:r>
          </a:p>
          <a:p>
            <a:pPr lvl="0"/>
            <a:r>
              <a:rPr lang="en-US" sz="1800" dirty="0" smtClean="0">
                <a:solidFill>
                  <a:srgbClr val="A50021"/>
                </a:solidFill>
                <a:latin typeface="Arial Narrow" panose="020B0606020202030204" pitchFamily="34" charset="0"/>
              </a:rPr>
              <a:t>      - Brain </a:t>
            </a:r>
            <a:r>
              <a:rPr lang="en-US" sz="1800" dirty="0">
                <a:solidFill>
                  <a:srgbClr val="A50021"/>
                </a:solidFill>
                <a:latin typeface="Arial Narrow" panose="020B0606020202030204" pitchFamily="34" charset="0"/>
              </a:rPr>
              <a:t>Breaks during the middle of the school day.</a:t>
            </a:r>
          </a:p>
          <a:p>
            <a:pPr lvl="0"/>
            <a:r>
              <a:rPr lang="en-US" sz="1800" dirty="0" smtClean="0">
                <a:solidFill>
                  <a:srgbClr val="A50021"/>
                </a:solidFill>
                <a:latin typeface="Arial Narrow" panose="020B0606020202030204" pitchFamily="34" charset="0"/>
              </a:rPr>
              <a:t>      - Virtual </a:t>
            </a:r>
            <a:r>
              <a:rPr lang="en-US" sz="1800" dirty="0">
                <a:solidFill>
                  <a:srgbClr val="A50021"/>
                </a:solidFill>
                <a:latin typeface="Arial Narrow" panose="020B0606020202030204" pitchFamily="34" charset="0"/>
              </a:rPr>
              <a:t>Spirit week for High School </a:t>
            </a:r>
          </a:p>
          <a:p>
            <a:pPr marL="457200" lvl="0" indent="0" algn="l" rtl="0">
              <a:spcBef>
                <a:spcPts val="0"/>
              </a:spcBef>
              <a:spcAft>
                <a:spcPts val="0"/>
              </a:spcAft>
              <a:buNone/>
            </a:pPr>
            <a:endParaRPr sz="1800" b="1" dirty="0">
              <a:solidFill>
                <a:srgbClr val="A50021"/>
              </a:solidFill>
              <a:latin typeface="Lucida Sans"/>
              <a:ea typeface="Lucida Sans"/>
              <a:cs typeface="Lucida Sans"/>
              <a:sym typeface="Lucida Sans"/>
            </a:endParaRPr>
          </a:p>
          <a:p>
            <a:pPr marL="914400" lvl="0" indent="0" algn="l" rtl="0">
              <a:spcBef>
                <a:spcPts val="315"/>
              </a:spcBef>
              <a:spcAft>
                <a:spcPts val="0"/>
              </a:spcAft>
              <a:buNone/>
            </a:pPr>
            <a:endParaRPr sz="1800" b="1" dirty="0">
              <a:solidFill>
                <a:srgbClr val="5B0F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83414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6ebd431315_0_0"/>
          <p:cNvSpPr txBox="1">
            <a:spLocks noGrp="1"/>
          </p:cNvSpPr>
          <p:nvPr>
            <p:ph type="title"/>
          </p:nvPr>
        </p:nvSpPr>
        <p:spPr>
          <a:xfrm>
            <a:off x="517199" y="670573"/>
            <a:ext cx="10819015" cy="1193396"/>
          </a:xfrm>
          <a:prstGeom prst="rect">
            <a:avLst/>
          </a:prstGeom>
          <a:noFill/>
          <a:ln>
            <a:noFill/>
          </a:ln>
        </p:spPr>
        <p:txBody>
          <a:bodyPr spcFirstLastPara="1" wrap="square" lIns="0" tIns="12700" rIns="0" bIns="0" anchor="t" anchorCtr="0">
            <a:noAutofit/>
          </a:bodyPr>
          <a:lstStyle/>
          <a:p>
            <a:r>
              <a:rPr lang="en-US" sz="3600" dirty="0"/>
              <a:t>The documentation that is employed to assess the effectiveness of the practices employed</a:t>
            </a:r>
            <a:r>
              <a:rPr lang="en-US" dirty="0"/>
              <a:t/>
            </a:r>
            <a:br>
              <a:rPr lang="en-US" dirty="0"/>
            </a:br>
            <a:r>
              <a:rPr lang="en-US" dirty="0"/>
              <a:t/>
            </a:r>
            <a:br>
              <a:rPr lang="en-US" dirty="0"/>
            </a:br>
            <a:r>
              <a:rPr lang="en-US" dirty="0" smtClean="0"/>
              <a:t>  </a:t>
            </a:r>
            <a:endParaRPr lang="en-US" sz="3600" dirty="0"/>
          </a:p>
        </p:txBody>
      </p:sp>
      <p:sp>
        <p:nvSpPr>
          <p:cNvPr id="60" name="Google Shape;60;g6ebd431315_0_0"/>
          <p:cNvSpPr txBox="1"/>
          <p:nvPr/>
        </p:nvSpPr>
        <p:spPr>
          <a:xfrm>
            <a:off x="1010653" y="1863969"/>
            <a:ext cx="10427271" cy="4660213"/>
          </a:xfrm>
          <a:prstGeom prst="rect">
            <a:avLst/>
          </a:prstGeom>
          <a:noFill/>
          <a:ln>
            <a:noFill/>
          </a:ln>
        </p:spPr>
        <p:txBody>
          <a:bodyPr spcFirstLastPara="1" wrap="square" lIns="0" tIns="52700" rIns="0" bIns="0" anchor="t" anchorCtr="0">
            <a:noAutofit/>
          </a:bodyPr>
          <a:lstStyle/>
          <a:p>
            <a:r>
              <a:rPr lang="en-US" dirty="0"/>
              <a:t> </a:t>
            </a:r>
            <a:r>
              <a:rPr lang="en-US" sz="1800" dirty="0" smtClean="0">
                <a:solidFill>
                  <a:srgbClr val="A50021"/>
                </a:solidFill>
                <a:latin typeface="PT Sans Narrow" panose="020B0604020202020204" charset="0"/>
              </a:rPr>
              <a:t> </a:t>
            </a:r>
            <a:r>
              <a:rPr lang="en-US" sz="2800" dirty="0">
                <a:solidFill>
                  <a:srgbClr val="A50021"/>
                </a:solidFill>
                <a:latin typeface="Wingdings" panose="05000000000000000000" pitchFamily="2" charset="2"/>
              </a:rPr>
              <a:t>w</a:t>
            </a:r>
            <a:r>
              <a:rPr lang="en-US" sz="1800" dirty="0" smtClean="0">
                <a:solidFill>
                  <a:srgbClr val="A50021"/>
                </a:solidFill>
                <a:latin typeface="PT Sans Narrow" panose="020B0604020202020204" charset="0"/>
              </a:rPr>
              <a:t>  Coronavirus </a:t>
            </a:r>
            <a:r>
              <a:rPr lang="en-US" sz="1800" dirty="0">
                <a:solidFill>
                  <a:srgbClr val="A50021"/>
                </a:solidFill>
                <a:latin typeface="PT Sans Narrow" panose="020B0604020202020204" charset="0"/>
              </a:rPr>
              <a:t>Prevention and Preparation Memo</a:t>
            </a:r>
          </a:p>
          <a:p>
            <a:r>
              <a:rPr lang="en-US" sz="1800" dirty="0" smtClean="0">
                <a:solidFill>
                  <a:srgbClr val="A50021"/>
                </a:solidFill>
                <a:latin typeface="PT Sans Narrow" panose="020B0604020202020204" charset="0"/>
              </a:rPr>
              <a:t>         Official </a:t>
            </a:r>
            <a:r>
              <a:rPr lang="en-US" sz="1800" dirty="0">
                <a:solidFill>
                  <a:srgbClr val="A50021"/>
                </a:solidFill>
                <a:latin typeface="PT Sans Narrow" panose="020B0604020202020204" charset="0"/>
              </a:rPr>
              <a:t>communication to confirm that each Employee has confirmed and will adhere to the </a:t>
            </a:r>
            <a:r>
              <a:rPr lang="en-US" sz="1800" dirty="0" smtClean="0">
                <a:solidFill>
                  <a:srgbClr val="A50021"/>
                </a:solidFill>
                <a:latin typeface="PT Sans Narrow" panose="020B0604020202020204" charset="0"/>
              </a:rPr>
              <a:t>  </a:t>
            </a:r>
          </a:p>
          <a:p>
            <a:r>
              <a:rPr lang="en-US" sz="1800" dirty="0">
                <a:solidFill>
                  <a:srgbClr val="A50021"/>
                </a:solidFill>
                <a:latin typeface="PT Sans Narrow" panose="020B0604020202020204" charset="0"/>
              </a:rPr>
              <a:t> </a:t>
            </a:r>
            <a:r>
              <a:rPr lang="en-US" sz="1800" dirty="0" smtClean="0">
                <a:solidFill>
                  <a:srgbClr val="A50021"/>
                </a:solidFill>
                <a:latin typeface="PT Sans Narrow" panose="020B0604020202020204" charset="0"/>
              </a:rPr>
              <a:t>        requirements </a:t>
            </a:r>
            <a:r>
              <a:rPr lang="en-US" sz="1800" dirty="0">
                <a:solidFill>
                  <a:srgbClr val="A50021"/>
                </a:solidFill>
                <a:latin typeface="PT Sans Narrow" panose="020B0604020202020204" charset="0"/>
              </a:rPr>
              <a:t>for the </a:t>
            </a:r>
            <a:r>
              <a:rPr lang="en-US" sz="1800" dirty="0">
                <a:solidFill>
                  <a:srgbClr val="A50021"/>
                </a:solidFill>
                <a:latin typeface="PT Sans Narrow" panose="020B0604020202020204" charset="0"/>
              </a:rPr>
              <a:t>Coronavirus.</a:t>
            </a:r>
            <a:r>
              <a:rPr lang="en-US" sz="1800" dirty="0" smtClean="0">
                <a:solidFill>
                  <a:srgbClr val="A50021"/>
                </a:solidFill>
                <a:latin typeface="PT Sans Narrow" panose="020B0604020202020204" charset="0"/>
              </a:rPr>
              <a:t> </a:t>
            </a:r>
            <a:r>
              <a:rPr lang="en-US" sz="1800" dirty="0">
                <a:solidFill>
                  <a:srgbClr val="A50021"/>
                </a:solidFill>
                <a:latin typeface="PT Sans Narrow" panose="020B0604020202020204" charset="0"/>
              </a:rPr>
              <a:t>All Staff were required to sign the Memo and return to </a:t>
            </a:r>
            <a:endParaRPr lang="en-US" sz="1800" dirty="0" smtClean="0">
              <a:solidFill>
                <a:srgbClr val="A50021"/>
              </a:solidFill>
              <a:latin typeface="PT Sans Narrow" panose="020B0604020202020204" charset="0"/>
            </a:endParaRPr>
          </a:p>
          <a:p>
            <a:r>
              <a:rPr lang="en-US" sz="1800" dirty="0">
                <a:solidFill>
                  <a:srgbClr val="A50021"/>
                </a:solidFill>
                <a:latin typeface="PT Sans Narrow" panose="020B0604020202020204" charset="0"/>
              </a:rPr>
              <a:t> </a:t>
            </a:r>
            <a:r>
              <a:rPr lang="en-US" sz="1800" dirty="0" smtClean="0">
                <a:solidFill>
                  <a:srgbClr val="A50021"/>
                </a:solidFill>
                <a:latin typeface="PT Sans Narrow" panose="020B0604020202020204" charset="0"/>
              </a:rPr>
              <a:t>        HR.</a:t>
            </a:r>
          </a:p>
          <a:p>
            <a:pPr>
              <a:lnSpc>
                <a:spcPct val="150000"/>
              </a:lnSpc>
            </a:pPr>
            <a:r>
              <a:rPr lang="en-US" sz="2800" dirty="0" smtClean="0">
                <a:solidFill>
                  <a:srgbClr val="A50021"/>
                </a:solidFill>
                <a:latin typeface="PT Sans Narrow" panose="020B0604020202020204" charset="0"/>
              </a:rPr>
              <a:t> </a:t>
            </a:r>
            <a:r>
              <a:rPr lang="en-US" sz="2800" dirty="0" err="1" smtClean="0">
                <a:solidFill>
                  <a:srgbClr val="A50021"/>
                </a:solidFill>
                <a:latin typeface="Wingdings" panose="05000000000000000000" pitchFamily="2" charset="2"/>
              </a:rPr>
              <a:t>w</a:t>
            </a:r>
            <a:r>
              <a:rPr lang="en-US" sz="1800" dirty="0" err="1" smtClean="0">
                <a:solidFill>
                  <a:srgbClr val="A50021"/>
                </a:solidFill>
                <a:latin typeface="PT Sans Narrow" panose="020B0604020202020204" charset="0"/>
              </a:rPr>
              <a:t>AIMS</a:t>
            </a:r>
            <a:r>
              <a:rPr lang="en-US" sz="1800" dirty="0" smtClean="0">
                <a:solidFill>
                  <a:srgbClr val="A50021"/>
                </a:solidFill>
                <a:latin typeface="PT Sans Narrow" panose="020B0604020202020204" charset="0"/>
              </a:rPr>
              <a:t> </a:t>
            </a:r>
            <a:r>
              <a:rPr lang="en-US" sz="1800" dirty="0">
                <a:solidFill>
                  <a:srgbClr val="A50021"/>
                </a:solidFill>
                <a:latin typeface="PT Sans Narrow" panose="020B0604020202020204" charset="0"/>
              </a:rPr>
              <a:t>COVID-19 Human Resources Q&amp;A and FAQ’s</a:t>
            </a:r>
          </a:p>
          <a:p>
            <a:pPr lvl="0">
              <a:lnSpc>
                <a:spcPct val="150000"/>
              </a:lnSpc>
            </a:pPr>
            <a:r>
              <a:rPr lang="en-US" sz="1800" dirty="0" smtClean="0">
                <a:solidFill>
                  <a:srgbClr val="A50021"/>
                </a:solidFill>
                <a:latin typeface="PT Sans Narrow" panose="020B0604020202020204" charset="0"/>
              </a:rPr>
              <a:t> </a:t>
            </a:r>
            <a:r>
              <a:rPr lang="en-US" sz="2800" dirty="0">
                <a:solidFill>
                  <a:srgbClr val="A50021"/>
                </a:solidFill>
                <a:latin typeface="Wingdings" panose="05000000000000000000" pitchFamily="2" charset="2"/>
              </a:rPr>
              <a:t>w</a:t>
            </a:r>
            <a:r>
              <a:rPr lang="en-US" sz="1800" dirty="0" smtClean="0">
                <a:solidFill>
                  <a:srgbClr val="A50021"/>
                </a:solidFill>
                <a:latin typeface="PT Sans Narrow" panose="020B0604020202020204" charset="0"/>
              </a:rPr>
              <a:t> UMUM </a:t>
            </a:r>
            <a:r>
              <a:rPr lang="en-US" sz="1800" dirty="0">
                <a:solidFill>
                  <a:srgbClr val="A50021"/>
                </a:solidFill>
                <a:latin typeface="PT Sans Narrow" panose="020B0604020202020204" charset="0"/>
              </a:rPr>
              <a:t>Employee Assistance Program information emailed to </a:t>
            </a:r>
            <a:r>
              <a:rPr lang="en-US" sz="1800" dirty="0" smtClean="0">
                <a:solidFill>
                  <a:srgbClr val="A50021"/>
                </a:solidFill>
                <a:latin typeface="PT Sans Narrow" panose="020B0604020202020204" charset="0"/>
              </a:rPr>
              <a:t>Staff    </a:t>
            </a:r>
            <a:endParaRPr lang="en-US" sz="1800" dirty="0">
              <a:solidFill>
                <a:srgbClr val="A50021"/>
              </a:solidFill>
              <a:latin typeface="PT Sans Narrow" panose="020B0604020202020204" charset="0"/>
            </a:endParaRPr>
          </a:p>
          <a:p>
            <a:pPr lvl="0">
              <a:lnSpc>
                <a:spcPct val="150000"/>
              </a:lnSpc>
            </a:pPr>
            <a:r>
              <a:rPr lang="en-US" sz="1800" dirty="0" smtClean="0">
                <a:solidFill>
                  <a:srgbClr val="A50021"/>
                </a:solidFill>
                <a:latin typeface="PT Sans Narrow" panose="020B0604020202020204" charset="0"/>
              </a:rPr>
              <a:t> </a:t>
            </a:r>
            <a:r>
              <a:rPr lang="en-US" sz="2800" dirty="0">
                <a:solidFill>
                  <a:srgbClr val="A50021"/>
                </a:solidFill>
                <a:latin typeface="Wingdings" panose="05000000000000000000" pitchFamily="2" charset="2"/>
              </a:rPr>
              <a:t>w</a:t>
            </a:r>
            <a:r>
              <a:rPr lang="en-US" sz="2800" dirty="0" smtClean="0">
                <a:solidFill>
                  <a:srgbClr val="A50021"/>
                </a:solidFill>
                <a:latin typeface="PT Sans Narrow" panose="020B0604020202020204" charset="0"/>
              </a:rPr>
              <a:t>   </a:t>
            </a:r>
            <a:r>
              <a:rPr lang="en-US" sz="1800" dirty="0" smtClean="0">
                <a:solidFill>
                  <a:srgbClr val="A50021"/>
                </a:solidFill>
                <a:latin typeface="PT Sans Narrow" panose="020B0604020202020204" charset="0"/>
              </a:rPr>
              <a:t>UNUM </a:t>
            </a:r>
            <a:r>
              <a:rPr lang="en-US" sz="1800" dirty="0">
                <a:solidFill>
                  <a:srgbClr val="A50021"/>
                </a:solidFill>
                <a:latin typeface="PT Sans Narrow" panose="020B0604020202020204" charset="0"/>
              </a:rPr>
              <a:t>Health Advocate COVID-19 Support</a:t>
            </a:r>
          </a:p>
          <a:p>
            <a:pPr lvl="0">
              <a:lnSpc>
                <a:spcPct val="150000"/>
              </a:lnSpc>
            </a:pPr>
            <a:r>
              <a:rPr lang="en-US" sz="2800" dirty="0" smtClean="0">
                <a:solidFill>
                  <a:srgbClr val="A50021"/>
                </a:solidFill>
                <a:latin typeface="PT Sans Narrow" panose="020B0604020202020204" charset="0"/>
              </a:rPr>
              <a:t> </a:t>
            </a:r>
            <a:r>
              <a:rPr lang="en-US" sz="2800" dirty="0">
                <a:solidFill>
                  <a:srgbClr val="A50021"/>
                </a:solidFill>
                <a:latin typeface="Wingdings" panose="05000000000000000000" pitchFamily="2" charset="2"/>
              </a:rPr>
              <a:t>w</a:t>
            </a:r>
            <a:r>
              <a:rPr lang="en-US" sz="2800" dirty="0" smtClean="0">
                <a:solidFill>
                  <a:srgbClr val="A50021"/>
                </a:solidFill>
                <a:latin typeface="PT Sans Narrow" panose="020B0604020202020204" charset="0"/>
              </a:rPr>
              <a:t> </a:t>
            </a:r>
            <a:r>
              <a:rPr lang="en-US" sz="1800" dirty="0" smtClean="0">
                <a:solidFill>
                  <a:srgbClr val="A50021"/>
                </a:solidFill>
                <a:latin typeface="PT Sans Narrow" panose="020B0604020202020204" charset="0"/>
              </a:rPr>
              <a:t>Kaiser </a:t>
            </a:r>
            <a:r>
              <a:rPr lang="en-US" sz="1800" dirty="0">
                <a:solidFill>
                  <a:srgbClr val="A50021"/>
                </a:solidFill>
                <a:latin typeface="PT Sans Narrow" panose="020B0604020202020204" charset="0"/>
              </a:rPr>
              <a:t>Center of Disease Control How to protect yourself and others</a:t>
            </a:r>
          </a:p>
          <a:p>
            <a:pPr marL="457200" lvl="0" indent="0" algn="l" rtl="0">
              <a:spcBef>
                <a:spcPts val="0"/>
              </a:spcBef>
              <a:spcAft>
                <a:spcPts val="0"/>
              </a:spcAft>
              <a:buNone/>
            </a:pPr>
            <a:endParaRPr sz="1800" b="1" dirty="0">
              <a:solidFill>
                <a:srgbClr val="5B0F00"/>
              </a:solidFill>
              <a:latin typeface="Helvetica Neue"/>
              <a:ea typeface="Helvetica Neue"/>
              <a:cs typeface="Helvetica Neue"/>
              <a:sym typeface="Helvetica Neue"/>
            </a:endParaRPr>
          </a:p>
          <a:p>
            <a:r>
              <a:rPr lang="en-US" sz="1800" b="1" dirty="0" smtClean="0">
                <a:solidFill>
                  <a:srgbClr val="5B0F00"/>
                </a:solidFill>
                <a:latin typeface="Helvetica Neue"/>
                <a:ea typeface="Helvetica Neue"/>
                <a:cs typeface="Helvetica Neue"/>
                <a:sym typeface="Helvetica Neue"/>
              </a:rPr>
              <a:t> </a:t>
            </a:r>
            <a:endParaRPr sz="1800" b="1" dirty="0">
              <a:solidFill>
                <a:srgbClr val="5B0F00"/>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6ebd431315_0_0"/>
          <p:cNvSpPr txBox="1">
            <a:spLocks noGrp="1"/>
          </p:cNvSpPr>
          <p:nvPr>
            <p:ph type="title"/>
          </p:nvPr>
        </p:nvSpPr>
        <p:spPr>
          <a:xfrm>
            <a:off x="517200" y="670572"/>
            <a:ext cx="10221138" cy="1181673"/>
          </a:xfrm>
          <a:prstGeom prst="rect">
            <a:avLst/>
          </a:prstGeom>
          <a:noFill/>
          <a:ln>
            <a:noFill/>
          </a:ln>
        </p:spPr>
        <p:txBody>
          <a:bodyPr spcFirstLastPara="1" wrap="square" lIns="0" tIns="12700" rIns="0" bIns="0" anchor="t" anchorCtr="0">
            <a:noAutofit/>
          </a:bodyPr>
          <a:lstStyle/>
          <a:p>
            <a:r>
              <a:rPr lang="en-US" sz="3600" dirty="0"/>
              <a:t>The Issues/Concerns and Resolutions That Emanated From The Documentation and On-Line Communication.  </a:t>
            </a:r>
            <a:br>
              <a:rPr lang="en-US" sz="3600" dirty="0"/>
            </a:br>
            <a:r>
              <a:rPr lang="en-US" sz="3600" dirty="0"/>
              <a:t>  </a:t>
            </a:r>
          </a:p>
        </p:txBody>
      </p:sp>
      <p:sp>
        <p:nvSpPr>
          <p:cNvPr id="60" name="Google Shape;60;g6ebd431315_0_0"/>
          <p:cNvSpPr txBox="1"/>
          <p:nvPr/>
        </p:nvSpPr>
        <p:spPr>
          <a:xfrm>
            <a:off x="854084" y="1539424"/>
            <a:ext cx="11041200" cy="4834200"/>
          </a:xfrm>
          <a:prstGeom prst="rect">
            <a:avLst/>
          </a:prstGeom>
          <a:noFill/>
          <a:ln>
            <a:noFill/>
          </a:ln>
        </p:spPr>
        <p:txBody>
          <a:bodyPr spcFirstLastPara="1" wrap="square" lIns="0" tIns="52700" rIns="0" bIns="0" anchor="t" anchorCtr="0">
            <a:noAutofit/>
          </a:bodyPr>
          <a:lstStyle/>
          <a:p>
            <a:pPr lvl="0"/>
            <a:r>
              <a:rPr lang="en-US" dirty="0" smtClean="0"/>
              <a:t> </a:t>
            </a:r>
          </a:p>
          <a:p>
            <a:pPr lvl="0"/>
            <a:endParaRPr lang="en-US" sz="2800" dirty="0">
              <a:solidFill>
                <a:srgbClr val="A50021"/>
              </a:solidFill>
              <a:latin typeface="Wingdings" panose="05000000000000000000" pitchFamily="2" charset="2"/>
            </a:endParaRPr>
          </a:p>
          <a:p>
            <a:pPr lvl="0"/>
            <a:r>
              <a:rPr lang="en-US" sz="2800" dirty="0" smtClean="0">
                <a:solidFill>
                  <a:srgbClr val="A50021"/>
                </a:solidFill>
                <a:latin typeface="Wingdings" panose="05000000000000000000" pitchFamily="2" charset="2"/>
              </a:rPr>
              <a:t>w</a:t>
            </a:r>
            <a:r>
              <a:rPr lang="en-US" sz="1800" dirty="0" smtClean="0">
                <a:solidFill>
                  <a:srgbClr val="A50021"/>
                </a:solidFill>
                <a:latin typeface="PT Sans Narrow" panose="020B0604020202020204" charset="0"/>
              </a:rPr>
              <a:t> </a:t>
            </a:r>
            <a:r>
              <a:rPr lang="en-US" sz="1800" b="1" dirty="0" smtClean="0">
                <a:solidFill>
                  <a:srgbClr val="A50021"/>
                </a:solidFill>
                <a:latin typeface="PT Sans Narrow" panose="020B0604020202020204" charset="0"/>
              </a:rPr>
              <a:t>Issues</a:t>
            </a:r>
            <a:r>
              <a:rPr lang="en-US" sz="1800" dirty="0" smtClean="0">
                <a:solidFill>
                  <a:srgbClr val="A50021"/>
                </a:solidFill>
                <a:latin typeface="PT Sans Narrow" panose="020B0604020202020204" charset="0"/>
              </a:rPr>
              <a:t> – Most issues were Technical involving work. Setting up to work from home and not having the   </a:t>
            </a:r>
          </a:p>
          <a:p>
            <a:pPr lvl="0"/>
            <a:r>
              <a:rPr lang="en-US" sz="1800" dirty="0">
                <a:solidFill>
                  <a:srgbClr val="A50021"/>
                </a:solidFill>
                <a:latin typeface="PT Sans Narrow" panose="020B0604020202020204" charset="0"/>
              </a:rPr>
              <a:t> </a:t>
            </a:r>
            <a:r>
              <a:rPr lang="en-US" sz="1800" dirty="0" smtClean="0">
                <a:solidFill>
                  <a:srgbClr val="A50021"/>
                </a:solidFill>
                <a:latin typeface="PT Sans Narrow" panose="020B0604020202020204" charset="0"/>
              </a:rPr>
              <a:t>     office essentials and access to their classrooms. Swipe Clock was a problem; Staff were having issues </a:t>
            </a:r>
          </a:p>
          <a:p>
            <a:pPr lvl="0"/>
            <a:r>
              <a:rPr lang="en-US" sz="1800" dirty="0">
                <a:solidFill>
                  <a:srgbClr val="A50021"/>
                </a:solidFill>
                <a:latin typeface="PT Sans Narrow" panose="020B0604020202020204" charset="0"/>
              </a:rPr>
              <a:t> </a:t>
            </a:r>
            <a:r>
              <a:rPr lang="en-US" sz="1800" dirty="0" smtClean="0">
                <a:solidFill>
                  <a:srgbClr val="A50021"/>
                </a:solidFill>
                <a:latin typeface="PT Sans Narrow" panose="020B0604020202020204" charset="0"/>
              </a:rPr>
              <a:t>     trying to access Swipe clock. </a:t>
            </a:r>
          </a:p>
          <a:p>
            <a:pPr lvl="0"/>
            <a:r>
              <a:rPr lang="en-US" sz="2800" dirty="0" smtClean="0">
                <a:solidFill>
                  <a:srgbClr val="A50021"/>
                </a:solidFill>
                <a:latin typeface="PT Sans Narrow" panose="020B0604020202020204" charset="0"/>
              </a:rPr>
              <a:t> </a:t>
            </a:r>
            <a:r>
              <a:rPr lang="en-US" sz="2800" dirty="0" err="1" smtClean="0">
                <a:solidFill>
                  <a:srgbClr val="A50021"/>
                </a:solidFill>
                <a:latin typeface="Wingdings" panose="05000000000000000000" pitchFamily="2" charset="2"/>
              </a:rPr>
              <a:t>w</a:t>
            </a:r>
            <a:r>
              <a:rPr lang="en-US" sz="1800" b="1" dirty="0" err="1" smtClean="0">
                <a:solidFill>
                  <a:srgbClr val="A50021"/>
                </a:solidFill>
                <a:latin typeface="PT Sans Narrow" panose="020B0604020202020204" charset="0"/>
              </a:rPr>
              <a:t>Concerns</a:t>
            </a:r>
            <a:r>
              <a:rPr lang="en-US" sz="1800" b="1" dirty="0" smtClean="0">
                <a:solidFill>
                  <a:srgbClr val="A50021"/>
                </a:solidFill>
                <a:latin typeface="PT Sans Narrow" panose="020B0604020202020204" charset="0"/>
              </a:rPr>
              <a:t> </a:t>
            </a:r>
            <a:r>
              <a:rPr lang="en-US" sz="1800" dirty="0" smtClean="0">
                <a:solidFill>
                  <a:srgbClr val="A50021"/>
                </a:solidFill>
                <a:latin typeface="PT Sans Narrow" panose="020B0604020202020204" charset="0"/>
              </a:rPr>
              <a:t>– Benefits and Pay, the staff were concerned about how and if they would continue receiving  </a:t>
            </a:r>
          </a:p>
          <a:p>
            <a:pPr lvl="0"/>
            <a:r>
              <a:rPr lang="en-US" sz="1800" dirty="0" smtClean="0">
                <a:solidFill>
                  <a:srgbClr val="A50021"/>
                </a:solidFill>
                <a:latin typeface="PT Sans Narrow" panose="020B0604020202020204" charset="0"/>
              </a:rPr>
              <a:t>      wages and their benefits.  There are concerns about how they were going to juggle with virtual teaching for students as well as </a:t>
            </a:r>
          </a:p>
          <a:p>
            <a:pPr lvl="0"/>
            <a:r>
              <a:rPr lang="en-US" sz="1800" dirty="0">
                <a:solidFill>
                  <a:srgbClr val="A50021"/>
                </a:solidFill>
                <a:latin typeface="PT Sans Narrow" panose="020B0604020202020204" charset="0"/>
              </a:rPr>
              <a:t> </a:t>
            </a:r>
            <a:r>
              <a:rPr lang="en-US" sz="1800" dirty="0" smtClean="0">
                <a:solidFill>
                  <a:srgbClr val="A50021"/>
                </a:solidFill>
                <a:latin typeface="PT Sans Narrow" panose="020B0604020202020204" charset="0"/>
              </a:rPr>
              <a:t>     their own school aged children if applicable. </a:t>
            </a:r>
          </a:p>
          <a:p>
            <a:pPr lvl="0"/>
            <a:r>
              <a:rPr lang="en-US" sz="2800" dirty="0" smtClean="0">
                <a:solidFill>
                  <a:srgbClr val="A50021"/>
                </a:solidFill>
                <a:latin typeface="PT Sans Narrow" panose="020B0604020202020204" charset="0"/>
              </a:rPr>
              <a:t> </a:t>
            </a:r>
            <a:r>
              <a:rPr lang="en-US" sz="2800" dirty="0">
                <a:solidFill>
                  <a:srgbClr val="A50021"/>
                </a:solidFill>
                <a:latin typeface="Wingdings" panose="05000000000000000000" pitchFamily="2" charset="2"/>
              </a:rPr>
              <a:t>w</a:t>
            </a:r>
            <a:r>
              <a:rPr lang="en-US" sz="2800" dirty="0" smtClean="0">
                <a:solidFill>
                  <a:srgbClr val="A50021"/>
                </a:solidFill>
                <a:latin typeface="PT Sans Narrow" panose="020B0604020202020204" charset="0"/>
              </a:rPr>
              <a:t> </a:t>
            </a:r>
            <a:r>
              <a:rPr lang="en-US" sz="1800" b="1" dirty="0" smtClean="0">
                <a:solidFill>
                  <a:srgbClr val="A50021"/>
                </a:solidFill>
                <a:latin typeface="PT Sans Narrow" panose="020B0604020202020204" charset="0"/>
              </a:rPr>
              <a:t>Resolutions </a:t>
            </a:r>
            <a:r>
              <a:rPr lang="en-US" sz="1800" dirty="0" smtClean="0">
                <a:solidFill>
                  <a:srgbClr val="A50021"/>
                </a:solidFill>
                <a:latin typeface="PT Sans Narrow" panose="020B0604020202020204" charset="0"/>
              </a:rPr>
              <a:t>- Communication and information.  A AIMS COVID-19 Human Resources Q&amp;A and FAQ’s Information was sent out to all  </a:t>
            </a:r>
          </a:p>
          <a:p>
            <a:pPr lvl="0"/>
            <a:r>
              <a:rPr lang="en-US" sz="1800" dirty="0" smtClean="0">
                <a:solidFill>
                  <a:srgbClr val="A50021"/>
                </a:solidFill>
                <a:latin typeface="PT Sans Narrow" panose="020B0604020202020204" charset="0"/>
              </a:rPr>
              <a:t>       AIMS. The Q &amp; A portion gave information about pay, work, swipe clock, and communication.       </a:t>
            </a:r>
          </a:p>
          <a:p>
            <a:pPr lvl="0"/>
            <a:r>
              <a:rPr lang="en-US" sz="2800" dirty="0" smtClean="0">
                <a:solidFill>
                  <a:srgbClr val="A50021"/>
                </a:solidFill>
                <a:latin typeface="PT Sans Narrow" panose="020B0604020202020204" charset="0"/>
              </a:rPr>
              <a:t> </a:t>
            </a:r>
            <a:r>
              <a:rPr lang="en-US" sz="2800" dirty="0" err="1" smtClean="0">
                <a:solidFill>
                  <a:srgbClr val="A50021"/>
                </a:solidFill>
                <a:latin typeface="Wingdings" panose="05000000000000000000" pitchFamily="2" charset="2"/>
              </a:rPr>
              <a:t>w</a:t>
            </a:r>
            <a:r>
              <a:rPr lang="en-US" sz="2000" dirty="0" err="1" smtClean="0">
                <a:solidFill>
                  <a:srgbClr val="A50021"/>
                </a:solidFill>
                <a:latin typeface="PT Sans Narrow" panose="020B0604020202020204" charset="0"/>
              </a:rPr>
              <a:t>On</a:t>
            </a:r>
            <a:r>
              <a:rPr lang="en-US" sz="2000" dirty="0" smtClean="0">
                <a:solidFill>
                  <a:srgbClr val="A50021"/>
                </a:solidFill>
                <a:latin typeface="PT Sans Narrow" panose="020B0604020202020204" charset="0"/>
              </a:rPr>
              <a:t>-line communications </a:t>
            </a:r>
            <a:r>
              <a:rPr lang="en-US" sz="1800" dirty="0" smtClean="0">
                <a:solidFill>
                  <a:srgbClr val="A50021"/>
                </a:solidFill>
                <a:latin typeface="PT Sans Narrow" panose="020B0604020202020204" charset="0"/>
              </a:rPr>
              <a:t>– Email, Zoom meetings and phone</a:t>
            </a:r>
          </a:p>
          <a:p>
            <a:r>
              <a:rPr lang="en-US" sz="1800" dirty="0" smtClean="0">
                <a:latin typeface="PT Sans Narrow" panose="020B0604020202020204" charset="0"/>
              </a:rPr>
              <a:t>               </a:t>
            </a:r>
            <a:endParaRPr lang="en-US" sz="1800" dirty="0">
              <a:latin typeface="PT Sans Narrow" panose="020B0604020202020204" charset="0"/>
            </a:endParaRPr>
          </a:p>
        </p:txBody>
      </p:sp>
    </p:spTree>
    <p:extLst>
      <p:ext uri="{BB962C8B-B14F-4D97-AF65-F5344CB8AC3E}">
        <p14:creationId xmlns:p14="http://schemas.microsoft.com/office/powerpoint/2010/main" val="95871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6ebd431315_0_0"/>
          <p:cNvSpPr txBox="1">
            <a:spLocks noGrp="1"/>
          </p:cNvSpPr>
          <p:nvPr>
            <p:ph type="title"/>
          </p:nvPr>
        </p:nvSpPr>
        <p:spPr>
          <a:xfrm>
            <a:off x="517200" y="670572"/>
            <a:ext cx="10221138" cy="1181673"/>
          </a:xfrm>
          <a:prstGeom prst="rect">
            <a:avLst/>
          </a:prstGeom>
          <a:noFill/>
          <a:ln>
            <a:noFill/>
          </a:ln>
        </p:spPr>
        <p:txBody>
          <a:bodyPr spcFirstLastPara="1" wrap="square" lIns="0" tIns="12700" rIns="0" bIns="0" anchor="t" anchorCtr="0">
            <a:noAutofit/>
          </a:bodyPr>
          <a:lstStyle/>
          <a:p>
            <a:pPr lvl="0"/>
            <a:r>
              <a:rPr lang="en-US" sz="3600" dirty="0" smtClean="0"/>
              <a:t>All Full-Time, Part Time, Hourly Positions That Have Been Either Temporarily and/or Permanently Eliminated</a:t>
            </a:r>
            <a:br>
              <a:rPr lang="en-US" sz="3600" dirty="0" smtClean="0"/>
            </a:br>
            <a:r>
              <a:rPr lang="en-US" sz="3600" dirty="0" smtClean="0"/>
              <a:t>  </a:t>
            </a:r>
            <a:r>
              <a:rPr lang="en-US" sz="2400" dirty="0" smtClean="0"/>
              <a:t>    </a:t>
            </a:r>
            <a:r>
              <a:rPr lang="en-US" sz="3600" dirty="0" smtClean="0"/>
              <a:t/>
            </a:r>
            <a:br>
              <a:rPr lang="en-US" sz="3600" dirty="0" smtClean="0"/>
            </a:br>
            <a:r>
              <a:rPr lang="en-US" sz="3600" dirty="0" smtClean="0"/>
              <a:t>	</a:t>
            </a:r>
            <a:r>
              <a:rPr lang="en-US" sz="2800" b="0" dirty="0" err="1">
                <a:latin typeface="Wingdings" panose="05000000000000000000" pitchFamily="2" charset="2"/>
              </a:rPr>
              <a:t>w</a:t>
            </a:r>
            <a:r>
              <a:rPr lang="en-US" sz="2400" b="0" dirty="0" err="1" smtClean="0">
                <a:latin typeface="PT Sans Narrow" panose="020B0604020202020204" charset="0"/>
              </a:rPr>
              <a:t>Refer</a:t>
            </a:r>
            <a:r>
              <a:rPr lang="en-US" sz="2400" b="0" dirty="0" smtClean="0">
                <a:latin typeface="PT Sans Narrow" panose="020B0604020202020204" charset="0"/>
              </a:rPr>
              <a:t> </a:t>
            </a:r>
            <a:r>
              <a:rPr lang="en-US" sz="2400" b="0" dirty="0">
                <a:latin typeface="PT Sans Narrow" panose="020B0604020202020204" charset="0"/>
              </a:rPr>
              <a:t>to the AIMS K12 Temporary Amendment of Job </a:t>
            </a:r>
            <a:r>
              <a:rPr lang="en-US" sz="2400" b="0" dirty="0" smtClean="0">
                <a:latin typeface="PT Sans Narrow" panose="020B0604020202020204" charset="0"/>
              </a:rPr>
              <a:t>Positions</a:t>
            </a:r>
            <a:r>
              <a:rPr lang="en-US" sz="2400" b="0" dirty="0" smtClean="0">
                <a:latin typeface="Arial Narrow" panose="020B0606020202030204" pitchFamily="34" charset="0"/>
              </a:rPr>
              <a:t>.</a:t>
            </a:r>
            <a:r>
              <a:rPr lang="en-US" sz="2400" b="0" dirty="0">
                <a:latin typeface="Arial Narrow" panose="020B0606020202030204" pitchFamily="34" charset="0"/>
              </a:rPr>
              <a:t/>
            </a:r>
            <a:br>
              <a:rPr lang="en-US" sz="2400" b="0" dirty="0">
                <a:latin typeface="Arial Narrow" panose="020B0606020202030204" pitchFamily="34" charset="0"/>
              </a:rPr>
            </a:br>
            <a:r>
              <a:rPr lang="en-US" sz="2400" b="0" dirty="0" smtClean="0">
                <a:latin typeface="Arial Narrow" panose="020B0606020202030204" pitchFamily="34" charset="0"/>
              </a:rPr>
              <a:t>	   </a:t>
            </a:r>
            <a:r>
              <a:rPr lang="en-US" sz="2400" b="0" dirty="0" smtClean="0">
                <a:latin typeface="PT Sans Narrow" panose="020B0604020202020204" charset="0"/>
              </a:rPr>
              <a:t>Leadership</a:t>
            </a:r>
            <a:r>
              <a:rPr lang="en-US" sz="2400" b="0" dirty="0">
                <a:latin typeface="PT Sans Narrow" panose="020B0604020202020204" charset="0"/>
              </a:rPr>
              <a:t>, Certificated, Classified job positions, new duties </a:t>
            </a:r>
            <a:r>
              <a:rPr lang="en-US" sz="2400" b="0" dirty="0" smtClean="0">
                <a:latin typeface="PT Sans Narrow" panose="020B0604020202020204" charset="0"/>
              </a:rPr>
              <a:t>for   </a:t>
            </a:r>
            <a:br>
              <a:rPr lang="en-US" sz="2400" b="0" dirty="0" smtClean="0">
                <a:latin typeface="PT Sans Narrow" panose="020B0604020202020204" charset="0"/>
              </a:rPr>
            </a:br>
            <a:r>
              <a:rPr lang="en-US" sz="2400" b="0" dirty="0">
                <a:latin typeface="PT Sans Narrow" panose="020B0604020202020204" charset="0"/>
              </a:rPr>
              <a:t> </a:t>
            </a:r>
            <a:r>
              <a:rPr lang="en-US" sz="2400" b="0" dirty="0" smtClean="0">
                <a:latin typeface="PT Sans Narrow" panose="020B0604020202020204" charset="0"/>
              </a:rPr>
              <a:t>                Virtual work</a:t>
            </a:r>
            <a:r>
              <a:rPr lang="en-US" sz="2400" b="0" dirty="0">
                <a:latin typeface="PT Sans Narrow" panose="020B0604020202020204" charset="0"/>
              </a:rPr>
              <a:t>.</a:t>
            </a:r>
            <a:r>
              <a:rPr lang="en-US" sz="2800" b="0" dirty="0">
                <a:latin typeface="Arial Narrow" panose="020B0606020202030204" pitchFamily="34" charset="0"/>
              </a:rPr>
              <a:t/>
            </a:r>
            <a:br>
              <a:rPr lang="en-US" sz="2800" b="0" dirty="0">
                <a:latin typeface="Arial Narrow" panose="020B0606020202030204" pitchFamily="34" charset="0"/>
              </a:rPr>
            </a:br>
            <a:r>
              <a:rPr lang="en-US" sz="1800" b="0" dirty="0" smtClean="0">
                <a:latin typeface="Arial Narrow" panose="020B0606020202030204" pitchFamily="34" charset="0"/>
              </a:rPr>
              <a:t> </a:t>
            </a:r>
            <a:r>
              <a:rPr lang="en-US" sz="2800" b="0" dirty="0" smtClean="0">
                <a:latin typeface="Arial Narrow" panose="020B0606020202030204" pitchFamily="34" charset="0"/>
              </a:rPr>
              <a:t/>
            </a:r>
            <a:br>
              <a:rPr lang="en-US" sz="2800" b="0" dirty="0" smtClean="0">
                <a:latin typeface="Arial Narrow" panose="020B0606020202030204" pitchFamily="34" charset="0"/>
              </a:rPr>
            </a:br>
            <a:r>
              <a:rPr lang="en-US" sz="2800" b="0" dirty="0" smtClean="0">
                <a:latin typeface="Arial Narrow" panose="020B0606020202030204" pitchFamily="34" charset="0"/>
              </a:rPr>
              <a:t>	</a:t>
            </a:r>
            <a:r>
              <a:rPr lang="en-US" sz="2800" dirty="0" err="1" smtClean="0">
                <a:latin typeface="Wingdings" panose="05000000000000000000" pitchFamily="2" charset="2"/>
              </a:rPr>
              <a:t>w</a:t>
            </a:r>
            <a:r>
              <a:rPr lang="en-US" sz="2400" b="0" dirty="0" err="1" smtClean="0">
                <a:latin typeface="PT Sans Narrow" panose="020B0604020202020204" charset="0"/>
              </a:rPr>
              <a:t>Reduction</a:t>
            </a:r>
            <a:r>
              <a:rPr lang="en-US" sz="2400" b="0" dirty="0" smtClean="0">
                <a:latin typeface="PT Sans Narrow" panose="020B0604020202020204" charset="0"/>
              </a:rPr>
              <a:t>, the below </a:t>
            </a:r>
            <a:r>
              <a:rPr lang="en-US" sz="2400" b="0" dirty="0">
                <a:latin typeface="PT Sans Narrow" panose="020B0604020202020204" charset="0"/>
              </a:rPr>
              <a:t>positons and Contracted positons have been </a:t>
            </a:r>
            <a:r>
              <a:rPr lang="en-US" sz="2400" b="0" dirty="0" smtClean="0">
                <a:latin typeface="Arial Narrow" panose="020B0606020202030204" pitchFamily="34" charset="0"/>
              </a:rPr>
              <a:t>	 </a:t>
            </a:r>
            <a:br>
              <a:rPr lang="en-US" sz="2400" b="0" dirty="0" smtClean="0">
                <a:latin typeface="Arial Narrow" panose="020B0606020202030204" pitchFamily="34" charset="0"/>
              </a:rPr>
            </a:br>
            <a:r>
              <a:rPr lang="en-US" sz="2400" b="0" dirty="0">
                <a:latin typeface="Arial Narrow" panose="020B0606020202030204" pitchFamily="34" charset="0"/>
              </a:rPr>
              <a:t> </a:t>
            </a:r>
            <a:r>
              <a:rPr lang="en-US" sz="2400" b="0" dirty="0" smtClean="0">
                <a:latin typeface="Arial Narrow" panose="020B0606020202030204" pitchFamily="34" charset="0"/>
              </a:rPr>
              <a:t>               </a:t>
            </a:r>
            <a:r>
              <a:rPr lang="en-US" sz="2400" b="0" dirty="0" smtClean="0">
                <a:latin typeface="PT Sans Narrow" panose="020B0604020202020204" charset="0"/>
              </a:rPr>
              <a:t>furloughed until </a:t>
            </a:r>
            <a:r>
              <a:rPr lang="en-US" sz="2400" b="0" dirty="0">
                <a:latin typeface="PT Sans Narrow" panose="020B0604020202020204" charset="0"/>
              </a:rPr>
              <a:t>further notice</a:t>
            </a:r>
            <a:br>
              <a:rPr lang="en-US" sz="2400" b="0" dirty="0">
                <a:latin typeface="PT Sans Narrow" panose="020B0604020202020204" charset="0"/>
              </a:rPr>
            </a:br>
            <a:r>
              <a:rPr lang="en-US" sz="2400" b="0" dirty="0">
                <a:latin typeface="PT Sans Narrow" panose="020B0604020202020204" charset="0"/>
              </a:rPr>
              <a:t>                     </a:t>
            </a:r>
            <a:r>
              <a:rPr lang="en-US" sz="2400" b="0" dirty="0">
                <a:latin typeface="PT Sans Narrow" panose="020B0604020202020204" charset="0"/>
              </a:rPr>
              <a:t>-</a:t>
            </a:r>
            <a:r>
              <a:rPr lang="en-US" sz="2400" b="0" dirty="0" smtClean="0">
                <a:latin typeface="PT Sans Narrow" panose="020B0604020202020204" charset="0"/>
              </a:rPr>
              <a:t>  Cafeteria </a:t>
            </a:r>
            <a:r>
              <a:rPr lang="en-US" sz="2400" b="0" dirty="0">
                <a:latin typeface="PT Sans Narrow" panose="020B0604020202020204" charset="0"/>
              </a:rPr>
              <a:t>Staff, Sports Coaches and Interns</a:t>
            </a:r>
            <a:br>
              <a:rPr lang="en-US" sz="2400" b="0" dirty="0">
                <a:latin typeface="PT Sans Narrow" panose="020B0604020202020204" charset="0"/>
              </a:rPr>
            </a:br>
            <a:r>
              <a:rPr lang="en-US" sz="2400" b="0" dirty="0">
                <a:latin typeface="PT Sans Narrow" panose="020B0604020202020204" charset="0"/>
              </a:rPr>
              <a:t>                   </a:t>
            </a:r>
            <a:r>
              <a:rPr lang="en-US" sz="2400" b="0" dirty="0" smtClean="0">
                <a:latin typeface="PT Sans Narrow" panose="020B0604020202020204" charset="0"/>
              </a:rPr>
              <a:t>  </a:t>
            </a:r>
            <a:r>
              <a:rPr lang="en-US" sz="2400" b="0" dirty="0">
                <a:latin typeface="PT Sans Narrow" panose="020B0604020202020204" charset="0"/>
              </a:rPr>
              <a:t>-</a:t>
            </a:r>
            <a:r>
              <a:rPr lang="en-US" sz="2400" b="0" dirty="0" smtClean="0">
                <a:latin typeface="PT Sans Narrow" panose="020B0604020202020204" charset="0"/>
              </a:rPr>
              <a:t>  Contracted </a:t>
            </a:r>
            <a:r>
              <a:rPr lang="en-US" sz="2400" b="0" dirty="0">
                <a:latin typeface="PT Sans Narrow" panose="020B0604020202020204" charset="0"/>
              </a:rPr>
              <a:t>Position Reduction: Custodial and Maintenance, </a:t>
            </a:r>
            <a:r>
              <a:rPr lang="en-US" sz="2400" b="0" dirty="0" smtClean="0">
                <a:latin typeface="PT Sans Narrow" panose="020B0604020202020204" charset="0"/>
              </a:rPr>
              <a:t>   </a:t>
            </a:r>
            <a:br>
              <a:rPr lang="en-US" sz="2400" b="0" dirty="0" smtClean="0">
                <a:latin typeface="PT Sans Narrow" panose="020B0604020202020204" charset="0"/>
              </a:rPr>
            </a:br>
            <a:r>
              <a:rPr lang="en-US" sz="2400" b="0" dirty="0">
                <a:latin typeface="PT Sans Narrow" panose="020B0604020202020204" charset="0"/>
              </a:rPr>
              <a:t> </a:t>
            </a:r>
            <a:r>
              <a:rPr lang="en-US" sz="2400" b="0" dirty="0" smtClean="0">
                <a:latin typeface="PT Sans Narrow" panose="020B0604020202020204" charset="0"/>
              </a:rPr>
              <a:t>                        Security </a:t>
            </a:r>
            <a:r>
              <a:rPr lang="en-US" sz="2400" b="0" dirty="0">
                <a:latin typeface="PT Sans Narrow" panose="020B0604020202020204" charset="0"/>
              </a:rPr>
              <a:t>Guards and Food delivery</a:t>
            </a:r>
            <a:r>
              <a:rPr lang="en-US" dirty="0">
                <a:latin typeface="PT Sans Narrow" panose="020B0604020202020204" charset="0"/>
              </a:rPr>
              <a:t/>
            </a:r>
            <a:br>
              <a:rPr lang="en-US" dirty="0">
                <a:latin typeface="PT Sans Narrow" panose="020B0604020202020204" charset="0"/>
              </a:rPr>
            </a:br>
            <a:endParaRPr lang="en-US" sz="3600" dirty="0">
              <a:latin typeface="PT Sans Narrow" panose="020B0604020202020204" charset="0"/>
            </a:endParaRPr>
          </a:p>
        </p:txBody>
      </p:sp>
    </p:spTree>
    <p:extLst>
      <p:ext uri="{BB962C8B-B14F-4D97-AF65-F5344CB8AC3E}">
        <p14:creationId xmlns:p14="http://schemas.microsoft.com/office/powerpoint/2010/main" val="372895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6ebd431315_0_0"/>
          <p:cNvSpPr txBox="1">
            <a:spLocks noGrp="1"/>
          </p:cNvSpPr>
          <p:nvPr>
            <p:ph type="title"/>
          </p:nvPr>
        </p:nvSpPr>
        <p:spPr>
          <a:xfrm>
            <a:off x="517200" y="670572"/>
            <a:ext cx="10221138" cy="1181673"/>
          </a:xfrm>
          <a:prstGeom prst="rect">
            <a:avLst/>
          </a:prstGeom>
          <a:noFill/>
          <a:ln>
            <a:noFill/>
          </a:ln>
        </p:spPr>
        <p:txBody>
          <a:bodyPr spcFirstLastPara="1" wrap="square" lIns="0" tIns="12700" rIns="0" bIns="0" anchor="t" anchorCtr="0">
            <a:noAutofit/>
          </a:bodyPr>
          <a:lstStyle/>
          <a:p>
            <a:r>
              <a:rPr lang="en-US" sz="3600" dirty="0" smtClean="0"/>
              <a:t>Full Time and/or Instructional and Classified Vacancies</a:t>
            </a:r>
            <a:br>
              <a:rPr lang="en-US" sz="3600" dirty="0" smtClean="0"/>
            </a:br>
            <a:r>
              <a:rPr lang="en-US" sz="3600" dirty="0" smtClean="0"/>
              <a:t>  </a:t>
            </a:r>
            <a:endParaRPr lang="en-US" sz="3600" dirty="0"/>
          </a:p>
        </p:txBody>
      </p:sp>
      <p:sp>
        <p:nvSpPr>
          <p:cNvPr id="60" name="Google Shape;60;g6ebd431315_0_0"/>
          <p:cNvSpPr txBox="1"/>
          <p:nvPr/>
        </p:nvSpPr>
        <p:spPr>
          <a:xfrm>
            <a:off x="517200" y="1220750"/>
            <a:ext cx="11041200" cy="4834200"/>
          </a:xfrm>
          <a:prstGeom prst="rect">
            <a:avLst/>
          </a:prstGeom>
          <a:noFill/>
          <a:ln>
            <a:noFill/>
          </a:ln>
        </p:spPr>
        <p:txBody>
          <a:bodyPr spcFirstLastPara="1" wrap="square" lIns="0" tIns="52700" rIns="0" bIns="0" anchor="t" anchorCtr="0">
            <a:noAutofit/>
          </a:bodyPr>
          <a:lstStyle/>
          <a:p>
            <a:pPr marL="457200" lvl="0" indent="0" algn="l" rtl="0">
              <a:spcBef>
                <a:spcPts val="0"/>
              </a:spcBef>
              <a:spcAft>
                <a:spcPts val="0"/>
              </a:spcAft>
              <a:buNone/>
            </a:pPr>
            <a:endParaRPr sz="1800" b="1" dirty="0">
              <a:solidFill>
                <a:srgbClr val="5B0F00"/>
              </a:solidFill>
              <a:latin typeface="Helvetica Neue"/>
              <a:ea typeface="Helvetica Neue"/>
              <a:cs typeface="Helvetica Neue"/>
              <a:sym typeface="Helvetica Neue"/>
            </a:endParaRPr>
          </a:p>
        </p:txBody>
      </p:sp>
      <p:sp>
        <p:nvSpPr>
          <p:cNvPr id="4" name="Google Shape;60;g6ebd431315_0_0"/>
          <p:cNvSpPr txBox="1"/>
          <p:nvPr/>
        </p:nvSpPr>
        <p:spPr>
          <a:xfrm>
            <a:off x="661579" y="1590948"/>
            <a:ext cx="11129368" cy="4358497"/>
          </a:xfrm>
          <a:prstGeom prst="rect">
            <a:avLst/>
          </a:prstGeom>
          <a:noFill/>
          <a:ln>
            <a:noFill/>
          </a:ln>
        </p:spPr>
        <p:txBody>
          <a:bodyPr spcFirstLastPara="1" wrap="square" lIns="0" tIns="52700" rIns="0" bIns="0" anchor="t" anchorCtr="0">
            <a:noAutofit/>
          </a:bodyPr>
          <a:lstStyle/>
          <a:p>
            <a:r>
              <a:rPr lang="en-US" sz="3600" dirty="0">
                <a:solidFill>
                  <a:srgbClr val="A50021"/>
                </a:solidFill>
              </a:rPr>
              <a:t> </a:t>
            </a:r>
            <a:r>
              <a:rPr lang="en-US" sz="3600" dirty="0" smtClean="0">
                <a:solidFill>
                  <a:srgbClr val="A50021"/>
                </a:solidFill>
              </a:rPr>
              <a:t>  </a:t>
            </a:r>
            <a:r>
              <a:rPr lang="en-US" sz="3600" dirty="0">
                <a:solidFill>
                  <a:srgbClr val="A50021"/>
                </a:solidFill>
                <a:latin typeface="Wingdings" panose="05000000000000000000" pitchFamily="2" charset="2"/>
              </a:rPr>
              <a:t>w</a:t>
            </a:r>
            <a:r>
              <a:rPr lang="en-US" sz="3600" dirty="0" smtClean="0">
                <a:solidFill>
                  <a:srgbClr val="A50021"/>
                </a:solidFill>
              </a:rPr>
              <a:t> </a:t>
            </a:r>
            <a:r>
              <a:rPr lang="en-US" sz="2800" dirty="0" smtClean="0">
                <a:solidFill>
                  <a:srgbClr val="A50021"/>
                </a:solidFill>
                <a:latin typeface="PT Sans Narrow" panose="020B0604020202020204" charset="0"/>
              </a:rPr>
              <a:t>Vacancies: </a:t>
            </a:r>
            <a:r>
              <a:rPr lang="en-US" sz="2800" dirty="0">
                <a:solidFill>
                  <a:srgbClr val="A50021"/>
                </a:solidFill>
                <a:latin typeface="PT Sans Narrow" panose="020B0604020202020204" charset="0"/>
              </a:rPr>
              <a:t>Current 2019-2020</a:t>
            </a:r>
          </a:p>
          <a:p>
            <a:r>
              <a:rPr lang="en-US" sz="2800" dirty="0">
                <a:solidFill>
                  <a:srgbClr val="A50021"/>
                </a:solidFill>
                <a:latin typeface="PT Sans Narrow" panose="020B0604020202020204" charset="0"/>
              </a:rPr>
              <a:t>                  </a:t>
            </a:r>
            <a:r>
              <a:rPr lang="en-US" sz="2800" dirty="0" smtClean="0">
                <a:solidFill>
                  <a:srgbClr val="A50021"/>
                </a:solidFill>
                <a:latin typeface="PT Sans Narrow" panose="020B0604020202020204" charset="0"/>
              </a:rPr>
              <a:t>-  AIPHS</a:t>
            </a:r>
            <a:r>
              <a:rPr lang="en-US" sz="2800" dirty="0">
                <a:solidFill>
                  <a:srgbClr val="A50021"/>
                </a:solidFill>
                <a:latin typeface="PT Sans Narrow" panose="020B0604020202020204" charset="0"/>
              </a:rPr>
              <a:t>:  AP Government, Conceptual Physics and Pre-Calculus, </a:t>
            </a:r>
            <a:endParaRPr lang="en-US" sz="2800" dirty="0" smtClean="0">
              <a:solidFill>
                <a:srgbClr val="A50021"/>
              </a:solidFill>
              <a:latin typeface="PT Sans Narrow" panose="020B0604020202020204" charset="0"/>
            </a:endParaRPr>
          </a:p>
          <a:p>
            <a:r>
              <a:rPr lang="en-US" sz="2800" dirty="0" smtClean="0">
                <a:solidFill>
                  <a:srgbClr val="A50021"/>
                </a:solidFill>
                <a:latin typeface="PT Sans Narrow" panose="020B0604020202020204" charset="0"/>
              </a:rPr>
              <a:t>                  - AIPCS </a:t>
            </a:r>
            <a:r>
              <a:rPr lang="en-US" sz="2800" dirty="0">
                <a:solidFill>
                  <a:srgbClr val="A50021"/>
                </a:solidFill>
                <a:latin typeface="PT Sans Narrow" panose="020B0604020202020204" charset="0"/>
              </a:rPr>
              <a:t>II: No</a:t>
            </a:r>
          </a:p>
          <a:p>
            <a:r>
              <a:rPr lang="en-US" sz="2800" dirty="0">
                <a:solidFill>
                  <a:srgbClr val="A50021"/>
                </a:solidFill>
                <a:latin typeface="PT Sans Narrow" panose="020B0604020202020204" charset="0"/>
              </a:rPr>
              <a:t>                 </a:t>
            </a:r>
            <a:r>
              <a:rPr lang="en-US" sz="2800" dirty="0" smtClean="0">
                <a:solidFill>
                  <a:srgbClr val="A50021"/>
                </a:solidFill>
                <a:latin typeface="PT Sans Narrow" panose="020B0604020202020204" charset="0"/>
              </a:rPr>
              <a:t> - AIPCS</a:t>
            </a:r>
            <a:r>
              <a:rPr lang="en-US" sz="2800" dirty="0">
                <a:solidFill>
                  <a:srgbClr val="A50021"/>
                </a:solidFill>
                <a:latin typeface="PT Sans Narrow" panose="020B0604020202020204" charset="0"/>
              </a:rPr>
              <a:t>: No</a:t>
            </a:r>
          </a:p>
          <a:p>
            <a:r>
              <a:rPr lang="en-US" sz="2800" dirty="0">
                <a:solidFill>
                  <a:srgbClr val="A50021"/>
                </a:solidFill>
                <a:latin typeface="PT Sans Narrow" panose="020B0604020202020204" charset="0"/>
              </a:rPr>
              <a:t>           </a:t>
            </a:r>
          </a:p>
          <a:p>
            <a:r>
              <a:rPr lang="en-US" sz="2800" dirty="0">
                <a:solidFill>
                  <a:srgbClr val="A50021"/>
                </a:solidFill>
                <a:latin typeface="PT Sans Narrow" panose="020B0604020202020204" charset="0"/>
              </a:rPr>
              <a:t> </a:t>
            </a:r>
            <a:r>
              <a:rPr lang="en-US" sz="2800" dirty="0" smtClean="0">
                <a:solidFill>
                  <a:srgbClr val="A50021"/>
                </a:solidFill>
                <a:latin typeface="PT Sans Narrow" panose="020B0604020202020204" charset="0"/>
              </a:rPr>
              <a:t>      </a:t>
            </a:r>
            <a:r>
              <a:rPr lang="en-US" sz="3600" dirty="0" smtClean="0">
                <a:solidFill>
                  <a:srgbClr val="A50021"/>
                </a:solidFill>
                <a:latin typeface="Wingdings" panose="05000000000000000000" pitchFamily="2" charset="2"/>
              </a:rPr>
              <a:t>w</a:t>
            </a:r>
            <a:r>
              <a:rPr lang="en-US" sz="2600" dirty="0" smtClean="0">
                <a:solidFill>
                  <a:srgbClr val="A50021"/>
                </a:solidFill>
                <a:latin typeface="PT Sans Narrow" panose="020B0604020202020204" charset="0"/>
              </a:rPr>
              <a:t>2020-2021 </a:t>
            </a:r>
            <a:r>
              <a:rPr lang="en-US" sz="2600" dirty="0">
                <a:solidFill>
                  <a:srgbClr val="A50021"/>
                </a:solidFill>
                <a:latin typeface="PT Sans Narrow" panose="020B0604020202020204" charset="0"/>
              </a:rPr>
              <a:t>School year vacancies for Elementary, Middle School and High School </a:t>
            </a:r>
            <a:endParaRPr lang="en-US" sz="2600" dirty="0" smtClean="0">
              <a:solidFill>
                <a:srgbClr val="A50021"/>
              </a:solidFill>
              <a:latin typeface="PT Sans Narrow" panose="020B0604020202020204" charset="0"/>
            </a:endParaRPr>
          </a:p>
          <a:p>
            <a:r>
              <a:rPr lang="en-US" sz="2600" dirty="0">
                <a:solidFill>
                  <a:srgbClr val="A50021"/>
                </a:solidFill>
                <a:latin typeface="PT Sans Narrow" panose="020B0604020202020204" charset="0"/>
              </a:rPr>
              <a:t> </a:t>
            </a:r>
            <a:r>
              <a:rPr lang="en-US" sz="2600" dirty="0" smtClean="0">
                <a:solidFill>
                  <a:srgbClr val="A50021"/>
                </a:solidFill>
                <a:latin typeface="PT Sans Narrow" panose="020B0604020202020204" charset="0"/>
              </a:rPr>
              <a:t>          are </a:t>
            </a:r>
            <a:r>
              <a:rPr lang="en-US" sz="2600" dirty="0">
                <a:solidFill>
                  <a:srgbClr val="A50021"/>
                </a:solidFill>
                <a:latin typeface="PT Sans Narrow" panose="020B0604020202020204" charset="0"/>
              </a:rPr>
              <a:t>currently being determined.</a:t>
            </a:r>
          </a:p>
        </p:txBody>
      </p:sp>
    </p:spTree>
    <p:extLst>
      <p:ext uri="{BB962C8B-B14F-4D97-AF65-F5344CB8AC3E}">
        <p14:creationId xmlns:p14="http://schemas.microsoft.com/office/powerpoint/2010/main" val="369667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6ebd431315_0_0"/>
          <p:cNvSpPr txBox="1">
            <a:spLocks noGrp="1"/>
          </p:cNvSpPr>
          <p:nvPr>
            <p:ph type="title"/>
          </p:nvPr>
        </p:nvSpPr>
        <p:spPr>
          <a:xfrm>
            <a:off x="517200" y="864536"/>
            <a:ext cx="10221138" cy="1181673"/>
          </a:xfrm>
          <a:prstGeom prst="rect">
            <a:avLst/>
          </a:prstGeom>
          <a:noFill/>
          <a:ln>
            <a:noFill/>
          </a:ln>
        </p:spPr>
        <p:txBody>
          <a:bodyPr spcFirstLastPara="1" wrap="square" lIns="0" tIns="12700" rIns="0" bIns="0" anchor="t" anchorCtr="0">
            <a:noAutofit/>
          </a:bodyPr>
          <a:lstStyle/>
          <a:p>
            <a:r>
              <a:rPr lang="en-US" sz="3600" dirty="0"/>
              <a:t>Part Time/Hourly instructional and Classified Vacancies</a:t>
            </a:r>
            <a:br>
              <a:rPr lang="en-US" sz="3600" dirty="0"/>
            </a:br>
            <a:r>
              <a:rPr lang="en-US" sz="3600" dirty="0"/>
              <a:t>  </a:t>
            </a:r>
          </a:p>
        </p:txBody>
      </p:sp>
      <p:sp>
        <p:nvSpPr>
          <p:cNvPr id="60" name="Google Shape;60;g6ebd431315_0_0"/>
          <p:cNvSpPr txBox="1"/>
          <p:nvPr/>
        </p:nvSpPr>
        <p:spPr>
          <a:xfrm>
            <a:off x="348757" y="1124498"/>
            <a:ext cx="11041200" cy="4834200"/>
          </a:xfrm>
          <a:prstGeom prst="rect">
            <a:avLst/>
          </a:prstGeom>
          <a:noFill/>
          <a:ln>
            <a:noFill/>
          </a:ln>
        </p:spPr>
        <p:txBody>
          <a:bodyPr spcFirstLastPara="1" wrap="square" lIns="0" tIns="52700" rIns="0" bIns="0" anchor="t" anchorCtr="0">
            <a:noAutofit/>
          </a:bodyPr>
          <a:lstStyle/>
          <a:p>
            <a:endParaRPr lang="en-US" dirty="0" smtClean="0"/>
          </a:p>
          <a:p>
            <a:endParaRPr lang="en-US" dirty="0" smtClean="0"/>
          </a:p>
          <a:p>
            <a:endParaRPr lang="en-US" dirty="0" smtClean="0"/>
          </a:p>
          <a:p>
            <a:endParaRPr lang="en-US" dirty="0" smtClean="0"/>
          </a:p>
          <a:p>
            <a:r>
              <a:rPr lang="en-US" sz="3600" dirty="0" smtClean="0">
                <a:solidFill>
                  <a:srgbClr val="C00000"/>
                </a:solidFill>
              </a:rPr>
              <a:t>         </a:t>
            </a:r>
            <a:r>
              <a:rPr lang="en-US" sz="3600" dirty="0" smtClean="0">
                <a:solidFill>
                  <a:srgbClr val="A50021"/>
                </a:solidFill>
                <a:latin typeface="Wingdings" panose="05000000000000000000" pitchFamily="2" charset="2"/>
              </a:rPr>
              <a:t>w</a:t>
            </a:r>
            <a:r>
              <a:rPr lang="en-US" sz="3600" dirty="0" smtClean="0">
                <a:solidFill>
                  <a:srgbClr val="A50021"/>
                </a:solidFill>
              </a:rPr>
              <a:t> </a:t>
            </a:r>
            <a:r>
              <a:rPr lang="en-US" sz="2800" dirty="0" smtClean="0">
                <a:solidFill>
                  <a:srgbClr val="A50021"/>
                </a:solidFill>
                <a:latin typeface="PT Sans Narrow" panose="020B0604020202020204" charset="0"/>
              </a:rPr>
              <a:t>Board of Secretary: Part time</a:t>
            </a:r>
            <a:r>
              <a:rPr lang="en-US" sz="3600" dirty="0" smtClean="0">
                <a:solidFill>
                  <a:srgbClr val="A50021"/>
                </a:solidFill>
                <a:latin typeface="PT Sans Narrow" panose="020B0604020202020204" charset="0"/>
              </a:rPr>
              <a:t>.</a:t>
            </a:r>
          </a:p>
          <a:p>
            <a:r>
              <a:rPr lang="en-US" sz="3600" dirty="0" smtClean="0">
                <a:solidFill>
                  <a:srgbClr val="A50021"/>
                </a:solidFill>
              </a:rPr>
              <a:t>        </a:t>
            </a:r>
          </a:p>
          <a:p>
            <a:r>
              <a:rPr lang="en-US" sz="3600" dirty="0" smtClean="0">
                <a:solidFill>
                  <a:srgbClr val="A50021"/>
                </a:solidFill>
              </a:rPr>
              <a:t>         </a:t>
            </a:r>
            <a:r>
              <a:rPr lang="en-US" sz="3600" dirty="0" smtClean="0">
                <a:solidFill>
                  <a:srgbClr val="A50021"/>
                </a:solidFill>
                <a:latin typeface="Wingdings" panose="05000000000000000000" pitchFamily="2" charset="2"/>
              </a:rPr>
              <a:t>w</a:t>
            </a:r>
            <a:r>
              <a:rPr lang="en-US" sz="2800" dirty="0" smtClean="0">
                <a:solidFill>
                  <a:srgbClr val="A50021"/>
                </a:solidFill>
              </a:rPr>
              <a:t> </a:t>
            </a:r>
            <a:r>
              <a:rPr lang="en-US" sz="2800" dirty="0" smtClean="0">
                <a:solidFill>
                  <a:srgbClr val="A50021"/>
                </a:solidFill>
                <a:latin typeface="PT Sans Narrow" panose="020B0604020202020204" charset="0"/>
              </a:rPr>
              <a:t>2020-2021 School year vacancies for Elementary, Middle     </a:t>
            </a:r>
          </a:p>
          <a:p>
            <a:r>
              <a:rPr lang="en-US" sz="2800" dirty="0">
                <a:solidFill>
                  <a:srgbClr val="A50021"/>
                </a:solidFill>
                <a:latin typeface="PT Sans Narrow" panose="020B0604020202020204" charset="0"/>
              </a:rPr>
              <a:t> </a:t>
            </a:r>
            <a:r>
              <a:rPr lang="en-US" sz="2800" dirty="0" smtClean="0">
                <a:solidFill>
                  <a:srgbClr val="A50021"/>
                </a:solidFill>
                <a:latin typeface="PT Sans Narrow" panose="020B0604020202020204" charset="0"/>
              </a:rPr>
              <a:t>                   School and High School are currently being determined</a:t>
            </a:r>
          </a:p>
          <a:p>
            <a:r>
              <a:rPr lang="en-US" sz="1800" dirty="0" smtClean="0">
                <a:solidFill>
                  <a:srgbClr val="A50021"/>
                </a:solidFill>
              </a:rPr>
              <a:t> </a:t>
            </a:r>
            <a:endParaRPr lang="en-US" sz="1800" dirty="0">
              <a:solidFill>
                <a:srgbClr val="A50021"/>
              </a:solidFill>
            </a:endParaRPr>
          </a:p>
        </p:txBody>
      </p:sp>
    </p:spTree>
    <p:extLst>
      <p:ext uri="{BB962C8B-B14F-4D97-AF65-F5344CB8AC3E}">
        <p14:creationId xmlns:p14="http://schemas.microsoft.com/office/powerpoint/2010/main" val="1616896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31DD-25FD-D14F-8AB7-CD9A3C0FDAD1}"/>
              </a:ext>
            </a:extLst>
          </p:cNvPr>
          <p:cNvSpPr>
            <a:spLocks noGrp="1"/>
          </p:cNvSpPr>
          <p:nvPr>
            <p:ph type="title"/>
          </p:nvPr>
        </p:nvSpPr>
        <p:spPr>
          <a:xfrm>
            <a:off x="517200" y="430675"/>
            <a:ext cx="11157599" cy="553998"/>
          </a:xfrm>
        </p:spPr>
        <p:txBody>
          <a:bodyPr/>
          <a:lstStyle/>
          <a:p>
            <a:r>
              <a:rPr lang="en-US" sz="3600" dirty="0"/>
              <a:t>On-Line Recruitment Strategies</a:t>
            </a:r>
          </a:p>
        </p:txBody>
      </p:sp>
      <p:sp>
        <p:nvSpPr>
          <p:cNvPr id="3" name="Text Placeholder 2">
            <a:extLst>
              <a:ext uri="{FF2B5EF4-FFF2-40B4-BE49-F238E27FC236}">
                <a16:creationId xmlns:a16="http://schemas.microsoft.com/office/drawing/2014/main" id="{4B238E25-5B1E-DF4D-A908-52A3AA2640A0}"/>
              </a:ext>
            </a:extLst>
          </p:cNvPr>
          <p:cNvSpPr>
            <a:spLocks noGrp="1"/>
          </p:cNvSpPr>
          <p:nvPr>
            <p:ph type="body" idx="1"/>
          </p:nvPr>
        </p:nvSpPr>
        <p:spPr>
          <a:xfrm>
            <a:off x="709767" y="1268172"/>
            <a:ext cx="11566549" cy="5078313"/>
          </a:xfrm>
        </p:spPr>
        <p:txBody>
          <a:bodyPr/>
          <a:lstStyle/>
          <a:p>
            <a:pPr marL="228600" indent="0"/>
            <a:r>
              <a:rPr lang="en-US" sz="2800" dirty="0">
                <a:solidFill>
                  <a:srgbClr val="A50021"/>
                </a:solidFill>
                <a:latin typeface="Wingdings" panose="05000000000000000000" pitchFamily="2" charset="2"/>
              </a:rPr>
              <a:t>w</a:t>
            </a:r>
            <a:r>
              <a:rPr lang="en-US" sz="2800" dirty="0" smtClean="0">
                <a:solidFill>
                  <a:srgbClr val="A50021"/>
                </a:solidFill>
                <a:latin typeface="Wingdings" panose="05000000000000000000" pitchFamily="2" charset="2"/>
              </a:rPr>
              <a:t> </a:t>
            </a:r>
            <a:r>
              <a:rPr lang="en-US" sz="2400" dirty="0" smtClean="0">
                <a:solidFill>
                  <a:srgbClr val="A50021"/>
                </a:solidFill>
                <a:latin typeface="PT Sans Narrow" panose="020B0604020202020204" charset="0"/>
              </a:rPr>
              <a:t>Post </a:t>
            </a:r>
            <a:r>
              <a:rPr lang="en-US" sz="2400" dirty="0">
                <a:solidFill>
                  <a:srgbClr val="A50021"/>
                </a:solidFill>
                <a:latin typeface="PT Sans Narrow" panose="020B0604020202020204" charset="0"/>
              </a:rPr>
              <a:t>Teacher Positions on the following Online sites </a:t>
            </a:r>
          </a:p>
          <a:p>
            <a:r>
              <a:rPr lang="en-US" sz="2400" dirty="0">
                <a:solidFill>
                  <a:srgbClr val="A50021"/>
                </a:solidFill>
                <a:latin typeface="PT Sans Narrow" panose="020B0604020202020204" charset="0"/>
              </a:rPr>
              <a:t>      </a:t>
            </a:r>
            <a:r>
              <a:rPr lang="en-US" sz="2400" dirty="0" smtClean="0">
                <a:solidFill>
                  <a:srgbClr val="A50021"/>
                </a:solidFill>
                <a:latin typeface="PT Sans Narrow" panose="020B0604020202020204" charset="0"/>
              </a:rPr>
              <a:t> - </a:t>
            </a:r>
            <a:r>
              <a:rPr lang="en-US" sz="2400" dirty="0">
                <a:solidFill>
                  <a:srgbClr val="A50021"/>
                </a:solidFill>
                <a:latin typeface="PT Sans Narrow" panose="020B0604020202020204" charset="0"/>
              </a:rPr>
              <a:t>Indeed </a:t>
            </a:r>
          </a:p>
          <a:p>
            <a:r>
              <a:rPr lang="en-US" sz="2400" dirty="0">
                <a:solidFill>
                  <a:srgbClr val="A50021"/>
                </a:solidFill>
                <a:latin typeface="PT Sans Narrow" panose="020B0604020202020204" charset="0"/>
              </a:rPr>
              <a:t>      </a:t>
            </a:r>
            <a:r>
              <a:rPr lang="en-US" sz="2400" dirty="0" smtClean="0">
                <a:solidFill>
                  <a:srgbClr val="A50021"/>
                </a:solidFill>
                <a:latin typeface="PT Sans Narrow" panose="020B0604020202020204" charset="0"/>
              </a:rPr>
              <a:t> - </a:t>
            </a:r>
            <a:r>
              <a:rPr lang="en-US" sz="2400" dirty="0" err="1">
                <a:solidFill>
                  <a:srgbClr val="A50021"/>
                </a:solidFill>
                <a:latin typeface="PT Sans Narrow" panose="020B0604020202020204" charset="0"/>
              </a:rPr>
              <a:t>EdJoin</a:t>
            </a:r>
            <a:endParaRPr lang="en-US" sz="2400" dirty="0">
              <a:solidFill>
                <a:srgbClr val="A50021"/>
              </a:solidFill>
              <a:latin typeface="PT Sans Narrow" panose="020B0604020202020204" charset="0"/>
            </a:endParaRPr>
          </a:p>
          <a:p>
            <a:r>
              <a:rPr lang="en-US" sz="2800" dirty="0">
                <a:solidFill>
                  <a:srgbClr val="A50021"/>
                </a:solidFill>
              </a:rPr>
              <a:t> </a:t>
            </a:r>
            <a:r>
              <a:rPr lang="en-US" sz="2800" dirty="0">
                <a:solidFill>
                  <a:srgbClr val="A50021"/>
                </a:solidFill>
                <a:latin typeface="Wingdings" panose="05000000000000000000" pitchFamily="2" charset="2"/>
              </a:rPr>
              <a:t>w</a:t>
            </a:r>
            <a:r>
              <a:rPr lang="en-US" sz="2800" dirty="0" smtClean="0">
                <a:solidFill>
                  <a:srgbClr val="A50021"/>
                </a:solidFill>
              </a:rPr>
              <a:t>   </a:t>
            </a:r>
            <a:r>
              <a:rPr lang="en-US" sz="2400" dirty="0" smtClean="0">
                <a:solidFill>
                  <a:srgbClr val="A50021"/>
                </a:solidFill>
                <a:latin typeface="PT Sans Narrow" panose="020B0604020202020204" charset="0"/>
              </a:rPr>
              <a:t>Email  </a:t>
            </a:r>
            <a:r>
              <a:rPr lang="en-US" sz="2400" dirty="0">
                <a:solidFill>
                  <a:srgbClr val="A50021"/>
                </a:solidFill>
                <a:latin typeface="PT Sans Narrow" panose="020B0604020202020204" charset="0"/>
              </a:rPr>
              <a:t>Information, vacancies, Flyers, and Brochure to Head of Education </a:t>
            </a:r>
            <a:r>
              <a:rPr lang="en-US" sz="2400" dirty="0" smtClean="0">
                <a:solidFill>
                  <a:srgbClr val="A50021"/>
                </a:solidFill>
                <a:latin typeface="PT Sans Narrow" panose="020B0604020202020204" charset="0"/>
              </a:rPr>
              <a:t>  </a:t>
            </a:r>
          </a:p>
          <a:p>
            <a:r>
              <a:rPr lang="en-US" sz="2400" dirty="0">
                <a:solidFill>
                  <a:srgbClr val="A50021"/>
                </a:solidFill>
                <a:latin typeface="PT Sans Narrow" panose="020B0604020202020204" charset="0"/>
              </a:rPr>
              <a:t> </a:t>
            </a:r>
            <a:r>
              <a:rPr lang="en-US" sz="2400" dirty="0" smtClean="0">
                <a:solidFill>
                  <a:srgbClr val="A50021"/>
                </a:solidFill>
                <a:latin typeface="PT Sans Narrow" panose="020B0604020202020204" charset="0"/>
              </a:rPr>
              <a:t>       and </a:t>
            </a:r>
            <a:r>
              <a:rPr lang="en-US" sz="2400" dirty="0">
                <a:solidFill>
                  <a:srgbClr val="A50021"/>
                </a:solidFill>
                <a:latin typeface="PT Sans Narrow" panose="020B0604020202020204" charset="0"/>
              </a:rPr>
              <a:t>Deans </a:t>
            </a:r>
          </a:p>
          <a:p>
            <a:r>
              <a:rPr lang="en-US" sz="2400" dirty="0">
                <a:solidFill>
                  <a:srgbClr val="A50021"/>
                </a:solidFill>
                <a:latin typeface="PT Sans Narrow" panose="020B0604020202020204" charset="0"/>
              </a:rPr>
              <a:t>     </a:t>
            </a:r>
            <a:r>
              <a:rPr lang="en-US" sz="2400" dirty="0" smtClean="0">
                <a:solidFill>
                  <a:srgbClr val="A50021"/>
                </a:solidFill>
                <a:latin typeface="PT Sans Narrow" panose="020B0604020202020204" charset="0"/>
              </a:rPr>
              <a:t>   - </a:t>
            </a:r>
            <a:r>
              <a:rPr lang="en-US" sz="2400" dirty="0">
                <a:solidFill>
                  <a:srgbClr val="A50021"/>
                </a:solidFill>
                <a:latin typeface="PT Sans Narrow" panose="020B0604020202020204" charset="0"/>
              </a:rPr>
              <a:t>Community Colleges </a:t>
            </a:r>
          </a:p>
          <a:p>
            <a:r>
              <a:rPr lang="en-US" sz="2400" dirty="0">
                <a:solidFill>
                  <a:srgbClr val="A50021"/>
                </a:solidFill>
                <a:latin typeface="PT Sans Narrow" panose="020B0604020202020204" charset="0"/>
              </a:rPr>
              <a:t>     </a:t>
            </a:r>
            <a:r>
              <a:rPr lang="en-US" sz="2400" dirty="0" smtClean="0">
                <a:solidFill>
                  <a:srgbClr val="A50021"/>
                </a:solidFill>
                <a:latin typeface="PT Sans Narrow" panose="020B0604020202020204" charset="0"/>
              </a:rPr>
              <a:t>   - </a:t>
            </a:r>
            <a:r>
              <a:rPr lang="en-US" sz="2400" dirty="0">
                <a:solidFill>
                  <a:srgbClr val="A50021"/>
                </a:solidFill>
                <a:latin typeface="PT Sans Narrow" panose="020B0604020202020204" charset="0"/>
              </a:rPr>
              <a:t>Department of Education Universities/Colleges</a:t>
            </a:r>
          </a:p>
          <a:p>
            <a:r>
              <a:rPr lang="en-US" sz="2400" dirty="0">
                <a:solidFill>
                  <a:srgbClr val="A50021"/>
                </a:solidFill>
                <a:latin typeface="PT Sans Narrow" panose="020B0604020202020204" charset="0"/>
              </a:rPr>
              <a:t>     </a:t>
            </a:r>
            <a:r>
              <a:rPr lang="en-US" sz="2400" dirty="0" smtClean="0">
                <a:solidFill>
                  <a:srgbClr val="A50021"/>
                </a:solidFill>
                <a:latin typeface="PT Sans Narrow" panose="020B0604020202020204" charset="0"/>
              </a:rPr>
              <a:t>   - Handshake: </a:t>
            </a:r>
            <a:r>
              <a:rPr lang="en-US" sz="2400" dirty="0">
                <a:solidFill>
                  <a:srgbClr val="A50021"/>
                </a:solidFill>
                <a:latin typeface="PT Sans Narrow" panose="020B0604020202020204" charset="0"/>
              </a:rPr>
              <a:t>Virtual Recruitment Fairs (New</a:t>
            </a:r>
            <a:r>
              <a:rPr lang="en-US" sz="2400" dirty="0" smtClean="0">
                <a:solidFill>
                  <a:srgbClr val="A50021"/>
                </a:solidFill>
                <a:latin typeface="PT Sans Narrow" panose="020B0604020202020204" charset="0"/>
              </a:rPr>
              <a:t>)</a:t>
            </a:r>
          </a:p>
          <a:p>
            <a:pPr lvl="0"/>
            <a:r>
              <a:rPr lang="en-US" sz="2800" dirty="0" smtClean="0">
                <a:solidFill>
                  <a:srgbClr val="A50021"/>
                </a:solidFill>
                <a:latin typeface="Wingdings" panose="05000000000000000000" pitchFamily="2" charset="2"/>
              </a:rPr>
              <a:t>w </a:t>
            </a:r>
            <a:r>
              <a:rPr lang="en-US" sz="2400" dirty="0" smtClean="0">
                <a:solidFill>
                  <a:srgbClr val="A50021"/>
                </a:solidFill>
                <a:latin typeface="PT Sans Narrow" panose="020B0604020202020204" charset="0"/>
              </a:rPr>
              <a:t>Recruiting </a:t>
            </a:r>
            <a:r>
              <a:rPr lang="en-US" sz="2400" dirty="0">
                <a:solidFill>
                  <a:srgbClr val="A50021"/>
                </a:solidFill>
                <a:latin typeface="PT Sans Narrow" panose="020B0604020202020204" charset="0"/>
              </a:rPr>
              <a:t>Services</a:t>
            </a:r>
          </a:p>
          <a:p>
            <a:r>
              <a:rPr lang="en-US" sz="2400" dirty="0" smtClean="0">
                <a:solidFill>
                  <a:srgbClr val="A50021"/>
                </a:solidFill>
                <a:latin typeface="PT Sans Narrow" panose="020B0604020202020204" charset="0"/>
              </a:rPr>
              <a:t>       - </a:t>
            </a:r>
            <a:r>
              <a:rPr lang="en-US" sz="2400" dirty="0">
                <a:solidFill>
                  <a:srgbClr val="A50021"/>
                </a:solidFill>
                <a:latin typeface="PT Sans Narrow" panose="020B0604020202020204" charset="0"/>
              </a:rPr>
              <a:t>SWING</a:t>
            </a:r>
          </a:p>
          <a:p>
            <a:r>
              <a:rPr lang="en-US" sz="2400" dirty="0">
                <a:solidFill>
                  <a:srgbClr val="A50021"/>
                </a:solidFill>
                <a:latin typeface="PT Sans Narrow" panose="020B0604020202020204" charset="0"/>
              </a:rPr>
              <a:t>     </a:t>
            </a:r>
            <a:r>
              <a:rPr lang="en-US" sz="2400" dirty="0" smtClean="0">
                <a:solidFill>
                  <a:srgbClr val="A50021"/>
                </a:solidFill>
                <a:latin typeface="PT Sans Narrow" panose="020B0604020202020204" charset="0"/>
              </a:rPr>
              <a:t>  </a:t>
            </a:r>
            <a:r>
              <a:rPr lang="en-US" sz="2400" dirty="0">
                <a:solidFill>
                  <a:srgbClr val="A50021"/>
                </a:solidFill>
                <a:latin typeface="PT Sans Narrow" panose="020B0604020202020204" charset="0"/>
              </a:rPr>
              <a:t>- Local Wise</a:t>
            </a:r>
          </a:p>
          <a:p>
            <a:r>
              <a:rPr lang="en-US" sz="2400" dirty="0">
                <a:solidFill>
                  <a:srgbClr val="A50021"/>
                </a:solidFill>
                <a:latin typeface="PT Sans Narrow" panose="020B0604020202020204" charset="0"/>
              </a:rPr>
              <a:t>     </a:t>
            </a:r>
            <a:r>
              <a:rPr lang="en-US" sz="2400" dirty="0" smtClean="0">
                <a:solidFill>
                  <a:srgbClr val="A50021"/>
                </a:solidFill>
                <a:latin typeface="PT Sans Narrow" panose="020B0604020202020204" charset="0"/>
              </a:rPr>
              <a:t>  </a:t>
            </a:r>
            <a:r>
              <a:rPr lang="en-US" sz="2400" dirty="0">
                <a:solidFill>
                  <a:srgbClr val="A50021"/>
                </a:solidFill>
                <a:latin typeface="PT Sans Narrow" panose="020B0604020202020204" charset="0"/>
              </a:rPr>
              <a:t>- Get </a:t>
            </a:r>
            <a:r>
              <a:rPr lang="en-US" sz="2400" dirty="0" smtClean="0">
                <a:solidFill>
                  <a:srgbClr val="A50021"/>
                </a:solidFill>
                <a:latin typeface="PT Sans Narrow" panose="020B0604020202020204" charset="0"/>
              </a:rPr>
              <a:t>Selected (New)</a:t>
            </a:r>
            <a:endParaRPr lang="en-US" sz="2400" dirty="0">
              <a:solidFill>
                <a:srgbClr val="A50021"/>
              </a:solidFill>
              <a:latin typeface="PT Sans Narrow" panose="020B0604020202020204" charset="0"/>
            </a:endParaRPr>
          </a:p>
          <a:p>
            <a:endParaRPr lang="en-US" dirty="0"/>
          </a:p>
        </p:txBody>
      </p:sp>
    </p:spTree>
    <p:extLst>
      <p:ext uri="{BB962C8B-B14F-4D97-AF65-F5344CB8AC3E}">
        <p14:creationId xmlns:p14="http://schemas.microsoft.com/office/powerpoint/2010/main" val="216438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07BB-AB04-BD4C-A5DA-0D1C552AEE9C}"/>
              </a:ext>
            </a:extLst>
          </p:cNvPr>
          <p:cNvSpPr>
            <a:spLocks noGrp="1"/>
          </p:cNvSpPr>
          <p:nvPr>
            <p:ph type="title"/>
          </p:nvPr>
        </p:nvSpPr>
        <p:spPr>
          <a:xfrm>
            <a:off x="517200" y="430675"/>
            <a:ext cx="11157599" cy="553998"/>
          </a:xfrm>
        </p:spPr>
        <p:txBody>
          <a:bodyPr/>
          <a:lstStyle/>
          <a:p>
            <a:r>
              <a:rPr lang="en-US" sz="3600" dirty="0"/>
              <a:t>Recruitment Results</a:t>
            </a:r>
          </a:p>
        </p:txBody>
      </p:sp>
      <p:sp>
        <p:nvSpPr>
          <p:cNvPr id="3" name="Text Placeholder 2">
            <a:extLst>
              <a:ext uri="{FF2B5EF4-FFF2-40B4-BE49-F238E27FC236}">
                <a16:creationId xmlns:a16="http://schemas.microsoft.com/office/drawing/2014/main" id="{0E3A0982-B861-5945-B4EA-72602670EED8}"/>
              </a:ext>
            </a:extLst>
          </p:cNvPr>
          <p:cNvSpPr>
            <a:spLocks noGrp="1"/>
          </p:cNvSpPr>
          <p:nvPr>
            <p:ph type="body" idx="1"/>
          </p:nvPr>
        </p:nvSpPr>
        <p:spPr>
          <a:xfrm>
            <a:off x="312725" y="1701308"/>
            <a:ext cx="11566549" cy="2462213"/>
          </a:xfrm>
        </p:spPr>
        <p:txBody>
          <a:bodyPr/>
          <a:lstStyle/>
          <a:p>
            <a:pPr marL="228600" indent="0"/>
            <a:r>
              <a:rPr lang="en-US" sz="3200" dirty="0">
                <a:solidFill>
                  <a:srgbClr val="A50021"/>
                </a:solidFill>
                <a:latin typeface="Wingdings" panose="05000000000000000000" pitchFamily="2" charset="2"/>
              </a:rPr>
              <a:t>w</a:t>
            </a:r>
            <a:r>
              <a:rPr lang="en-US" dirty="0">
                <a:solidFill>
                  <a:srgbClr val="A50021"/>
                </a:solidFill>
                <a:latin typeface="Wingdings" panose="05000000000000000000" pitchFamily="2" charset="2"/>
              </a:rPr>
              <a:t> </a:t>
            </a:r>
            <a:r>
              <a:rPr lang="en-US" sz="2000" dirty="0" smtClean="0">
                <a:solidFill>
                  <a:srgbClr val="A50021"/>
                </a:solidFill>
                <a:latin typeface="PT Sans Narrow" panose="020B0604020202020204" charset="0"/>
              </a:rPr>
              <a:t>Due to the CORVID-19 Stay in place order, 2020-2021 job fairs AIMS registered for were canceled. The Universities  </a:t>
            </a:r>
          </a:p>
          <a:p>
            <a:r>
              <a:rPr lang="en-US" sz="2000" dirty="0" smtClean="0">
                <a:solidFill>
                  <a:srgbClr val="A50021"/>
                </a:solidFill>
                <a:latin typeface="PT Sans Narrow" panose="020B0604020202020204" charset="0"/>
              </a:rPr>
              <a:t>         </a:t>
            </a:r>
            <a:r>
              <a:rPr lang="en-US" sz="2000" dirty="0">
                <a:solidFill>
                  <a:srgbClr val="A50021"/>
                </a:solidFill>
                <a:latin typeface="PT Sans Narrow" panose="020B0604020202020204" charset="0"/>
              </a:rPr>
              <a:t>and Colleges we reached out to, have yet to respond.  We are working on finding Virtual Fairs that are Northern </a:t>
            </a:r>
          </a:p>
          <a:p>
            <a:r>
              <a:rPr lang="en-US" sz="2000" dirty="0">
                <a:solidFill>
                  <a:srgbClr val="A50021"/>
                </a:solidFill>
                <a:latin typeface="PT Sans Narrow" panose="020B0604020202020204" charset="0"/>
              </a:rPr>
              <a:t>      </a:t>
            </a:r>
            <a:r>
              <a:rPr lang="en-US" sz="2000" dirty="0" smtClean="0">
                <a:solidFill>
                  <a:srgbClr val="A50021"/>
                </a:solidFill>
                <a:latin typeface="PT Sans Narrow" panose="020B0604020202020204" charset="0"/>
              </a:rPr>
              <a:t>   </a:t>
            </a:r>
            <a:r>
              <a:rPr lang="en-US" sz="2000" dirty="0">
                <a:solidFill>
                  <a:srgbClr val="A50021"/>
                </a:solidFill>
                <a:latin typeface="PT Sans Narrow" panose="020B0604020202020204" charset="0"/>
              </a:rPr>
              <a:t>California based</a:t>
            </a:r>
            <a:r>
              <a:rPr lang="en-US" dirty="0">
                <a:solidFill>
                  <a:srgbClr val="A50021"/>
                </a:solidFill>
                <a:latin typeface="PT Sans Narrow" panose="020B0604020202020204" charset="0"/>
              </a:rPr>
              <a:t>.</a:t>
            </a:r>
          </a:p>
          <a:p>
            <a:r>
              <a:rPr lang="en-US" dirty="0"/>
              <a:t>         </a:t>
            </a:r>
          </a:p>
          <a:p>
            <a:r>
              <a:rPr lang="en-US" sz="3200" dirty="0" smtClean="0">
                <a:solidFill>
                  <a:srgbClr val="A50021"/>
                </a:solidFill>
                <a:latin typeface="Wingdings" panose="05000000000000000000" pitchFamily="2" charset="2"/>
              </a:rPr>
              <a:t>w</a:t>
            </a:r>
            <a:r>
              <a:rPr lang="en-US" dirty="0" smtClean="0">
                <a:solidFill>
                  <a:srgbClr val="A50021"/>
                </a:solidFill>
                <a:latin typeface="Wingdings" panose="05000000000000000000" pitchFamily="2" charset="2"/>
              </a:rPr>
              <a:t> </a:t>
            </a:r>
            <a:r>
              <a:rPr lang="en-US" sz="2000" dirty="0" smtClean="0">
                <a:solidFill>
                  <a:srgbClr val="A50021"/>
                </a:solidFill>
                <a:latin typeface="PT Sans Narrow" panose="020B0604020202020204" charset="0"/>
              </a:rPr>
              <a:t>The </a:t>
            </a:r>
            <a:r>
              <a:rPr lang="en-US" sz="2000" dirty="0">
                <a:solidFill>
                  <a:srgbClr val="A50021"/>
                </a:solidFill>
                <a:latin typeface="PT Sans Narrow" panose="020B0604020202020204" charset="0"/>
              </a:rPr>
              <a:t>majority of the Teachers/Staff that AIMS have hired for the 2019-2020 school year were from Swing, </a:t>
            </a:r>
            <a:r>
              <a:rPr lang="en-US" sz="2000" dirty="0" smtClean="0">
                <a:solidFill>
                  <a:srgbClr val="A50021"/>
                </a:solidFill>
                <a:latin typeface="PT Sans Narrow" panose="020B0604020202020204" charset="0"/>
              </a:rPr>
              <a:t> </a:t>
            </a:r>
          </a:p>
          <a:p>
            <a:r>
              <a:rPr lang="en-US" sz="2000" dirty="0" smtClean="0">
                <a:solidFill>
                  <a:srgbClr val="A50021"/>
                </a:solidFill>
                <a:latin typeface="PT Sans Narrow" panose="020B0604020202020204" charset="0"/>
              </a:rPr>
              <a:t>          Local </a:t>
            </a:r>
            <a:r>
              <a:rPr lang="en-US" sz="2000" dirty="0">
                <a:solidFill>
                  <a:srgbClr val="A50021"/>
                </a:solidFill>
                <a:latin typeface="PT Sans Narrow" panose="020B0604020202020204" charset="0"/>
              </a:rPr>
              <a:t>wise </a:t>
            </a:r>
            <a:r>
              <a:rPr lang="en-US" sz="2000" dirty="0" smtClean="0">
                <a:solidFill>
                  <a:srgbClr val="A50021"/>
                </a:solidFill>
                <a:latin typeface="PT Sans Narrow" panose="020B0604020202020204" charset="0"/>
              </a:rPr>
              <a:t>and </a:t>
            </a:r>
            <a:r>
              <a:rPr lang="en-US" sz="2000" dirty="0" err="1">
                <a:solidFill>
                  <a:srgbClr val="A50021"/>
                </a:solidFill>
                <a:latin typeface="PT Sans Narrow" panose="020B0604020202020204" charset="0"/>
              </a:rPr>
              <a:t>EdJoin</a:t>
            </a:r>
            <a:r>
              <a:rPr lang="en-US" sz="2000" dirty="0">
                <a:solidFill>
                  <a:srgbClr val="A50021"/>
                </a:solidFill>
                <a:latin typeface="+mn-lt"/>
              </a:rPr>
              <a:t>.  </a:t>
            </a:r>
          </a:p>
          <a:p>
            <a:endParaRPr lang="en-US" dirty="0"/>
          </a:p>
        </p:txBody>
      </p:sp>
    </p:spTree>
    <p:extLst>
      <p:ext uri="{BB962C8B-B14F-4D97-AF65-F5344CB8AC3E}">
        <p14:creationId xmlns:p14="http://schemas.microsoft.com/office/powerpoint/2010/main" val="111066704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5137</TotalTime>
  <Words>750</Words>
  <Application>Microsoft Office PowerPoint</Application>
  <PresentationFormat>Widescreen</PresentationFormat>
  <Paragraphs>103</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Wingdings</vt:lpstr>
      <vt:lpstr>Helvetica Neue</vt:lpstr>
      <vt:lpstr>PT Sans Narrow</vt:lpstr>
      <vt:lpstr>Calibri</vt:lpstr>
      <vt:lpstr>Lucida Sans</vt:lpstr>
      <vt:lpstr>Arial</vt:lpstr>
      <vt:lpstr>Arial Narrow</vt:lpstr>
      <vt:lpstr>Office Theme</vt:lpstr>
      <vt:lpstr>  AIMS K-12  Human Resources Reporting Period April 2020</vt:lpstr>
      <vt:lpstr>The Wellness Practices That Administrators, Teachers, and Support Staff Are Encouraged To Employ To Promote Overall Mental and Physical Healthy Well-Being   </vt:lpstr>
      <vt:lpstr>The documentation that is employed to assess the effectiveness of the practices employed    </vt:lpstr>
      <vt:lpstr>The Issues/Concerns and Resolutions That Emanated From The Documentation and On-Line Communication.     </vt:lpstr>
      <vt:lpstr>All Full-Time, Part Time, Hourly Positions That Have Been Either Temporarily and/or Permanently Eliminated         wRefer to the AIMS K12 Temporary Amendment of Job Positions.     Leadership, Certificated, Classified job positions, new duties for                     Virtual work.    wReduction, the below positons and Contracted positons have been                    furloughed until further notice                      -  Cafeteria Staff, Sports Coaches and Interns                      -  Contracted Position Reduction: Custodial and Maintenance,                              Security Guards and Food delivery </vt:lpstr>
      <vt:lpstr>Full Time and/or Instructional and Classified Vacancies   </vt:lpstr>
      <vt:lpstr>Part Time/Hourly instructional and Classified Vacancies   </vt:lpstr>
      <vt:lpstr>On-Line Recruitment Strategies</vt:lpstr>
      <vt:lpstr>Recruitment Results</vt:lpstr>
      <vt:lpstr>Qualitative and Quantitative Documentation Rubric That Is Employed To Assess the Effectiveness of The Practices/Strategies Employed       </vt:lpstr>
      <vt:lpstr>Human Resources Challenges /Concerns and Method for Resolution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Superintendent   Board Report August 2019-March 2020</dc:title>
  <dc:creator>Delicia Moghadam</dc:creator>
  <cp:lastModifiedBy>Lewis Letang</cp:lastModifiedBy>
  <cp:revision>53</cp:revision>
  <dcterms:created xsi:type="dcterms:W3CDTF">2020-02-06T22:24:49Z</dcterms:created>
  <dcterms:modified xsi:type="dcterms:W3CDTF">2020-04-18T15:34:48Z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