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12192000"/>
  <p:notesSz cx="12192000" cy="6858000"/>
  <p:embeddedFontLst>
    <p:embeddedFont>
      <p:font typeface="PT Sans Narrow"/>
      <p:regular r:id="rId12"/>
      <p:bold r:id="rId13"/>
    </p:embeddedFont>
    <p:embeddedFont>
      <p:font typeface="Helvetica Neue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0B8D6E2-94C8-4F5C-8652-D06A001D9BFB}">
  <a:tblStyle styleId="{C0B8D6E2-94C8-4F5C-8652-D06A001D9B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HelveticaNeue-bold.fntdata"/><Relationship Id="rId14" Type="http://schemas.openxmlformats.org/officeDocument/2006/relationships/font" Target="fonts/HelveticaNeue-regular.fntdata"/><Relationship Id="rId17" Type="http://schemas.openxmlformats.org/officeDocument/2006/relationships/font" Target="fonts/HelveticaNeue-boldItalic.fntdata"/><Relationship Id="rId16" Type="http://schemas.openxmlformats.org/officeDocument/2006/relationships/font" Target="fonts/HelveticaNeue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2489025" y="702648"/>
            <a:ext cx="6840900" cy="19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AIMS K-12 </a:t>
            </a:r>
            <a:br>
              <a:rPr lang="en-US"/>
            </a:br>
            <a:r>
              <a:rPr lang="en-US"/>
              <a:t>Operations</a:t>
            </a:r>
            <a:br>
              <a:rPr lang="en-US"/>
            </a:br>
            <a:r>
              <a:rPr lang="en-US" sz="2800"/>
              <a:t>Reporting Period April 2020</a:t>
            </a:r>
            <a:endParaRPr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2377713" y="3429000"/>
            <a:ext cx="7239000" cy="5471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Marisol Magana, Operations Director</a:t>
            </a:r>
            <a:endParaRPr/>
          </a:p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Tiffany Tung, Operations Manager</a:t>
            </a:r>
            <a:endParaRPr b="0" i="0" sz="1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200" y="393170"/>
            <a:ext cx="10819015" cy="1193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established Technological Plan for Determining Daily Attendance K-12</a:t>
            </a:r>
            <a:br>
              <a:rPr lang="en-US" sz="3600"/>
            </a:br>
            <a:endParaRPr sz="3600"/>
          </a:p>
        </p:txBody>
      </p:sp>
      <p:sp>
        <p:nvSpPr>
          <p:cNvPr id="60" name="Google Shape;60;p8"/>
          <p:cNvSpPr txBox="1"/>
          <p:nvPr/>
        </p:nvSpPr>
        <p:spPr>
          <a:xfrm>
            <a:off x="517200" y="1586575"/>
            <a:ext cx="11041200" cy="44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/>
              <a:t>Attendance spreadsheet were created for each division AIPCS II (K-5), AIPCS II (6th-8th), AIPCS (6th-8th), AIPHS (9th-12th). The attendance sheet has student’s last name and first name. The spreadsheet includes dates from April 6, 2020 to June 19, 2020. </a:t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The attendance sheet has pre-filled codes of A (Absent), T (Tardy), P (Present). </a:t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The attendance sheet has formulas to calculate how many students were present/tardy and absent. </a:t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/>
              <a:t>Attendance </a:t>
            </a:r>
            <a:r>
              <a:rPr lang="en-US" sz="2000"/>
              <a:t>spreadsheet</a:t>
            </a:r>
            <a:r>
              <a:rPr lang="en-US" sz="2000"/>
              <a:t> was shared with teachers. </a:t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/>
              <a:t>Attendance is taken by homeroom teacher or by the 1st or 4th period teacher for high school.  </a:t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We are using google spreadsheets which allows for multiple collaborators to view the spreadsheet. </a:t>
            </a:r>
            <a:endParaRPr sz="2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517200" y="670572"/>
            <a:ext cx="10221138" cy="1181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ADA Attendance Results for Elementary, Middle, and High for March-April</a:t>
            </a:r>
            <a:br>
              <a:rPr lang="en-US" sz="3600"/>
            </a:br>
            <a:r>
              <a:rPr lang="en-US" sz="3600"/>
              <a:t> 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517200" y="1852250"/>
            <a:ext cx="11041200" cy="42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67" name="Google Shape;67;p9"/>
          <p:cNvGraphicFramePr/>
          <p:nvPr/>
        </p:nvGraphicFramePr>
        <p:xfrm>
          <a:off x="952500" y="21717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{C0B8D6E2-94C8-4F5C-8652-D06A001D9BFB}</a:tableStyleId>
              </a:tblPr>
              <a:tblGrid>
                <a:gridCol w="3061600"/>
                <a:gridCol w="3939125"/>
                <a:gridCol w="3729850"/>
              </a:tblGrid>
              <a:tr h="932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March (March 1- March 13)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April (April 6 - April 16)</a:t>
                      </a:r>
                      <a:endParaRPr b="1" sz="18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Elementary (AIPCS II - K-5 - 443)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ADA% = 93.68% ADA = 414.88</a:t>
                      </a:r>
                      <a:endParaRPr sz="18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ADA% = 93.60%  ADA = 414.67</a:t>
                      </a:r>
                      <a:endParaRPr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Middle (AIPCS 232 + AIPCS II 208 = 440)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ADA% = 95.13%  ADA = 421.44</a:t>
                      </a:r>
                      <a:endParaRPr sz="18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ADA% = 80.45%   ADA = 353.99</a:t>
                      </a:r>
                      <a:endParaRPr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High School (AIPHS - 411)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ADA% = 94.40%  ADA = 387.56</a:t>
                      </a:r>
                      <a:endParaRPr sz="18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ADA% = 92.43%   ADA = 379.88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Documentation Employed to Determine the Qualitative and Quantitative Effectiveness of The Plan Employed to Determine Daily Attendance K-12</a:t>
            </a:r>
            <a:br>
              <a:rPr lang="en-US" sz="3600"/>
            </a:br>
            <a:br>
              <a:rPr lang="en-US" sz="3600"/>
            </a:br>
            <a:endParaRPr sz="3600"/>
          </a:p>
        </p:txBody>
      </p:sp>
      <p:sp>
        <p:nvSpPr>
          <p:cNvPr id="73" name="Google Shape;73;p10"/>
          <p:cNvSpPr txBox="1"/>
          <p:nvPr/>
        </p:nvSpPr>
        <p:spPr>
          <a:xfrm>
            <a:off x="372850" y="2464400"/>
            <a:ext cx="11195700" cy="41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b="1" lang="en-US" sz="1800">
                <a:solidFill>
                  <a:srgbClr val="434343"/>
                </a:solidFill>
              </a:rPr>
              <a:t>Setting the Direction: </a:t>
            </a:r>
            <a:r>
              <a:rPr lang="en-US" sz="1800">
                <a:solidFill>
                  <a:srgbClr val="434343"/>
                </a:solidFill>
              </a:rPr>
              <a:t>We are using a spreadsheet that has embedded formulas that automatically calculates absences and the number that are present or tardy. By having embedded formulas we are eliminating staff calculation errors which allows 100% accuracy. </a:t>
            </a:r>
            <a:endParaRPr sz="1800">
              <a:solidFill>
                <a:srgbClr val="434343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b="1" lang="en-US" sz="1800">
                <a:solidFill>
                  <a:srgbClr val="434343"/>
                </a:solidFill>
              </a:rPr>
              <a:t>Effectiveness and Daily Accountability: </a:t>
            </a:r>
            <a:r>
              <a:rPr lang="en-US" sz="1800">
                <a:solidFill>
                  <a:srgbClr val="434343"/>
                </a:solidFill>
              </a:rPr>
              <a:t>Admin staff checks that teachers are submitting attendance on time if they do not they email the teachers in the morning to ensure that they complete their attendance in a timely matter. </a:t>
            </a:r>
            <a:endParaRPr sz="1800">
              <a:solidFill>
                <a:srgbClr val="434343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b="1" lang="en-US" sz="1800">
                <a:solidFill>
                  <a:srgbClr val="434343"/>
                </a:solidFill>
              </a:rPr>
              <a:t>Self Assess and Analyze Data:</a:t>
            </a:r>
            <a:r>
              <a:rPr lang="en-US" sz="1800">
                <a:solidFill>
                  <a:srgbClr val="434343"/>
                </a:solidFill>
              </a:rPr>
              <a:t> If a student is marked absent - parents are called to determine why that student is absent - we have had instances that students have joined classes after their parents are called in the morning.  The student that joins late is marked as tardy. This allows </a:t>
            </a:r>
            <a:r>
              <a:rPr lang="en-US" sz="1800">
                <a:solidFill>
                  <a:srgbClr val="434343"/>
                </a:solidFill>
              </a:rPr>
              <a:t>administrative</a:t>
            </a:r>
            <a:r>
              <a:rPr lang="en-US" sz="1800">
                <a:solidFill>
                  <a:srgbClr val="434343"/>
                </a:solidFill>
              </a:rPr>
              <a:t> staff determine which students are chronically absent, absent and or truant. </a:t>
            </a:r>
            <a:endParaRPr sz="1800">
              <a:solidFill>
                <a:srgbClr val="434343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b="1" lang="en-US" sz="1800">
                <a:solidFill>
                  <a:srgbClr val="434343"/>
                </a:solidFill>
              </a:rPr>
              <a:t>Outcome &amp; Goal: </a:t>
            </a:r>
            <a:r>
              <a:rPr lang="en-US" sz="1800">
                <a:solidFill>
                  <a:srgbClr val="434343"/>
                </a:solidFill>
              </a:rPr>
              <a:t>to reduce chronic absent students during this time of virtual learning, educate students/families on the importance of attendance and supporting families w/ potential barriers to daily school attendance. </a:t>
            </a:r>
            <a:endParaRPr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Describe the Issues/Concerns and Resolution That Emanated From The Documentation and </a:t>
            </a:r>
            <a:r>
              <a:rPr lang="en-US" sz="3600"/>
              <a:t>Online</a:t>
            </a:r>
            <a:r>
              <a:rPr lang="en-US" sz="3600"/>
              <a:t> Communication  </a:t>
            </a:r>
            <a:br>
              <a:rPr lang="en-US" sz="3600"/>
            </a:br>
            <a:endParaRPr sz="3600"/>
          </a:p>
        </p:txBody>
      </p:sp>
      <p:sp>
        <p:nvSpPr>
          <p:cNvPr id="79" name="Google Shape;79;p11"/>
          <p:cNvSpPr txBox="1"/>
          <p:nvPr/>
        </p:nvSpPr>
        <p:spPr>
          <a:xfrm>
            <a:off x="575400" y="1952375"/>
            <a:ext cx="11041200" cy="4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-US" sz="1800">
                <a:solidFill>
                  <a:srgbClr val="434343"/>
                </a:solidFill>
              </a:rPr>
              <a:t>Teachers not submitting attendance on time</a:t>
            </a:r>
            <a:endParaRPr sz="1800">
              <a:solidFill>
                <a:srgbClr val="434343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-US" sz="1800">
                <a:solidFill>
                  <a:srgbClr val="434343"/>
                </a:solidFill>
              </a:rPr>
              <a:t>Students having issues with login into their virtual class</a:t>
            </a:r>
            <a:endParaRPr sz="1800">
              <a:solidFill>
                <a:srgbClr val="434343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-US" sz="1800">
                <a:solidFill>
                  <a:srgbClr val="434343"/>
                </a:solidFill>
              </a:rPr>
              <a:t>Families having barriers around internet connectivity </a:t>
            </a:r>
            <a:endParaRPr sz="1800"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34343"/>
                </a:solidFill>
              </a:rPr>
              <a:t>  Resolution/Action Plan Addressing Concerns: </a:t>
            </a:r>
            <a:endParaRPr b="1" sz="18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-US" sz="1800">
                <a:solidFill>
                  <a:srgbClr val="434343"/>
                </a:solidFill>
              </a:rPr>
              <a:t>Administrative</a:t>
            </a:r>
            <a:r>
              <a:rPr lang="en-US" sz="1800">
                <a:solidFill>
                  <a:srgbClr val="434343"/>
                </a:solidFill>
              </a:rPr>
              <a:t> assistance will send daily emails reminding teachers to take attendance and importance of having this record. </a:t>
            </a:r>
            <a:endParaRPr sz="1800"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-US" sz="1800">
                <a:solidFill>
                  <a:srgbClr val="434343"/>
                </a:solidFill>
              </a:rPr>
              <a:t>Staff is supporting with issues regarding students not being able to login.</a:t>
            </a:r>
            <a:endParaRPr sz="1800"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-US" sz="1800">
                <a:solidFill>
                  <a:srgbClr val="434343"/>
                </a:solidFill>
              </a:rPr>
              <a:t>Providing resources to families around free internet access and other resources that may be needed.</a:t>
            </a:r>
            <a:endParaRPr sz="1800"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11"/>
          <p:cNvSpPr txBox="1"/>
          <p:nvPr/>
        </p:nvSpPr>
        <p:spPr>
          <a:xfrm>
            <a:off x="517200" y="2157275"/>
            <a:ext cx="76704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434343"/>
                </a:solidFill>
              </a:rPr>
              <a:t>Issues/ Concerns</a:t>
            </a:r>
            <a:endParaRPr b="1"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