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72" r:id="rId4"/>
    <p:sldId id="277" r:id="rId5"/>
  </p:sldIdLst>
  <p:sldSz cx="12192000" cy="6858000"/>
  <p:notesSz cx="12192000" cy="6858000"/>
  <p:embeddedFontLst>
    <p:embeddedFont>
      <p:font typeface="Calibri" panose="020F0502020204030204" pitchFamily="34" charset="0"/>
      <p:regular r:id="rId7"/>
      <p:bold r:id="rId8"/>
      <p:italic r:id="rId9"/>
      <p:boldItalic r:id="rId10"/>
    </p:embeddedFont>
    <p:embeddedFont>
      <p:font typeface="Helvetica Neue" panose="02000503000000020004" pitchFamily="2" charset="0"/>
      <p:regular r:id="rId11"/>
      <p:bold r:id="rId12"/>
      <p:italic r:id="rId13"/>
      <p:boldItalic r:id="rId14"/>
    </p:embeddedFont>
    <p:embeddedFont>
      <p:font typeface="Lucida Sans" panose="020B0602030504020204" pitchFamily="34" charset="77"/>
      <p:regular r:id="rId15"/>
      <p:bold r:id="rId16"/>
      <p:italic r:id="rId17"/>
      <p:boldItalic r:id="rId18"/>
    </p:embeddedFont>
    <p:embeddedFont>
      <p:font typeface="PT Sans Narrow" panose="020B0506020203020204" pitchFamily="34" charset="77"/>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gyMgm5AXgGBsYtWWRyFn0qu8lD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10" d="100"/>
          <a:sy n="110" d="100"/>
        </p:scale>
        <p:origin x="632" y="17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9" Type="http://customschemas.google.com/relationships/presentationmetadata" Target="metadata"/><Relationship Id="rId3" Type="http://schemas.openxmlformats.org/officeDocument/2006/relationships/slide" Target="slides/slide2.xml"/><Relationship Id="rId42"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 name="Google Shape;49;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bd431315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g6ebd431315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bd431315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g6ebd431315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7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eb474080f_3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g6eb474080f_3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90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7"/>
          <p:cNvSpPr/>
          <p:nvPr/>
        </p:nvSpPr>
        <p:spPr>
          <a:xfrm>
            <a:off x="-99" y="6727600"/>
            <a:ext cx="12192000" cy="130810"/>
          </a:xfrm>
          <a:custGeom>
            <a:avLst/>
            <a:gdLst/>
            <a:ahLst/>
            <a:cxnLst/>
            <a:rect l="l" t="t" r="r" b="b"/>
            <a:pathLst>
              <a:path w="12192000" h="130809" extrusionOk="0">
                <a:moveTo>
                  <a:pt x="0" y="0"/>
                </a:moveTo>
                <a:lnTo>
                  <a:pt x="12191999" y="0"/>
                </a:lnTo>
                <a:lnTo>
                  <a:pt x="12191999" y="130499"/>
                </a:lnTo>
                <a:lnTo>
                  <a:pt x="0" y="130499"/>
                </a:lnTo>
                <a:lnTo>
                  <a:pt x="0" y="0"/>
                </a:lnTo>
                <a:close/>
              </a:path>
            </a:pathLst>
          </a:custGeom>
          <a:solidFill>
            <a:srgbClr val="98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 name="Google Shape;15;p7"/>
          <p:cNvSpPr/>
          <p:nvPr/>
        </p:nvSpPr>
        <p:spPr>
          <a:xfrm>
            <a:off x="0" y="0"/>
            <a:ext cx="12192000" cy="130810"/>
          </a:xfrm>
          <a:custGeom>
            <a:avLst/>
            <a:gdLst/>
            <a:ahLst/>
            <a:cxnLst/>
            <a:rect l="l" t="t" r="r" b="b"/>
            <a:pathLst>
              <a:path w="12192000" h="130810" extrusionOk="0">
                <a:moveTo>
                  <a:pt x="0" y="0"/>
                </a:moveTo>
                <a:lnTo>
                  <a:pt x="12191999" y="0"/>
                </a:lnTo>
                <a:lnTo>
                  <a:pt x="12191999" y="130499"/>
                </a:lnTo>
                <a:lnTo>
                  <a:pt x="0" y="130499"/>
                </a:lnTo>
                <a:lnTo>
                  <a:pt x="0" y="0"/>
                </a:lnTo>
                <a:close/>
              </a:path>
            </a:pathLst>
          </a:custGeom>
          <a:solidFill>
            <a:srgbClr val="F1C13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 name="Google Shape;16;p7"/>
          <p:cNvSpPr/>
          <p:nvPr/>
        </p:nvSpPr>
        <p:spPr>
          <a:xfrm>
            <a:off x="9343646" y="3275950"/>
            <a:ext cx="749935" cy="0"/>
          </a:xfrm>
          <a:custGeom>
            <a:avLst/>
            <a:gdLst/>
            <a:ahLst/>
            <a:cxnLst/>
            <a:rect l="l" t="t" r="r" b="b"/>
            <a:pathLst>
              <a:path w="749934" h="120000" extrusionOk="0">
                <a:moveTo>
                  <a:pt x="0" y="0"/>
                </a:moveTo>
                <a:lnTo>
                  <a:pt x="749699" y="0"/>
                </a:lnTo>
              </a:path>
            </a:pathLst>
          </a:custGeom>
          <a:noFill/>
          <a:ln w="7617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 name="Google Shape;17;p7"/>
          <p:cNvSpPr/>
          <p:nvPr/>
        </p:nvSpPr>
        <p:spPr>
          <a:xfrm>
            <a:off x="2100047" y="3251101"/>
            <a:ext cx="749935" cy="0"/>
          </a:xfrm>
          <a:custGeom>
            <a:avLst/>
            <a:gdLst/>
            <a:ahLst/>
            <a:cxnLst/>
            <a:rect l="l" t="t" r="r" b="b"/>
            <a:pathLst>
              <a:path w="749935" h="120000" extrusionOk="0">
                <a:moveTo>
                  <a:pt x="0" y="0"/>
                </a:moveTo>
                <a:lnTo>
                  <a:pt x="749699" y="0"/>
                </a:lnTo>
              </a:path>
            </a:pathLst>
          </a:custGeom>
          <a:noFill/>
          <a:ln w="7617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 name="Google Shape;18;p7"/>
          <p:cNvSpPr/>
          <p:nvPr/>
        </p:nvSpPr>
        <p:spPr>
          <a:xfrm>
            <a:off x="1338867" y="4535295"/>
            <a:ext cx="9516110" cy="0"/>
          </a:xfrm>
          <a:custGeom>
            <a:avLst/>
            <a:gdLst/>
            <a:ahLst/>
            <a:cxnLst/>
            <a:rect l="l" t="t" r="r" b="b"/>
            <a:pathLst>
              <a:path w="9516110" h="120000" extrusionOk="0">
                <a:moveTo>
                  <a:pt x="0" y="0"/>
                </a:moveTo>
                <a:lnTo>
                  <a:pt x="9515556" y="0"/>
                </a:lnTo>
              </a:path>
            </a:pathLst>
          </a:custGeom>
          <a:noFill/>
          <a:ln w="76175" cap="flat" cmpd="sng">
            <a:solidFill>
              <a:srgbClr val="98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19;p7"/>
          <p:cNvSpPr/>
          <p:nvPr/>
        </p:nvSpPr>
        <p:spPr>
          <a:xfrm>
            <a:off x="1338867" y="4332100"/>
            <a:ext cx="9516110" cy="0"/>
          </a:xfrm>
          <a:custGeom>
            <a:avLst/>
            <a:gdLst/>
            <a:ahLst/>
            <a:cxnLst/>
            <a:rect l="l" t="t" r="r" b="b"/>
            <a:pathLst>
              <a:path w="9516110" h="120000" extrusionOk="0">
                <a:moveTo>
                  <a:pt x="0" y="0"/>
                </a:moveTo>
                <a:lnTo>
                  <a:pt x="9515556" y="0"/>
                </a:lnTo>
              </a:path>
            </a:pathLst>
          </a:custGeom>
          <a:noFill/>
          <a:ln w="9525" cap="flat" cmpd="sng">
            <a:solidFill>
              <a:srgbClr val="98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20;p7"/>
          <p:cNvSpPr txBox="1">
            <a:spLocks noGrp="1"/>
          </p:cNvSpPr>
          <p:nvPr>
            <p:ph type="ctrTitle"/>
          </p:nvPr>
        </p:nvSpPr>
        <p:spPr>
          <a:xfrm>
            <a:off x="3441435" y="1930375"/>
            <a:ext cx="5309128" cy="7569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800" b="0" i="0">
                <a:solidFill>
                  <a:srgbClr val="98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312725" y="1701308"/>
            <a:ext cx="11566549" cy="415099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1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1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1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1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p:nvPr/>
        </p:nvSpPr>
        <p:spPr>
          <a:xfrm>
            <a:off x="0" y="0"/>
            <a:ext cx="12192000" cy="130810"/>
          </a:xfrm>
          <a:custGeom>
            <a:avLst/>
            <a:gdLst/>
            <a:ahLst/>
            <a:cxnLst/>
            <a:rect l="l" t="t" r="r" b="b"/>
            <a:pathLst>
              <a:path w="12192000" h="130810" extrusionOk="0">
                <a:moveTo>
                  <a:pt x="0" y="0"/>
                </a:moveTo>
                <a:lnTo>
                  <a:pt x="12191999" y="0"/>
                </a:lnTo>
                <a:lnTo>
                  <a:pt x="12191999" y="130499"/>
                </a:lnTo>
                <a:lnTo>
                  <a:pt x="0" y="130499"/>
                </a:lnTo>
                <a:lnTo>
                  <a:pt x="0" y="0"/>
                </a:lnTo>
                <a:close/>
              </a:path>
            </a:pathLst>
          </a:custGeom>
          <a:solidFill>
            <a:srgbClr val="F1C13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 name="Google Shape;7;p6"/>
          <p:cNvSpPr/>
          <p:nvPr/>
        </p:nvSpPr>
        <p:spPr>
          <a:xfrm>
            <a:off x="-99" y="6727600"/>
            <a:ext cx="12192000" cy="130810"/>
          </a:xfrm>
          <a:custGeom>
            <a:avLst/>
            <a:gdLst/>
            <a:ahLst/>
            <a:cxnLst/>
            <a:rect l="l" t="t" r="r" b="b"/>
            <a:pathLst>
              <a:path w="12192000" h="130809" extrusionOk="0">
                <a:moveTo>
                  <a:pt x="0" y="0"/>
                </a:moveTo>
                <a:lnTo>
                  <a:pt x="12191999" y="0"/>
                </a:lnTo>
                <a:lnTo>
                  <a:pt x="12191999" y="130499"/>
                </a:lnTo>
                <a:lnTo>
                  <a:pt x="0" y="130499"/>
                </a:lnTo>
                <a:lnTo>
                  <a:pt x="0" y="0"/>
                </a:lnTo>
                <a:close/>
              </a:path>
            </a:pathLst>
          </a:custGeom>
          <a:solidFill>
            <a:srgbClr val="98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8;p6"/>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000" b="1" i="0" u="none" strike="noStrike" cap="none">
                <a:solidFill>
                  <a:srgbClr val="980000"/>
                </a:solidFill>
                <a:latin typeface="PT Sans Narrow"/>
                <a:ea typeface="PT Sans Narrow"/>
                <a:cs typeface="PT Sans Narrow"/>
                <a:sym typeface="PT Sans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6"/>
          <p:cNvSpPr txBox="1">
            <a:spLocks noGrp="1"/>
          </p:cNvSpPr>
          <p:nvPr>
            <p:ph type="body" idx="1"/>
          </p:nvPr>
        </p:nvSpPr>
        <p:spPr>
          <a:xfrm>
            <a:off x="312725" y="1701308"/>
            <a:ext cx="11566549" cy="415099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1909825" y="690123"/>
            <a:ext cx="6840900" cy="2659702"/>
          </a:xfrm>
          <a:prstGeom prst="rect">
            <a:avLst/>
          </a:prstGeom>
          <a:noFill/>
          <a:ln>
            <a:noFill/>
          </a:ln>
        </p:spPr>
        <p:txBody>
          <a:bodyPr spcFirstLastPara="1" wrap="square" lIns="0" tIns="12700" rIns="0" bIns="0" anchor="t" anchorCtr="0">
            <a:spAutoFit/>
          </a:bodyPr>
          <a:lstStyle/>
          <a:p>
            <a:pPr marL="13970" lvl="0" indent="0" algn="ctr" rtl="0">
              <a:lnSpc>
                <a:spcPct val="100000"/>
              </a:lnSpc>
              <a:spcBef>
                <a:spcPts val="0"/>
              </a:spcBef>
              <a:spcAft>
                <a:spcPts val="0"/>
              </a:spcAft>
              <a:buNone/>
            </a:pPr>
            <a:r>
              <a:rPr lang="en-US" dirty="0"/>
              <a:t>  AIMS K-12 </a:t>
            </a:r>
            <a:br>
              <a:rPr lang="en-US" dirty="0"/>
            </a:br>
            <a:r>
              <a:rPr lang="en-US" dirty="0"/>
              <a:t>English Language Development</a:t>
            </a:r>
            <a:br>
              <a:rPr lang="en-US" dirty="0"/>
            </a:br>
            <a:r>
              <a:rPr lang="en-US" sz="2800" dirty="0"/>
              <a:t>Reporting Period April 2020</a:t>
            </a:r>
            <a:endParaRPr sz="2800" dirty="0"/>
          </a:p>
        </p:txBody>
      </p:sp>
      <p:sp>
        <p:nvSpPr>
          <p:cNvPr id="52" name="Google Shape;52;p1"/>
          <p:cNvSpPr txBox="1"/>
          <p:nvPr/>
        </p:nvSpPr>
        <p:spPr>
          <a:xfrm>
            <a:off x="2377713" y="3429000"/>
            <a:ext cx="7239000" cy="547181"/>
          </a:xfrm>
          <a:prstGeom prst="rect">
            <a:avLst/>
          </a:prstGeom>
          <a:noFill/>
          <a:ln>
            <a:noFill/>
          </a:ln>
        </p:spPr>
        <p:txBody>
          <a:bodyPr spcFirstLastPara="1" wrap="square" lIns="0" tIns="29825" rIns="0" bIns="0" anchor="t" anchorCtr="0">
            <a:spAutoFit/>
          </a:bodyPr>
          <a:lstStyle/>
          <a:p>
            <a:pPr marL="12700" marR="5080" lvl="0" indent="909319" rtl="0">
              <a:lnSpc>
                <a:spcPct val="119656"/>
              </a:lnSpc>
              <a:spcBef>
                <a:spcPts val="0"/>
              </a:spcBef>
              <a:spcAft>
                <a:spcPts val="0"/>
              </a:spcAft>
              <a:buNone/>
            </a:pPr>
            <a:r>
              <a:rPr lang="en-US" dirty="0">
                <a:solidFill>
                  <a:srgbClr val="685D46"/>
                </a:solidFill>
              </a:rPr>
              <a:t>               </a:t>
            </a:r>
            <a:r>
              <a:rPr lang="en-US" dirty="0" err="1">
                <a:solidFill>
                  <a:srgbClr val="685D46"/>
                </a:solidFill>
              </a:rPr>
              <a:t>Vannee</a:t>
            </a:r>
            <a:r>
              <a:rPr lang="en-US" dirty="0">
                <a:solidFill>
                  <a:srgbClr val="685D46"/>
                </a:solidFill>
              </a:rPr>
              <a:t> Chand, ELD Coordinator </a:t>
            </a:r>
          </a:p>
          <a:p>
            <a:pPr marL="12700" marR="5080" lvl="0" indent="909319" rtl="0">
              <a:lnSpc>
                <a:spcPct val="119656"/>
              </a:lnSpc>
              <a:spcBef>
                <a:spcPts val="0"/>
              </a:spcBef>
              <a:spcAft>
                <a:spcPts val="0"/>
              </a:spcAft>
              <a:buNone/>
            </a:pPr>
            <a:endParaRPr dirty="0">
              <a:solidFill>
                <a:schemeClr val="dk1"/>
              </a:solidFill>
              <a:latin typeface="Arial"/>
              <a:ea typeface="Arial"/>
              <a:cs typeface="Arial"/>
              <a:sym typeface="Arial"/>
            </a:endParaRPr>
          </a:p>
        </p:txBody>
      </p:sp>
      <p:sp>
        <p:nvSpPr>
          <p:cNvPr id="53" name="Google Shape;53;p1"/>
          <p:cNvSpPr/>
          <p:nvPr/>
        </p:nvSpPr>
        <p:spPr>
          <a:xfrm>
            <a:off x="5406033" y="4927435"/>
            <a:ext cx="704548" cy="6633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4" name="Google Shape;54;p1"/>
          <p:cNvSpPr/>
          <p:nvPr/>
        </p:nvSpPr>
        <p:spPr>
          <a:xfrm>
            <a:off x="4756298" y="4781623"/>
            <a:ext cx="2679304" cy="131437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6ebd431315_0_0"/>
          <p:cNvSpPr txBox="1">
            <a:spLocks noGrp="1"/>
          </p:cNvSpPr>
          <p:nvPr>
            <p:ph type="title"/>
          </p:nvPr>
        </p:nvSpPr>
        <p:spPr>
          <a:xfrm>
            <a:off x="517199" y="670573"/>
            <a:ext cx="10819015" cy="1193396"/>
          </a:xfrm>
          <a:prstGeom prst="rect">
            <a:avLst/>
          </a:prstGeom>
          <a:noFill/>
          <a:ln>
            <a:noFill/>
          </a:ln>
        </p:spPr>
        <p:txBody>
          <a:bodyPr spcFirstLastPara="1" wrap="square" lIns="0" tIns="12700" rIns="0" bIns="0" anchor="t" anchorCtr="0">
            <a:noAutofit/>
          </a:bodyPr>
          <a:lstStyle/>
          <a:p>
            <a:r>
              <a:rPr lang="en-US" sz="3600" dirty="0"/>
              <a:t>The Technology-Based and On-line Tools Administrators, Faculty and Support Staff Employed to Support the Transition To Remote ELD Teaching and Learning.</a:t>
            </a:r>
          </a:p>
        </p:txBody>
      </p:sp>
      <p:sp>
        <p:nvSpPr>
          <p:cNvPr id="60" name="Google Shape;60;g6ebd431315_0_0"/>
          <p:cNvSpPr txBox="1"/>
          <p:nvPr/>
        </p:nvSpPr>
        <p:spPr>
          <a:xfrm>
            <a:off x="517200" y="1220750"/>
            <a:ext cx="11041200" cy="4834200"/>
          </a:xfrm>
          <a:prstGeom prst="rect">
            <a:avLst/>
          </a:prstGeom>
          <a:noFill/>
          <a:ln>
            <a:noFill/>
          </a:ln>
        </p:spPr>
        <p:txBody>
          <a:bodyPr spcFirstLastPara="1" wrap="square" lIns="0" tIns="52700" rIns="0" bIns="0" anchor="t" anchorCtr="0">
            <a:noAutofit/>
          </a:bodyPr>
          <a:lstStyle/>
          <a:p>
            <a:pPr marL="457200" lvl="0" indent="0" algn="l" rtl="0">
              <a:spcBef>
                <a:spcPts val="0"/>
              </a:spcBef>
              <a:spcAft>
                <a:spcPts val="0"/>
              </a:spcAft>
              <a:buNone/>
            </a:pPr>
            <a:endParaRPr sz="1800" b="1" dirty="0">
              <a:solidFill>
                <a:srgbClr val="5B0F00"/>
              </a:solidFill>
              <a:latin typeface="Helvetica Neue"/>
              <a:ea typeface="Helvetica Neue"/>
              <a:cs typeface="Helvetica Neue"/>
              <a:sym typeface="Helvetica Neue"/>
            </a:endParaRPr>
          </a:p>
          <a:p>
            <a:r>
              <a:rPr lang="en-US" dirty="0"/>
              <a:t> </a:t>
            </a:r>
          </a:p>
          <a:p>
            <a:r>
              <a:rPr lang="en-US" dirty="0"/>
              <a:t>	 r</a:t>
            </a:r>
          </a:p>
          <a:p>
            <a:endParaRPr lang="en-US" dirty="0"/>
          </a:p>
          <a:p>
            <a:r>
              <a:rPr lang="en-US" dirty="0"/>
              <a:t>  </a:t>
            </a:r>
          </a:p>
          <a:p>
            <a:r>
              <a:rPr lang="en-US" sz="1600" dirty="0"/>
              <a:t>-    </a:t>
            </a:r>
            <a:r>
              <a:rPr lang="en-US" sz="1600" dirty="0" err="1"/>
              <a:t>Educeri</a:t>
            </a:r>
            <a:r>
              <a:rPr lang="en-US" sz="1600" dirty="0"/>
              <a:t>- Middle School Curriculum	</a:t>
            </a:r>
          </a:p>
          <a:p>
            <a:pPr marL="285750" lvl="3" indent="-285750">
              <a:buFontTx/>
              <a:buChar char="-"/>
            </a:pPr>
            <a:r>
              <a:rPr lang="en-US" sz="1600" dirty="0"/>
              <a:t>Edge on </a:t>
            </a:r>
            <a:r>
              <a:rPr lang="en-US" sz="1600" dirty="0" err="1"/>
              <a:t>MyNGConnect</a:t>
            </a:r>
            <a:r>
              <a:rPr lang="en-US" sz="1600" dirty="0"/>
              <a:t>-High School Curriculum</a:t>
            </a:r>
          </a:p>
          <a:p>
            <a:pPr marL="285750" lvl="3" indent="-285750">
              <a:buFontTx/>
              <a:buChar char="-"/>
            </a:pPr>
            <a:r>
              <a:rPr lang="en-US" sz="1600" dirty="0"/>
              <a:t>Blended Learning: </a:t>
            </a:r>
            <a:r>
              <a:rPr lang="en-US" sz="1600" dirty="0" err="1"/>
              <a:t>Newela</a:t>
            </a:r>
            <a:r>
              <a:rPr lang="en-US" sz="1600" dirty="0"/>
              <a:t>, Quill, Raz-Kids, </a:t>
            </a:r>
            <a:r>
              <a:rPr lang="en-US" sz="1600" dirty="0" err="1"/>
              <a:t>Headsprouts</a:t>
            </a:r>
            <a:r>
              <a:rPr lang="en-US" sz="1600" dirty="0"/>
              <a:t>, Rosetta Stone, Learning Ally</a:t>
            </a:r>
          </a:p>
          <a:p>
            <a:pPr marL="285750" lvl="3" indent="-285750">
              <a:buFontTx/>
              <a:buChar char="-"/>
            </a:pPr>
            <a:r>
              <a:rPr lang="en-US" sz="1600" dirty="0"/>
              <a:t>Intervention: Book Nook, </a:t>
            </a:r>
            <a:r>
              <a:rPr lang="en-US" sz="1600" dirty="0" err="1"/>
              <a:t>Education.com</a:t>
            </a:r>
            <a:endParaRPr lang="en-US" sz="1600" dirty="0"/>
          </a:p>
          <a:p>
            <a:pPr marL="285750" lvl="3" indent="-285750">
              <a:buFontTx/>
              <a:buChar char="-"/>
            </a:pPr>
            <a:r>
              <a:rPr lang="en-US" sz="1600" dirty="0"/>
              <a:t>Platform: Schoology </a:t>
            </a:r>
          </a:p>
          <a:p>
            <a:pPr marL="285750" lvl="3" indent="-285750">
              <a:buFontTx/>
              <a:buChar char="-"/>
            </a:pPr>
            <a:r>
              <a:rPr lang="en-US" sz="1600" dirty="0"/>
              <a:t>Video Conferencing: Big Blue Dot (Schoology), Zoom, Google Hangout/Meet</a:t>
            </a:r>
          </a:p>
          <a:p>
            <a:pPr marL="285750" lvl="3" indent="-285750">
              <a:buFontTx/>
              <a:buChar char="-"/>
            </a:pPr>
            <a:r>
              <a:rPr lang="en-US" sz="1600" dirty="0"/>
              <a:t>Google Docs, Google Translate, Talking Points</a:t>
            </a:r>
          </a:p>
          <a:p>
            <a:pPr marL="285750" lvl="3" indent="-285750">
              <a:buFontTx/>
              <a:buChar char="-"/>
            </a:pPr>
            <a:endParaRPr lang="en-US" sz="1600" dirty="0"/>
          </a:p>
          <a:p>
            <a:pPr marL="285750" lvl="3" indent="-285750">
              <a:buFontTx/>
              <a:buChar char="-"/>
            </a:pPr>
            <a:endParaRPr lang="en-US" sz="1600" dirty="0"/>
          </a:p>
          <a:p>
            <a:pPr marL="285750" lvl="4" indent="-285750">
              <a:buFontTx/>
              <a:buChar char="-"/>
            </a:pPr>
            <a:endParaRPr lang="en-US" sz="1600" dirty="0"/>
          </a:p>
          <a:p>
            <a:pPr marL="285750" indent="-285750">
              <a:buFontTx/>
              <a:buChar char="-"/>
            </a:pPr>
            <a:endParaRPr lang="en-US" sz="1600" dirty="0"/>
          </a:p>
          <a:p>
            <a:endParaRPr sz="1800" b="1" dirty="0">
              <a:solidFill>
                <a:srgbClr val="5B0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6ebd431315_0_0"/>
          <p:cNvSpPr txBox="1">
            <a:spLocks noGrp="1"/>
          </p:cNvSpPr>
          <p:nvPr>
            <p:ph type="title"/>
          </p:nvPr>
        </p:nvSpPr>
        <p:spPr>
          <a:xfrm>
            <a:off x="366731" y="219161"/>
            <a:ext cx="11242677" cy="1181673"/>
          </a:xfrm>
          <a:prstGeom prst="rect">
            <a:avLst/>
          </a:prstGeom>
          <a:noFill/>
          <a:ln>
            <a:noFill/>
          </a:ln>
        </p:spPr>
        <p:txBody>
          <a:bodyPr spcFirstLastPara="1" wrap="square" lIns="0" tIns="12700" rIns="0" bIns="0" anchor="t" anchorCtr="0">
            <a:noAutofit/>
          </a:bodyPr>
          <a:lstStyle/>
          <a:p>
            <a:r>
              <a:rPr lang="en-US" sz="3600" dirty="0"/>
              <a:t>The Qualitative and Quantitative Strategies Employed to Ensure Transition To Remote ELD Teaching and Learning Is Effective</a:t>
            </a:r>
            <a:br>
              <a:rPr lang="en-US" sz="3600" dirty="0"/>
            </a:br>
            <a:br>
              <a:rPr lang="en-US" sz="3600" dirty="0"/>
            </a:br>
            <a:br>
              <a:rPr lang="en-US" sz="3600" dirty="0"/>
            </a:br>
            <a:r>
              <a:rPr lang="en-US" sz="3600" dirty="0"/>
              <a:t> </a:t>
            </a:r>
          </a:p>
        </p:txBody>
      </p:sp>
      <p:sp>
        <p:nvSpPr>
          <p:cNvPr id="60" name="Google Shape;60;g6ebd431315_0_0"/>
          <p:cNvSpPr txBox="1"/>
          <p:nvPr/>
        </p:nvSpPr>
        <p:spPr>
          <a:xfrm>
            <a:off x="517200" y="1220750"/>
            <a:ext cx="11041200" cy="4834200"/>
          </a:xfrm>
          <a:prstGeom prst="rect">
            <a:avLst/>
          </a:prstGeom>
          <a:noFill/>
          <a:ln>
            <a:noFill/>
          </a:ln>
        </p:spPr>
        <p:txBody>
          <a:bodyPr spcFirstLastPara="1" wrap="square" lIns="0" tIns="52700" rIns="0" bIns="0" anchor="t" anchorCtr="0">
            <a:noAutofit/>
          </a:bodyPr>
          <a:lstStyle/>
          <a:p>
            <a:pPr marL="457200" lvl="0" indent="0" algn="l" rtl="0">
              <a:spcBef>
                <a:spcPts val="0"/>
              </a:spcBef>
              <a:spcAft>
                <a:spcPts val="0"/>
              </a:spcAft>
              <a:buNone/>
            </a:pPr>
            <a:endParaRPr sz="1800" b="1" dirty="0">
              <a:solidFill>
                <a:srgbClr val="5B0F00"/>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800" b="1" dirty="0">
              <a:solidFill>
                <a:srgbClr val="5B0F00"/>
              </a:solidFill>
              <a:latin typeface="Helvetica Neue"/>
              <a:ea typeface="Helvetica Neue"/>
              <a:cs typeface="Helvetica Neue"/>
              <a:sym typeface="Helvetica Neue"/>
            </a:endParaRPr>
          </a:p>
        </p:txBody>
      </p:sp>
      <p:sp>
        <p:nvSpPr>
          <p:cNvPr id="2" name="Rectangle 1">
            <a:extLst>
              <a:ext uri="{FF2B5EF4-FFF2-40B4-BE49-F238E27FC236}">
                <a16:creationId xmlns:a16="http://schemas.microsoft.com/office/drawing/2014/main" id="{6DF9EDAD-A79B-3640-AFE5-0A975597BE06}"/>
              </a:ext>
            </a:extLst>
          </p:cNvPr>
          <p:cNvSpPr/>
          <p:nvPr/>
        </p:nvSpPr>
        <p:spPr>
          <a:xfrm>
            <a:off x="587300" y="1546266"/>
            <a:ext cx="11041200" cy="5262979"/>
          </a:xfrm>
          <a:prstGeom prst="rect">
            <a:avLst/>
          </a:prstGeom>
        </p:spPr>
        <p:txBody>
          <a:bodyPr wrap="square">
            <a:spAutoFit/>
          </a:bodyPr>
          <a:lstStyle/>
          <a:p>
            <a:pPr fontAlgn="base">
              <a:buFont typeface="Arial" panose="020B0604020202020204" pitchFamily="34" charset="0"/>
              <a:buChar char="•"/>
            </a:pPr>
            <a:r>
              <a:rPr lang="en-US" sz="1300" b="1" dirty="0">
                <a:solidFill>
                  <a:srgbClr val="454545"/>
                </a:solidFill>
                <a:latin typeface="Arial" panose="020B0604020202020204" pitchFamily="34" charset="0"/>
              </a:rPr>
              <a:t>Qualitative is a much harder measure, but consistency is the biggest contributing factor to ensure participants are considered a “control” as they do in empirical studies. </a:t>
            </a:r>
          </a:p>
          <a:p>
            <a:pPr marL="742950" lvl="1" indent="-285750" fontAlgn="base">
              <a:buFont typeface="Arial" panose="020B0604020202020204" pitchFamily="34" charset="0"/>
              <a:buChar char="•"/>
            </a:pPr>
            <a:r>
              <a:rPr lang="en-US" sz="1300" dirty="0">
                <a:solidFill>
                  <a:srgbClr val="454545"/>
                </a:solidFill>
                <a:latin typeface="Arial" panose="020B0604020202020204" pitchFamily="34" charset="0"/>
              </a:rPr>
              <a:t>How we can read results is to measure individual progress and success. </a:t>
            </a:r>
          </a:p>
          <a:p>
            <a:pPr marL="742950" lvl="1" indent="-285750" fontAlgn="base">
              <a:buFont typeface="Arial" panose="020B0604020202020204" pitchFamily="34" charset="0"/>
              <a:buChar char="•"/>
            </a:pPr>
            <a:r>
              <a:rPr lang="en-US" sz="1300" dirty="0">
                <a:solidFill>
                  <a:srgbClr val="454545"/>
                </a:solidFill>
                <a:latin typeface="Arial" panose="020B0604020202020204" pitchFamily="34" charset="0"/>
              </a:rPr>
              <a:t>With this consistency, taking in information, creating, and recreating student-centered learning, are students making changes/improvements? If so, what areas? Attendance? Effort? Response rate?</a:t>
            </a:r>
          </a:p>
          <a:p>
            <a:pPr marL="742950" lvl="1" indent="-285750" fontAlgn="base">
              <a:buFont typeface="Arial" panose="020B0604020202020204" pitchFamily="34" charset="0"/>
              <a:buChar char="•"/>
            </a:pPr>
            <a:endParaRPr lang="en-US" sz="1300" dirty="0">
              <a:solidFill>
                <a:srgbClr val="454545"/>
              </a:solidFill>
              <a:latin typeface="Arial" panose="020B0604020202020204" pitchFamily="34" charset="0"/>
            </a:endParaRPr>
          </a:p>
          <a:p>
            <a:pPr marL="285750" indent="-285750" fontAlgn="base">
              <a:buFont typeface="Arial" panose="020B0604020202020204" pitchFamily="34" charset="0"/>
              <a:buChar char="•"/>
            </a:pPr>
            <a:r>
              <a:rPr lang="en-US" sz="1300" b="1" dirty="0"/>
              <a:t>Ask for feedback</a:t>
            </a:r>
          </a:p>
          <a:p>
            <a:pPr lvl="1" fontAlgn="base"/>
            <a:r>
              <a:rPr lang="en-US" sz="1300" dirty="0"/>
              <a:t>Give students space to give feedback, and ask them what was helpful and what wasn’t. </a:t>
            </a:r>
          </a:p>
          <a:p>
            <a:pPr lvl="1" fontAlgn="base"/>
            <a:r>
              <a:rPr lang="en-US" sz="1300" dirty="0"/>
              <a:t>Take their anecdotes as data and validation as well and continue what is helpful. Consider lessening what they don’t find helpful. Take numbers/percentages seriously.</a:t>
            </a:r>
            <a:endParaRPr lang="en-US" sz="1300" dirty="0">
              <a:solidFill>
                <a:srgbClr val="454545"/>
              </a:solidFill>
              <a:latin typeface="Arial" panose="020B0604020202020204" pitchFamily="34" charset="0"/>
            </a:endParaRPr>
          </a:p>
          <a:p>
            <a:pPr lvl="1" fontAlgn="base"/>
            <a:endParaRPr lang="en-US" sz="1300" dirty="0">
              <a:solidFill>
                <a:srgbClr val="454545"/>
              </a:solidFill>
              <a:latin typeface="Arial" panose="020B0604020202020204" pitchFamily="34" charset="0"/>
            </a:endParaRPr>
          </a:p>
          <a:p>
            <a:pPr marL="285750" indent="-285750" fontAlgn="base">
              <a:buFont typeface="Arial" panose="020B0604020202020204" pitchFamily="34" charset="0"/>
              <a:buChar char="•"/>
            </a:pPr>
            <a:r>
              <a:rPr lang="en-US" sz="1300" b="1" dirty="0"/>
              <a:t>1:1 personal check-ins</a:t>
            </a:r>
          </a:p>
          <a:p>
            <a:pPr lvl="1" fontAlgn="base"/>
            <a:r>
              <a:rPr lang="en-US" sz="1300" dirty="0"/>
              <a:t>A 1:1 interaction throughout the week is crucial as a strategy to make sure any learning is effective in distant learning in general, not just for ELD. </a:t>
            </a:r>
          </a:p>
          <a:p>
            <a:pPr lvl="1" fontAlgn="base"/>
            <a:r>
              <a:rPr lang="en-US" sz="1300" dirty="0"/>
              <a:t>Similar to an exit ticket in the classroom, with this data, we can analyze what topics to review and cover in future lessons. For ELD, we also have an “in-person” check-in at least once a week, to communicate or clarify areas of confusion. </a:t>
            </a:r>
          </a:p>
          <a:p>
            <a:pPr lvl="1" fontAlgn="base"/>
            <a:r>
              <a:rPr lang="en-US" sz="1300" dirty="0"/>
              <a:t> This is their time and space to be able to express it orally, as opposed to written, giving them another opportunity to relearn throughout the week and for teachers to take their information into consideration when planning for future lessons.</a:t>
            </a:r>
          </a:p>
          <a:p>
            <a:pPr lvl="1" fontAlgn="base"/>
            <a:endParaRPr lang="en-US" sz="1300" dirty="0"/>
          </a:p>
          <a:p>
            <a:pPr marL="171450" indent="-171450" fontAlgn="base">
              <a:buFont typeface="Arial" panose="020B0604020202020204" pitchFamily="34" charset="0"/>
              <a:buChar char="•"/>
            </a:pPr>
            <a:r>
              <a:rPr lang="en-US" sz="1300" b="1" dirty="0"/>
              <a:t>End of the week assessment with free response questions, content related and student centered.</a:t>
            </a:r>
          </a:p>
          <a:p>
            <a:pPr lvl="1" fontAlgn="base"/>
            <a:r>
              <a:rPr lang="en-US" sz="1300" dirty="0"/>
              <a:t>The key is to include free or short answer responses when measuring qualitative.</a:t>
            </a:r>
          </a:p>
          <a:p>
            <a:pPr lvl="1" fontAlgn="base"/>
            <a:r>
              <a:rPr lang="en-US" sz="1300" dirty="0"/>
              <a:t>Though for ELs, it may be difficult to communicate due to a language barrier, this is an area used for them to freely express what they have learned or recollected from the week. </a:t>
            </a:r>
          </a:p>
          <a:p>
            <a:pPr lvl="1" fontAlgn="base"/>
            <a:r>
              <a:rPr lang="en-US" sz="1300" dirty="0"/>
              <a:t>This includes allowing them the time and space to see if they are using keywords from the lessons. </a:t>
            </a:r>
          </a:p>
          <a:p>
            <a:pPr lvl="1" fontAlgn="base"/>
            <a:r>
              <a:rPr lang="en-US" sz="1300" dirty="0"/>
              <a:t>This is also an area that is graded more-so with grace and flexibility. </a:t>
            </a:r>
          </a:p>
          <a:p>
            <a:pPr lvl="1" fontAlgn="base"/>
            <a:endParaRPr lang="en-US" sz="1200" dirty="0"/>
          </a:p>
          <a:p>
            <a:pPr lvl="1" fontAlgn="base"/>
            <a:endParaRPr lang="en-US" sz="1200" dirty="0"/>
          </a:p>
        </p:txBody>
      </p:sp>
    </p:spTree>
    <p:extLst>
      <p:ext uri="{BB962C8B-B14F-4D97-AF65-F5344CB8AC3E}">
        <p14:creationId xmlns:p14="http://schemas.microsoft.com/office/powerpoint/2010/main" val="95871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6eb474080f_3_0"/>
          <p:cNvSpPr txBox="1">
            <a:spLocks noGrp="1"/>
          </p:cNvSpPr>
          <p:nvPr>
            <p:ph type="title"/>
          </p:nvPr>
        </p:nvSpPr>
        <p:spPr>
          <a:xfrm>
            <a:off x="517199" y="670574"/>
            <a:ext cx="11295859" cy="1281793"/>
          </a:xfrm>
          <a:prstGeom prst="rect">
            <a:avLst/>
          </a:prstGeom>
          <a:noFill/>
          <a:ln>
            <a:noFill/>
          </a:ln>
        </p:spPr>
        <p:txBody>
          <a:bodyPr spcFirstLastPara="1" wrap="square" lIns="0" tIns="12700" rIns="0" bIns="0" anchor="t" anchorCtr="0">
            <a:noAutofit/>
          </a:bodyPr>
          <a:lstStyle/>
          <a:p>
            <a:r>
              <a:rPr lang="en-US" sz="3600" dirty="0"/>
              <a:t>The Quantitative and Qualitative Issues/Concerns and Resolutions That Emanated from The Documentation and On-Line Communication With Staff</a:t>
            </a:r>
            <a:br>
              <a:rPr lang="en-US" sz="3600" dirty="0"/>
            </a:br>
            <a:br>
              <a:rPr lang="en-US" sz="3600" dirty="0"/>
            </a:br>
            <a:endParaRPr lang="en-US" sz="3600" dirty="0"/>
          </a:p>
        </p:txBody>
      </p:sp>
      <p:sp>
        <p:nvSpPr>
          <p:cNvPr id="66" name="Google Shape;66;g6eb474080f_3_0"/>
          <p:cNvSpPr txBox="1"/>
          <p:nvPr/>
        </p:nvSpPr>
        <p:spPr>
          <a:xfrm>
            <a:off x="527474" y="1231024"/>
            <a:ext cx="11041200" cy="5419500"/>
          </a:xfrm>
          <a:prstGeom prst="rect">
            <a:avLst/>
          </a:prstGeom>
          <a:noFill/>
          <a:ln>
            <a:noFill/>
          </a:ln>
        </p:spPr>
        <p:txBody>
          <a:bodyPr spcFirstLastPara="1" wrap="square" lIns="0" tIns="52700" rIns="0" bIns="0" anchor="t" anchorCtr="0">
            <a:noAutofit/>
          </a:bodyPr>
          <a:lstStyle/>
          <a:p>
            <a:pPr marL="457200" lvl="0" indent="0" algn="l" rtl="0">
              <a:spcBef>
                <a:spcPts val="0"/>
              </a:spcBef>
              <a:spcAft>
                <a:spcPts val="0"/>
              </a:spcAft>
              <a:buNone/>
            </a:pPr>
            <a:endParaRPr sz="1800" b="1" dirty="0">
              <a:solidFill>
                <a:srgbClr val="434343"/>
              </a:solidFill>
              <a:latin typeface="Lucida Sans"/>
              <a:ea typeface="Lucida Sans"/>
              <a:cs typeface="Lucida Sans"/>
              <a:sym typeface="Lucida Sans"/>
            </a:endParaRPr>
          </a:p>
          <a:p>
            <a:pPr marL="914400" lvl="0" indent="0" algn="l" rtl="0">
              <a:spcBef>
                <a:spcPts val="315"/>
              </a:spcBef>
              <a:spcAft>
                <a:spcPts val="0"/>
              </a:spcAft>
              <a:buNone/>
            </a:pPr>
            <a:endParaRPr sz="1800" b="1" dirty="0">
              <a:solidFill>
                <a:srgbClr val="5B0F00"/>
              </a:solidFill>
              <a:latin typeface="Helvetica Neue"/>
              <a:ea typeface="Helvetica Neue"/>
              <a:cs typeface="Helvetica Neue"/>
              <a:sym typeface="Helvetica Neue"/>
            </a:endParaRPr>
          </a:p>
        </p:txBody>
      </p:sp>
      <p:sp>
        <p:nvSpPr>
          <p:cNvPr id="2" name="Rectangle 1">
            <a:extLst>
              <a:ext uri="{FF2B5EF4-FFF2-40B4-BE49-F238E27FC236}">
                <a16:creationId xmlns:a16="http://schemas.microsoft.com/office/drawing/2014/main" id="{7729C817-35DA-9047-9720-92E0FD37B119}"/>
              </a:ext>
            </a:extLst>
          </p:cNvPr>
          <p:cNvSpPr/>
          <p:nvPr/>
        </p:nvSpPr>
        <p:spPr>
          <a:xfrm>
            <a:off x="378942" y="2464763"/>
            <a:ext cx="11434116" cy="4616648"/>
          </a:xfrm>
          <a:prstGeom prst="rect">
            <a:avLst/>
          </a:prstGeom>
        </p:spPr>
        <p:txBody>
          <a:bodyPr wrap="square">
            <a:spAutoFit/>
          </a:bodyPr>
          <a:lstStyle/>
          <a:p>
            <a:r>
              <a:rPr lang="en-US" b="1" dirty="0">
                <a:solidFill>
                  <a:srgbClr val="454545"/>
                </a:solidFill>
                <a:latin typeface="Arial" panose="020B0604020202020204" pitchFamily="34" charset="0"/>
              </a:rPr>
              <a:t>Quantitative: </a:t>
            </a:r>
          </a:p>
          <a:p>
            <a:endParaRPr lang="en-US" b="1" dirty="0"/>
          </a:p>
          <a:p>
            <a:pPr fontAlgn="base">
              <a:buFont typeface="Arial" panose="020B0604020202020204" pitchFamily="34" charset="0"/>
              <a:buChar char="•"/>
            </a:pPr>
            <a:r>
              <a:rPr lang="en-US" dirty="0">
                <a:solidFill>
                  <a:srgbClr val="454545"/>
                </a:solidFill>
                <a:latin typeface="Arial" panose="020B0604020202020204" pitchFamily="34" charset="0"/>
              </a:rPr>
              <a:t>Similarity to students, some teachers might not have reliable internet access. However, with some companies providing free internet services, that should not be an issue anymore. </a:t>
            </a:r>
          </a:p>
          <a:p>
            <a:pPr fontAlgn="base">
              <a:buFont typeface="Arial" panose="020B0604020202020204" pitchFamily="34" charset="0"/>
              <a:buChar char="•"/>
            </a:pPr>
            <a:r>
              <a:rPr lang="en-US" dirty="0">
                <a:solidFill>
                  <a:srgbClr val="454545"/>
                </a:solidFill>
                <a:latin typeface="Arial" panose="020B0604020202020204" pitchFamily="34" charset="0"/>
              </a:rPr>
              <a:t>The amount of students that are absent during the 3rd/4th week of instruction are not ideal.  There needs to be more of a proactive communication amongst teachers and students.  </a:t>
            </a:r>
          </a:p>
          <a:p>
            <a:br>
              <a:rPr lang="en-US" dirty="0"/>
            </a:br>
            <a:br>
              <a:rPr lang="en-US" dirty="0"/>
            </a:br>
            <a:br>
              <a:rPr lang="en-US" dirty="0"/>
            </a:br>
            <a:r>
              <a:rPr lang="en-US" b="1" dirty="0">
                <a:solidFill>
                  <a:srgbClr val="454545"/>
                </a:solidFill>
                <a:latin typeface="Arial" panose="020B0604020202020204" pitchFamily="34" charset="0"/>
              </a:rPr>
              <a:t>Qualitative: </a:t>
            </a:r>
          </a:p>
          <a:p>
            <a:endParaRPr lang="en-US" dirty="0"/>
          </a:p>
          <a:p>
            <a:pPr fontAlgn="base">
              <a:buFont typeface="Arial" panose="020B0604020202020204" pitchFamily="34" charset="0"/>
              <a:buChar char="•"/>
            </a:pPr>
            <a:r>
              <a:rPr lang="en-US" dirty="0">
                <a:solidFill>
                  <a:srgbClr val="454545"/>
                </a:solidFill>
                <a:latin typeface="Arial" panose="020B0604020202020204" pitchFamily="34" charset="0"/>
              </a:rPr>
              <a:t>There are numerous on-line communications that our staff are using to communicate, but to reach out to teachers, emails have been sent. Many teachers have been remote teaching for the past two weeks.</a:t>
            </a:r>
          </a:p>
          <a:p>
            <a:pPr fontAlgn="base">
              <a:buFont typeface="Arial" panose="020B0604020202020204" pitchFamily="34" charset="0"/>
              <a:buChar char="•"/>
            </a:pPr>
            <a:r>
              <a:rPr lang="en-US" dirty="0">
                <a:solidFill>
                  <a:srgbClr val="454545"/>
                </a:solidFill>
                <a:latin typeface="Arial" panose="020B0604020202020204" pitchFamily="34" charset="0"/>
              </a:rPr>
              <a:t>Some teachers are not being responsive or checking in with ELD staff even with emails being sent out. Continuation of sending emails, some have started to respond. </a:t>
            </a:r>
          </a:p>
          <a:p>
            <a:pPr fontAlgn="base">
              <a:buFont typeface="Arial" panose="020B0604020202020204" pitchFamily="34" charset="0"/>
              <a:buChar char="•"/>
            </a:pPr>
            <a:r>
              <a:rPr lang="en-US" dirty="0">
                <a:solidFill>
                  <a:srgbClr val="454545"/>
                </a:solidFill>
                <a:latin typeface="Arial" panose="020B0604020202020204" pitchFamily="34" charset="0"/>
              </a:rPr>
              <a:t>Communication amongst teachers, staff, intervention aides has not been consistent. Compiling a communication log or organized communication would be more effective.  </a:t>
            </a:r>
          </a:p>
          <a:p>
            <a:pPr fontAlgn="base">
              <a:buFont typeface="Arial" panose="020B0604020202020204" pitchFamily="34" charset="0"/>
              <a:buChar char="•"/>
            </a:pPr>
            <a:r>
              <a:rPr lang="en-US" dirty="0">
                <a:solidFill>
                  <a:srgbClr val="454545"/>
                </a:solidFill>
                <a:latin typeface="Arial" panose="020B0604020202020204" pitchFamily="34" charset="0"/>
              </a:rPr>
              <a:t>Some teachers are not tech savvy and take longer to adjust to remote teaching. With training and guidance some teachers are able to get used to the platform that they are using. </a:t>
            </a:r>
          </a:p>
          <a:p>
            <a:br>
              <a:rPr lang="en-US" dirty="0"/>
            </a:br>
            <a:endParaRPr lang="en-US" dirty="0"/>
          </a:p>
        </p:txBody>
      </p:sp>
    </p:spTree>
    <p:extLst>
      <p:ext uri="{BB962C8B-B14F-4D97-AF65-F5344CB8AC3E}">
        <p14:creationId xmlns:p14="http://schemas.microsoft.com/office/powerpoint/2010/main" val="8341498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701</Words>
  <Application>Microsoft Macintosh PowerPoint</Application>
  <PresentationFormat>Widescreen</PresentationFormat>
  <Paragraphs>49</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PT Sans Narrow</vt:lpstr>
      <vt:lpstr>Helvetica Neue</vt:lpstr>
      <vt:lpstr>Calibri</vt:lpstr>
      <vt:lpstr>Lucida Sans</vt:lpstr>
      <vt:lpstr>Arial</vt:lpstr>
      <vt:lpstr>Office Theme</vt:lpstr>
      <vt:lpstr>  AIMS K-12  English Language Development Reporting Period April 2020</vt:lpstr>
      <vt:lpstr>The Technology-Based and On-line Tools Administrators, Faculty and Support Staff Employed to Support the Transition To Remote ELD Teaching and Learning.</vt:lpstr>
      <vt:lpstr>The Qualitative and Quantitative Strategies Employed to Ensure Transition To Remote ELD Teaching and Learning Is Effective    </vt:lpstr>
      <vt:lpstr>The Quantitative and Qualitative Issues/Concerns and Resolutions That Emanated from The Documentation and On-Line Communication With Staff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Superintendent   Board Report August 2019-March 2020</dc:title>
  <cp:lastModifiedBy>Microsoft Office User</cp:lastModifiedBy>
  <cp:revision>22</cp:revision>
  <dcterms:created xsi:type="dcterms:W3CDTF">2020-02-06T22:24:49Z</dcterms:created>
  <dcterms:modified xsi:type="dcterms:W3CDTF">2020-04-15T18:43:40Z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