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63" r:id="rId6"/>
    <p:sldId id="264" r:id="rId7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  <p:embeddedFont>
      <p:font typeface="Wingdings 3" panose="05040102010807070707" pitchFamily="18" charset="2"/>
      <p:regular r:id="rId21"/>
    </p:embeddedFont>
    <p:embeddedFont>
      <p:font typeface="Arial Rounded MT Bold" panose="020F0704030504030204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069f6350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069f63502_0_8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6b253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6b253a1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6b253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6b253a1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877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6b253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6b253a1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89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06b253a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06b253a1e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0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9374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94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9367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9023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08401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449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0348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7413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808126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7899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083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500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565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797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8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162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0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225084" y="2335675"/>
            <a:ext cx="8651630" cy="189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HUMAN RESOURCES REPORT </a:t>
            </a:r>
            <a:endParaRPr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March 31, 2020</a:t>
            </a:r>
            <a:endParaRPr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714349" y="668675"/>
            <a:ext cx="8288973" cy="53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Current Vacancies: </a:t>
            </a:r>
            <a:endParaRPr sz="48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rgbClr val="C00000"/>
              </a:solidFill>
              <a:latin typeface="+mn-lt"/>
            </a:endParaRPr>
          </a:p>
          <a:p>
            <a:pPr marL="6350" lvl="0" algn="l">
              <a:buSzPts val="3500"/>
            </a:pPr>
            <a:r>
              <a:rPr lang="en-US" sz="3200" b="0" dirty="0" smtClean="0">
                <a:solidFill>
                  <a:srgbClr val="C00000"/>
                </a:solidFill>
                <a:latin typeface="+mn-lt"/>
                <a:sym typeface="Wingdings" panose="05000000000000000000" pitchFamily="2" charset="2"/>
              </a:rPr>
              <a:t>  </a:t>
            </a:r>
            <a:r>
              <a:rPr lang="en-US" sz="3200" b="0" dirty="0">
                <a:solidFill>
                  <a:srgbClr val="C00000"/>
                </a:solidFill>
                <a:latin typeface="+mn-lt"/>
              </a:rPr>
              <a:t>High School:  </a:t>
            </a:r>
            <a:r>
              <a:rPr lang="en-US" sz="3200" dirty="0">
                <a:solidFill>
                  <a:srgbClr val="C00000"/>
                </a:solidFill>
                <a:latin typeface="+mn-lt"/>
              </a:rPr>
              <a:t>Conceptual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Physics</a:t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r>
              <a:rPr lang="en-US" sz="3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                         Pre-Calculus</a:t>
            </a:r>
            <a:r>
              <a:rPr lang="en-US" sz="3200" b="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3200" b="0" dirty="0">
                <a:solidFill>
                  <a:srgbClr val="C00000"/>
                </a:solidFill>
                <a:latin typeface="+mn-lt"/>
              </a:rPr>
            </a:b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b="0" dirty="0">
                <a:latin typeface="Arial Rounded MT Bold" panose="020F0704030504030204" pitchFamily="34" charset="0"/>
              </a:rPr>
              <a:t/>
            </a:r>
            <a:br>
              <a:rPr lang="en-US" sz="3500" b="0" dirty="0">
                <a:latin typeface="Arial Rounded MT Bold" panose="020F0704030504030204" pitchFamily="34" charset="0"/>
              </a:rPr>
            </a:br>
            <a:endParaRPr sz="3000" b="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79829" y="221673"/>
            <a:ext cx="8623494" cy="5843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2019/2020 </a:t>
            </a:r>
            <a:r>
              <a:rPr lang="en-US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Recruitment</a:t>
            </a:r>
            <a:endParaRPr sz="30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6350" lvl="0" algn="l">
              <a:buSzPts val="3500"/>
            </a:pPr>
            <a:r>
              <a:rPr lang="en-US" sz="2000" b="0" dirty="0">
                <a:solidFill>
                  <a:srgbClr val="002060"/>
                </a:solidFill>
                <a:latin typeface="Arial Rounded MT Bold" panose="020F0704030504030204" pitchFamily="34" charset="0"/>
              </a:rPr>
              <a:t/>
            </a:r>
            <a:br>
              <a:rPr lang="en-US" sz="2000" b="0" dirty="0">
                <a:solidFill>
                  <a:srgbClr val="002060"/>
                </a:solidFill>
                <a:latin typeface="Arial Rounded MT Bold" panose="020F0704030504030204" pitchFamily="34" charset="0"/>
              </a:rPr>
            </a:b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 </a:t>
            </a: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Recruitment </a:t>
            </a: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Planning</a:t>
            </a:r>
            <a: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		 </a:t>
            </a:r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AIMS Recruitment Fair </a:t>
            </a:r>
            <a:r>
              <a:rPr lang="en-US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(2)  </a:t>
            </a:r>
            <a:r>
              <a:rPr lang="en-US" sz="20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Cancelled</a:t>
            </a: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 </a:t>
            </a: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Recruitment </a:t>
            </a: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Tools</a:t>
            </a:r>
            <a:b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	</a:t>
            </a:r>
            <a:r>
              <a:rPr lang="en-US" sz="2400" dirty="0" smtClean="0">
                <a:solidFill>
                  <a:srgbClr val="C00000"/>
                </a:solidFill>
              </a:rPr>
              <a:t>Teacher </a:t>
            </a:r>
            <a:r>
              <a:rPr lang="en-US" sz="2400" dirty="0">
                <a:solidFill>
                  <a:srgbClr val="C00000"/>
                </a:solidFill>
              </a:rPr>
              <a:t>Hiring Pool has been posted on </a:t>
            </a:r>
            <a:r>
              <a:rPr lang="en-US" sz="2400" dirty="0" err="1">
                <a:solidFill>
                  <a:srgbClr val="C00000"/>
                </a:solidFill>
              </a:rPr>
              <a:t>edjoin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smtClean="0">
                <a:solidFill>
                  <a:srgbClr val="C00000"/>
                </a:solidFill>
              </a:rPr>
              <a:t>2/24/2020</a:t>
            </a: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5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GetSelected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Recruitng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Platform </a:t>
            </a:r>
            <a:br>
              <a:rPr lang="en-US" sz="2400" dirty="0" smtClean="0">
                <a:solidFill>
                  <a:srgbClr val="C00000"/>
                </a:solidFill>
                <a:latin typeface="+mn-lt"/>
              </a:rPr>
            </a:br>
            <a:r>
              <a:rPr lang="en-US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   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Zoom Meeting 3/30/2020</a:t>
            </a:r>
            <a: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/>
            </a:r>
            <a:br>
              <a:rPr lang="en-US" sz="3500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3500" b="0" dirty="0" smtClean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 </a:t>
            </a:r>
            <a:r>
              <a:rPr lang="en-US" sz="3500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Recruitment Calendar</a:t>
            </a:r>
            <a:r>
              <a:rPr lang="en-US" sz="3500" b="0" dirty="0">
                <a:latin typeface="Arial Rounded MT Bold" panose="020F0704030504030204" pitchFamily="34" charset="0"/>
              </a:rPr>
              <a:t/>
            </a:r>
            <a:br>
              <a:rPr lang="en-US" sz="3500" b="0" dirty="0">
                <a:latin typeface="Arial Rounded MT Bold" panose="020F0704030504030204" pitchFamily="34" charset="0"/>
              </a:rPr>
            </a:br>
            <a:endParaRPr sz="3000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79829" y="166255"/>
            <a:ext cx="8623494" cy="65947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Arial Rounded MT Bold" panose="020F0704030504030204" pitchFamily="34" charset="0"/>
              </a:rPr>
              <a:t/>
            </a:r>
            <a:br>
              <a:rPr lang="en-US" b="0" dirty="0">
                <a:latin typeface="Arial Rounded MT Bold" panose="020F0704030504030204" pitchFamily="34" charset="0"/>
              </a:rPr>
            </a:br>
            <a:r>
              <a:rPr lang="en-US" b="0" dirty="0">
                <a:latin typeface="Arial Rounded MT Bold" panose="020F0704030504030204" pitchFamily="34" charset="0"/>
              </a:rPr>
              <a:t/>
            </a:r>
            <a:br>
              <a:rPr lang="en-US" b="0" dirty="0">
                <a:latin typeface="Arial Rounded MT Bold" panose="020F0704030504030204" pitchFamily="34" charset="0"/>
              </a:rPr>
            </a:br>
            <a:r>
              <a:rPr lang="en-US" b="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2019/2020 Career Fairs</a:t>
            </a:r>
            <a:endParaRPr sz="30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l"/>
            <a: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2000" dirty="0">
                <a:solidFill>
                  <a:srgbClr val="C00000"/>
                </a:solidFill>
              </a:rPr>
              <a:t>CAL East Bay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b="0" dirty="0" smtClean="0">
                <a:solidFill>
                  <a:srgbClr val="C00000"/>
                </a:solidFill>
              </a:rPr>
              <a:t>March </a:t>
            </a:r>
            <a:r>
              <a:rPr lang="en-US" sz="2000" b="0" dirty="0">
                <a:solidFill>
                  <a:srgbClr val="C00000"/>
                </a:solidFill>
              </a:rPr>
              <a:t>16, 2020. 4:00-4:30 </a:t>
            </a:r>
            <a:r>
              <a:rPr lang="en-US" sz="2000" b="0" dirty="0" smtClean="0">
                <a:solidFill>
                  <a:srgbClr val="C00000"/>
                </a:solidFill>
              </a:rPr>
              <a:t>pm   </a:t>
            </a:r>
            <a:r>
              <a:rPr lang="en-US" sz="2000" dirty="0" smtClean="0">
                <a:solidFill>
                  <a:srgbClr val="002060"/>
                </a:solidFill>
              </a:rPr>
              <a:t>Cancelled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Holy </a:t>
            </a:r>
            <a:r>
              <a:rPr lang="en-US" sz="2000" dirty="0" smtClean="0">
                <a:solidFill>
                  <a:srgbClr val="C00000"/>
                </a:solidFill>
              </a:rPr>
              <a:t>Names Spring Career Fair   </a:t>
            </a:r>
            <a:r>
              <a:rPr lang="en-US" sz="2000" dirty="0" smtClean="0">
                <a:solidFill>
                  <a:srgbClr val="002060"/>
                </a:solidFill>
              </a:rPr>
              <a:t>Cancelled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April 8, 2020 11am - 2pm</a:t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SJSU Late Spring 20 Job/Internship </a:t>
            </a:r>
            <a:r>
              <a:rPr lang="en-US" sz="2000" dirty="0" smtClean="0">
                <a:solidFill>
                  <a:srgbClr val="C00000"/>
                </a:solidFill>
              </a:rPr>
              <a:t>Fair    </a:t>
            </a:r>
            <a:r>
              <a:rPr lang="en-US" sz="2000" dirty="0" smtClean="0">
                <a:solidFill>
                  <a:srgbClr val="002060"/>
                </a:solidFill>
              </a:rPr>
              <a:t>Cancelled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April 14, 2020 12:00pm - </a:t>
            </a:r>
            <a:r>
              <a:rPr lang="en-US" sz="2000" b="0" dirty="0" smtClean="0">
                <a:solidFill>
                  <a:srgbClr val="C00000"/>
                </a:solidFill>
              </a:rPr>
              <a:t>2pm</a:t>
            </a:r>
            <a:br>
              <a:rPr lang="en-US" sz="2000" b="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UC </a:t>
            </a:r>
            <a:r>
              <a:rPr lang="en-US" sz="2000" dirty="0">
                <a:solidFill>
                  <a:srgbClr val="C00000"/>
                </a:solidFill>
              </a:rPr>
              <a:t>Berkeley 2020 Diversity Career &amp; Internship </a:t>
            </a:r>
            <a:r>
              <a:rPr lang="en-US" sz="2000" dirty="0" smtClean="0">
                <a:solidFill>
                  <a:srgbClr val="C00000"/>
                </a:solidFill>
              </a:rPr>
              <a:t>Program    </a:t>
            </a:r>
            <a:r>
              <a:rPr lang="en-US" sz="2000" dirty="0" smtClean="0">
                <a:solidFill>
                  <a:srgbClr val="002060"/>
                </a:solidFill>
              </a:rPr>
              <a:t>Cancelled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March 11, 2020. 1pm - 4 pm </a:t>
            </a:r>
            <a:r>
              <a:rPr lang="en-US" sz="2000" b="0" dirty="0">
                <a:solidFill>
                  <a:srgbClr val="C00000"/>
                </a:solidFill>
              </a:rPr>
              <a:t> </a:t>
            </a:r>
            <a:r>
              <a:rPr lang="en-US" sz="2000" b="0" dirty="0" smtClean="0">
                <a:solidFill>
                  <a:srgbClr val="C00000"/>
                </a:solidFill>
              </a:rPr>
              <a:t>   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 smtClean="0">
                <a:solidFill>
                  <a:srgbClr val="C00000"/>
                </a:solidFill>
              </a:rPr>
              <a:t/>
            </a:r>
            <a:br>
              <a:rPr lang="en-US" sz="2000" b="0" dirty="0" smtClean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/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Oakland </a:t>
            </a:r>
            <a:r>
              <a:rPr lang="en-US" sz="2000" dirty="0">
                <a:solidFill>
                  <a:srgbClr val="C00000"/>
                </a:solidFill>
              </a:rPr>
              <a:t>Career Fair - Oakland Radisson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March 11, 2020 11am - 2 </a:t>
            </a:r>
            <a:r>
              <a:rPr lang="en-US" sz="2000" b="0" dirty="0" smtClean="0">
                <a:solidFill>
                  <a:srgbClr val="C00000"/>
                </a:solidFill>
              </a:rPr>
              <a:t>pm      </a:t>
            </a:r>
            <a:r>
              <a:rPr lang="en-US" sz="2000" dirty="0" smtClean="0">
                <a:solidFill>
                  <a:srgbClr val="002060"/>
                </a:solidFill>
              </a:rPr>
              <a:t>Attended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</a:rPr>
              <a:t>May 7, 2020. 11am - </a:t>
            </a:r>
            <a:r>
              <a:rPr lang="en-US" sz="2000" b="0" dirty="0" smtClean="0">
                <a:solidFill>
                  <a:srgbClr val="C00000"/>
                </a:solidFill>
              </a:rPr>
              <a:t>2pm      </a:t>
            </a:r>
            <a:r>
              <a:rPr lang="en-US" sz="2000" dirty="0" smtClean="0">
                <a:solidFill>
                  <a:srgbClr val="002060"/>
                </a:solidFill>
              </a:rPr>
              <a:t>TBD</a:t>
            </a:r>
            <a:r>
              <a:rPr lang="en-US" sz="2000" b="0" dirty="0">
                <a:solidFill>
                  <a:srgbClr val="C00000"/>
                </a:solidFill>
              </a:rPr>
              <a:t/>
            </a:r>
            <a:br>
              <a:rPr lang="en-US" sz="2000" b="0" dirty="0">
                <a:solidFill>
                  <a:srgbClr val="C00000"/>
                </a:solidFill>
              </a:rPr>
            </a:br>
            <a:r>
              <a:rPr lang="en-US" sz="20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/>
            </a:r>
            <a:br>
              <a:rPr lang="en-US" sz="20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latin typeface="Arial Rounded MT Bold" panose="020F070403050403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2400" b="0" dirty="0" smtClean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</a:t>
            </a:r>
            <a:endParaRPr sz="24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 idx="4294967295"/>
          </p:nvPr>
        </p:nvSpPr>
        <p:spPr>
          <a:xfrm>
            <a:off x="520700" y="668338"/>
            <a:ext cx="8623300" cy="5000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b="0" dirty="0">
                <a:latin typeface="Arial Rounded MT Bold" panose="020F0704030504030204" pitchFamily="34" charset="0"/>
              </a:rPr>
              <a:t/>
            </a:r>
            <a:br>
              <a:rPr lang="en-US" b="0" dirty="0">
                <a:latin typeface="Arial Rounded MT Bold" panose="020F0704030504030204" pitchFamily="34" charset="0"/>
              </a:rPr>
            </a:br>
            <a:r>
              <a:rPr lang="en-US" b="0" dirty="0">
                <a:latin typeface="Arial Rounded MT Bold" panose="020F0704030504030204" pitchFamily="34" charset="0"/>
              </a:rPr>
              <a:t/>
            </a:r>
            <a:br>
              <a:rPr lang="en-US" b="0" dirty="0">
                <a:latin typeface="Arial Rounded MT Bold" panose="020F0704030504030204" pitchFamily="34" charset="0"/>
              </a:rPr>
            </a:br>
            <a:endParaRPr sz="30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6350" lvl="0" algn="l">
              <a:buSzPts val="3500"/>
            </a:pPr>
            <a: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> </a:t>
            </a:r>
            <a:b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  <a:t/>
            </a:r>
            <a:br>
              <a:rPr lang="en-US" sz="2400" b="0" dirty="0">
                <a:solidFill>
                  <a:srgbClr val="C00000"/>
                </a:solidFill>
                <a:latin typeface="Arial Rounded MT Bold" panose="020F0704030504030204" pitchFamily="34" charset="0"/>
                <a:sym typeface="Wingdings" panose="05000000000000000000" pitchFamily="2" charset="2"/>
              </a:rPr>
            </a:br>
            <a:endParaRPr sz="2400" b="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42001"/>
              </p:ext>
            </p:extLst>
          </p:nvPr>
        </p:nvGraphicFramePr>
        <p:xfrm>
          <a:off x="665018" y="668671"/>
          <a:ext cx="7924801" cy="5646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551">
                  <a:extLst>
                    <a:ext uri="{9D8B030D-6E8A-4147-A177-3AD203B41FA5}">
                      <a16:colId xmlns:a16="http://schemas.microsoft.com/office/drawing/2014/main" val="298695715"/>
                    </a:ext>
                  </a:extLst>
                </a:gridCol>
                <a:gridCol w="1142660">
                  <a:extLst>
                    <a:ext uri="{9D8B030D-6E8A-4147-A177-3AD203B41FA5}">
                      <a16:colId xmlns:a16="http://schemas.microsoft.com/office/drawing/2014/main" val="3982632524"/>
                    </a:ext>
                  </a:extLst>
                </a:gridCol>
                <a:gridCol w="1805686">
                  <a:extLst>
                    <a:ext uri="{9D8B030D-6E8A-4147-A177-3AD203B41FA5}">
                      <a16:colId xmlns:a16="http://schemas.microsoft.com/office/drawing/2014/main" val="3859417609"/>
                    </a:ext>
                  </a:extLst>
                </a:gridCol>
                <a:gridCol w="3065904">
                  <a:extLst>
                    <a:ext uri="{9D8B030D-6E8A-4147-A177-3AD203B41FA5}">
                      <a16:colId xmlns:a16="http://schemas.microsoft.com/office/drawing/2014/main" val="587755525"/>
                    </a:ext>
                  </a:extLst>
                </a:gridCol>
              </a:tblGrid>
              <a:tr h="455952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2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EMPLOYEE NEW HIRE REPORT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0740193"/>
                  </a:ext>
                </a:extLst>
              </a:tr>
              <a:tr h="33017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972602"/>
                  </a:ext>
                </a:extLst>
              </a:tr>
              <a:tr h="48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Name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School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Hire Date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Position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484153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Raines, Jasmine E.N.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01/01/2020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Admin III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1850620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Diaz, Sunny T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01/01/2020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PE Teacher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43621084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Haley, Kathleen L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02/10/2020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AP English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6611949"/>
                  </a:ext>
                </a:extLst>
              </a:tr>
              <a:tr h="26974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Pang, Annie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01/01/2020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Chemistry/Environmental </a:t>
                      </a:r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Science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7184073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Stagg, Bryan Douglas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12/16/2019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Geometry / Algebra I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4397268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Stevens, Sharla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01/06/2020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AP Government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4760044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Huynh, Nathan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Elementary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01/31/2020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Instructional Aide 020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6392639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75776766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Truong, Justin K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01/21/2020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Student Tutors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2304977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Truong, Kimberly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01/21/2020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Student Tutors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326048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Waqia, Saniyah Y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01/21/2020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Student Tutors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29507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Yemane, Noah E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01/13/2020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Student Tutors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8152968"/>
                  </a:ext>
                </a:extLst>
              </a:tr>
              <a:tr h="314451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Certificated - 5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107079"/>
                  </a:ext>
                </a:extLst>
              </a:tr>
              <a:tr h="33017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Classified -   6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855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2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609599"/>
            <a:ext cx="8451273" cy="581890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12006"/>
              </p:ext>
            </p:extLst>
          </p:nvPr>
        </p:nvGraphicFramePr>
        <p:xfrm>
          <a:off x="609599" y="609599"/>
          <a:ext cx="8451273" cy="522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075">
                  <a:extLst>
                    <a:ext uri="{9D8B030D-6E8A-4147-A177-3AD203B41FA5}">
                      <a16:colId xmlns:a16="http://schemas.microsoft.com/office/drawing/2014/main" val="3525441217"/>
                    </a:ext>
                  </a:extLst>
                </a:gridCol>
                <a:gridCol w="1211344">
                  <a:extLst>
                    <a:ext uri="{9D8B030D-6E8A-4147-A177-3AD203B41FA5}">
                      <a16:colId xmlns:a16="http://schemas.microsoft.com/office/drawing/2014/main" val="4128951171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val="2813178175"/>
                    </a:ext>
                  </a:extLst>
                </a:gridCol>
                <a:gridCol w="1464518">
                  <a:extLst>
                    <a:ext uri="{9D8B030D-6E8A-4147-A177-3AD203B41FA5}">
                      <a16:colId xmlns:a16="http://schemas.microsoft.com/office/drawing/2014/main" val="4162782710"/>
                    </a:ext>
                  </a:extLst>
                </a:gridCol>
                <a:gridCol w="2262354">
                  <a:extLst>
                    <a:ext uri="{9D8B030D-6E8A-4147-A177-3AD203B41FA5}">
                      <a16:colId xmlns:a16="http://schemas.microsoft.com/office/drawing/2014/main" val="2822188580"/>
                    </a:ext>
                  </a:extLst>
                </a:gridCol>
              </a:tblGrid>
              <a:tr h="928256">
                <a:tc gridSpan="3">
                  <a:txBody>
                    <a:bodyPr/>
                    <a:lstStyle/>
                    <a:p>
                      <a:pPr algn="l" rtl="0" fontAlgn="t"/>
                      <a:r>
                        <a:rPr lang="en-US" sz="24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EMPLOYEE TURNOVER  REPORT</a:t>
                      </a:r>
                      <a:endParaRPr lang="en-US" sz="24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174" marR="9174" marT="917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01/01/2020 - 02/29/2020</a:t>
                      </a:r>
                      <a:endParaRPr lang="en-US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2416510420"/>
                  </a:ext>
                </a:extLst>
              </a:tr>
              <a:tr h="22023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3683676298"/>
                  </a:ext>
                </a:extLst>
              </a:tr>
              <a:tr h="68518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Name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School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Term/Resgination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Date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solidFill>
                            <a:srgbClr val="C00000"/>
                          </a:solidFill>
                          <a:effectLst/>
                        </a:rPr>
                        <a:t>Position</a:t>
                      </a:r>
                      <a:endParaRPr lang="en-US" sz="16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1235112645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Botros, Maged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Termed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01/26/2020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Conceptual Physics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4168740857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Chen, Haoyu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Resignation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02/05/2020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Teacher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4035110242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DeMarcky, Thomas J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Termed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01/17/2020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Teacher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747943699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Eagle, Paul Revere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Termed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01/02/2020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Dean of High School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2407255762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Rodriguez, Maritza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MS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Resignation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12/15/2019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5th Grade teacher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2279585707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Russ, Tareyton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HS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Termed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01/31/2020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Head of High School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2534837690"/>
                  </a:ext>
                </a:extLst>
              </a:tr>
              <a:tr h="58215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Short, Mia 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ELEMENTARY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Resignation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01/02/2020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Teacher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2577880771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extLst>
                  <a:ext uri="{0D108BD9-81ED-4DB2-BD59-A6C34878D82A}">
                    <a16:rowId xmlns:a16="http://schemas.microsoft.com/office/drawing/2014/main" val="2894917921"/>
                  </a:ext>
                </a:extLst>
              </a:tr>
              <a:tr h="310097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Resigned - 3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748283941"/>
                  </a:ext>
                </a:extLst>
              </a:tr>
              <a:tr h="325602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Termed - 4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74" marR="9174" marT="9174" marB="0" anchor="b"/>
                </a:tc>
                <a:extLst>
                  <a:ext uri="{0D108BD9-81ED-4DB2-BD59-A6C34878D82A}">
                    <a16:rowId xmlns:a16="http://schemas.microsoft.com/office/drawing/2014/main" val="1745632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365</TotalTime>
  <Words>194</Words>
  <Application>Microsoft Office PowerPoint</Application>
  <PresentationFormat>On-screen Show (4:3)</PresentationFormat>
  <Paragraphs>115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Calibri</vt:lpstr>
      <vt:lpstr>Open Sans</vt:lpstr>
      <vt:lpstr>Trebuchet MS</vt:lpstr>
      <vt:lpstr>Wingdings 3</vt:lpstr>
      <vt:lpstr>Arial</vt:lpstr>
      <vt:lpstr>Arial Rounded MT Bold</vt:lpstr>
      <vt:lpstr>Wingdings</vt:lpstr>
      <vt:lpstr>Facet</vt:lpstr>
      <vt:lpstr>HUMAN RESOURCES REPORT  March 31, 2020</vt:lpstr>
      <vt:lpstr>Current Vacancies:     High School:  Conceptual Physics                           Pre-Calculus   </vt:lpstr>
      <vt:lpstr>2019/2020 Recruitment   Recruitment Planning    AIMS Recruitment Fair (2)  Cancelled  Recruitment Tools  Teacher Hiring Pool has been posted on edjoin  2/24/2020     GetSelected: Recruitng Platform       Zoom Meeting 3/30/2020  Recruitment Calendar </vt:lpstr>
      <vt:lpstr>  2019/2020 Career Fairs  CAL East Bay March 16, 2020. 4:00-4:30 pm   Cancelled Holy Names Spring Career Fair   Cancelled April 8, 2020 11am - 2pm SJSU Late Spring 20 Job/Internship Fair    Cancelled April 14, 2020 12:00pm - 2pm UC Berkeley 2020 Diversity Career &amp; Internship Program    Cancelled March 11, 2020. 1pm - 4 pm        Oakland Career Fair - Oakland Radisson March 11, 2020 11am - 2 pm      Attended May 7, 2020. 11am - 2pm      TBD   </vt:lpstr>
      <vt:lpstr>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RESOURCES REPORT  April 16, 2019</dc:title>
  <dc:creator>Delicia Moghadam</dc:creator>
  <cp:lastModifiedBy>Lewis Letang</cp:lastModifiedBy>
  <cp:revision>20</cp:revision>
  <cp:lastPrinted>2020-03-28T06:28:55Z</cp:lastPrinted>
  <dcterms:modified xsi:type="dcterms:W3CDTF">2020-03-28T06:29:29Z</dcterms:modified>
</cp:coreProperties>
</file>