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Proxima Nova"/>
      <p:regular r:id="rId12"/>
      <p:bold r:id="rId13"/>
      <p:italic r:id="rId14"/>
      <p:boldItalic r:id="rId15"/>
    </p:embeddedFont>
    <p:embeddedFont>
      <p:font typeface="Alfa Slab One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roximaNova-bold.fntdata"/><Relationship Id="rId12" Type="http://schemas.openxmlformats.org/officeDocument/2006/relationships/font" Target="fonts/ProximaNova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roximaNova-boldItalic.fntdata"/><Relationship Id="rId14" Type="http://schemas.openxmlformats.org/officeDocument/2006/relationships/font" Target="fonts/ProximaNova-italic.fntdata"/><Relationship Id="rId16" Type="http://schemas.openxmlformats.org/officeDocument/2006/relationships/font" Target="fonts/AlfaSlabOn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443058b78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443058b78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443058b78_0_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443058b78_0_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2443058b78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2443058b78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2443058b78_0_9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2443058b78_0_9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2443058b78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2443058b78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443058b78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2443058b78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cap="flat" cmpd="sng" w="762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ame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595975"/>
            <a:ext cx="8520600" cy="165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Measure G1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2897100"/>
            <a:ext cx="8520600" cy="88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AIMS K-12 College Prep - 1 &amp; 2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2017-2021</a:t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802325" y="4243900"/>
            <a:ext cx="1195200" cy="641700"/>
          </a:xfrm>
          <a:prstGeom prst="rect">
            <a:avLst/>
          </a:prstGeom>
          <a:solidFill>
            <a:srgbClr val="FCE5C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3998713" y="4243900"/>
            <a:ext cx="1195200" cy="641700"/>
          </a:xfrm>
          <a:prstGeom prst="rect">
            <a:avLst/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7195100" y="4243900"/>
            <a:ext cx="1195200" cy="641700"/>
          </a:xfrm>
          <a:prstGeom prst="rect">
            <a:avLst/>
          </a:prstGeom>
          <a:solidFill>
            <a:srgbClr val="CFE2F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CE5CD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A9999"/>
                </a:solidFill>
              </a:rPr>
              <a:t>AIMS K-12 - Middle School</a:t>
            </a:r>
            <a:endParaRPr>
              <a:solidFill>
                <a:srgbClr val="EA9999"/>
              </a:solidFill>
            </a:endParaRPr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569725" y="1152475"/>
            <a:ext cx="8262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Char char="●"/>
            </a:pPr>
            <a:r>
              <a:rPr b="1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Objective:</a:t>
            </a:r>
            <a:endParaRPr b="1"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Verdana"/>
              <a:buChar char="○"/>
            </a:pPr>
            <a:r>
              <a:rPr b="1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Renew the </a:t>
            </a:r>
            <a:r>
              <a:rPr b="1" lang="en" sz="3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Measure G1</a:t>
            </a:r>
            <a:r>
              <a:rPr b="1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grant funding</a:t>
            </a:r>
            <a:endParaRPr b="1"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●"/>
            </a:pPr>
            <a:r>
              <a:rPr b="1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Why? </a:t>
            </a:r>
            <a:endParaRPr b="1"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41910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○"/>
            </a:pPr>
            <a:r>
              <a:rPr b="1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Required by the grant to have Board action in the yearly application</a:t>
            </a:r>
            <a:endParaRPr b="1"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EAD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129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A39A"/>
                </a:solidFill>
              </a:rPr>
              <a:t>AIMS K-12 - Middle School</a:t>
            </a:r>
            <a:endParaRPr>
              <a:solidFill>
                <a:srgbClr val="FFA39A"/>
              </a:solidFill>
            </a:endParaRPr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016150" y="1973925"/>
            <a:ext cx="5816400" cy="259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MUSIC -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We have a music teacher!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have violins, flutes, saxophones, drums, and more!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Staffing for Visual and Performing Arts, purchase of musical instruments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violin-1712412_1280.jpg" id="73" name="Google Shape;73;p15"/>
          <p:cNvPicPr preferRelativeResize="0"/>
          <p:nvPr/>
        </p:nvPicPr>
        <p:blipFill rotWithShape="1">
          <a:blip r:embed="rId3">
            <a:alphaModFix/>
          </a:blip>
          <a:srcRect b="0" l="0" r="25997" t="0"/>
          <a:stretch/>
        </p:blipFill>
        <p:spPr>
          <a:xfrm>
            <a:off x="170700" y="2608200"/>
            <a:ext cx="2624250" cy="23576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5"/>
          <p:cNvSpPr txBox="1"/>
          <p:nvPr/>
        </p:nvSpPr>
        <p:spPr>
          <a:xfrm>
            <a:off x="441375" y="1074875"/>
            <a:ext cx="64569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latin typeface="Proxima Nova"/>
                <a:ea typeface="Proxima Nova"/>
                <a:cs typeface="Proxima Nova"/>
                <a:sym typeface="Proxima Nova"/>
              </a:rPr>
              <a:t>What did we say we would do?</a:t>
            </a:r>
            <a:endParaRPr sz="3000"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EAD3"/>
        </a:solid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A39A"/>
                </a:solidFill>
              </a:rPr>
              <a:t>AIMS K-12 - Middle School</a:t>
            </a:r>
            <a:endParaRPr>
              <a:solidFill>
                <a:srgbClr val="FFA39A"/>
              </a:solidFill>
            </a:endParaRPr>
          </a:p>
        </p:txBody>
      </p:sp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061575" y="1152475"/>
            <a:ext cx="504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ART 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 We have two teachers who each share their love of art and art skills.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have supplies for art classes, both digital and on paper.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Purchase of </a:t>
            </a: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computers and software for graphic arts, art supplies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vertical-314699_1280.jpg" id="81" name="Google Shape;81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6650" y="1152475"/>
            <a:ext cx="2430374" cy="3646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9EAD3"/>
        </a:soli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A39A"/>
                </a:solidFill>
              </a:rPr>
              <a:t>AIMS K-12 - Middle School</a:t>
            </a:r>
            <a:endParaRPr>
              <a:solidFill>
                <a:srgbClr val="FFA39A"/>
              </a:solidFill>
            </a:endParaRPr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533150" y="1152475"/>
            <a:ext cx="4182600" cy="3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1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Positive Behavior Intervention and Supports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(PBIS) is now part of our multi-tiered system of supports (mtss)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b="1"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Restorative Justice</a:t>
            </a: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remains a big part of our high support model of supporting students, especially RJ Saturday School.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school-1974369_640.jpg" id="88" name="Google Shape;88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81575" y="3037811"/>
            <a:ext cx="2878026" cy="1915689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7"/>
          <p:cNvSpPr txBox="1"/>
          <p:nvPr/>
        </p:nvSpPr>
        <p:spPr>
          <a:xfrm>
            <a:off x="4810000" y="1152475"/>
            <a:ext cx="3949500" cy="160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/>
              <a:t>Soon we will add screen monitoring software to protect students from wandering off key web sites into the WWW.</a:t>
            </a:r>
            <a:endParaRPr sz="2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FE2F3"/>
        </a:soli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A39A"/>
                </a:solidFill>
              </a:rPr>
              <a:t>AIMS K-12 - Middle School</a:t>
            </a:r>
            <a:endParaRPr>
              <a:solidFill>
                <a:srgbClr val="FFA39A"/>
              </a:solidFill>
            </a:endParaRPr>
          </a:p>
        </p:txBody>
      </p:sp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533150" y="1152475"/>
            <a:ext cx="8299500" cy="3632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have accomplished all the things we have said we would do with the grant this year.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Delivery of some of the skills and services, as well as funding the positions are still ongoing.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look forward to seeing our students demonstrating cultural awareness and content knowledge of core subjects through arts in visual presentations.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Students will show positive outcomes by putting on music recitals as well as recognizing and connecting native competencies, or background (cultural origins) knowledge in the arts. 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Specific, grade appropriate Visual and Performing Arts standards will also be assessed.</a:t>
            </a: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CFE2F3"/>
        </a:solid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A39A"/>
                </a:solidFill>
              </a:rPr>
              <a:t>AIMS K-12 - Middle School</a:t>
            </a:r>
            <a:endParaRPr>
              <a:solidFill>
                <a:srgbClr val="FFA39A"/>
              </a:solidFill>
            </a:endParaRPr>
          </a:p>
        </p:txBody>
      </p:sp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1460050" y="1152475"/>
            <a:ext cx="7372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only change to the application for Measure G1 grant money this coming year will be: 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1" marL="9144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○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intention to use the grant to pay the salary of the music teacher!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rest of the grant monies will be used in the same way as this year.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81000" lvl="0" marL="457200" rtl="0" algn="l">
              <a:spcBef>
                <a:spcPts val="1000"/>
              </a:spcBef>
              <a:spcAft>
                <a:spcPts val="1000"/>
              </a:spcAft>
              <a:buClr>
                <a:srgbClr val="000000"/>
              </a:buClr>
              <a:buSzPts val="2400"/>
              <a:buFont typeface="Verdana"/>
              <a:buChar char="●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Thank you!</a:t>
            </a:r>
            <a:endParaRPr sz="24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