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4000"/>
  <p:notesSz cx="6858000" cy="9144000"/>
  <p:embeddedFontLst>
    <p:embeddedFont>
      <p:font typeface="Roboto Slab"/>
      <p:regular r:id="rId29"/>
      <p:bold r:id="rId30"/>
    </p:embeddedFont>
    <p:embeddedFont>
      <p:font typeface="Roboto"/>
      <p:regular r:id="rId31"/>
      <p:bold r:id="rId32"/>
      <p:italic r:id="rId33"/>
      <p:boldItalic r:id="rId34"/>
    </p:embeddedFont>
    <p:embeddedFont>
      <p:font typeface="Montserrat"/>
      <p:regular r:id="rId35"/>
      <p:bold r:id="rId36"/>
      <p:italic r:id="rId37"/>
      <p:boldItalic r:id="rId38"/>
    </p:embeddedFont>
    <p:embeddedFont>
      <p:font typeface="Helvetica Neue"/>
      <p:regular r:id="rId39"/>
      <p:bold r:id="rId40"/>
      <p:italic r:id="rId41"/>
      <p:boldItalic r:id="rId42"/>
    </p:embeddedFont>
    <p:embeddedFont>
      <p:font typeface="Spectral"/>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6.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8.xml"/><Relationship Id="rId44" Type="http://schemas.openxmlformats.org/officeDocument/2006/relationships/font" Target="fonts/Spectral-bold.fntdata"/><Relationship Id="rId21" Type="http://schemas.openxmlformats.org/officeDocument/2006/relationships/slide" Target="slides/slide17.xml"/><Relationship Id="rId43" Type="http://schemas.openxmlformats.org/officeDocument/2006/relationships/font" Target="fonts/Spectral-regular.fntdata"/><Relationship Id="rId24" Type="http://schemas.openxmlformats.org/officeDocument/2006/relationships/slide" Target="slides/slide20.xml"/><Relationship Id="rId46" Type="http://schemas.openxmlformats.org/officeDocument/2006/relationships/font" Target="fonts/Spectral-boldItalic.fntdata"/><Relationship Id="rId23" Type="http://schemas.openxmlformats.org/officeDocument/2006/relationships/slide" Target="slides/slide19.xml"/><Relationship Id="rId45" Type="http://schemas.openxmlformats.org/officeDocument/2006/relationships/font" Target="fonts/Spectral-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Slab-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regular.fntdata"/><Relationship Id="rId30" Type="http://schemas.openxmlformats.org/officeDocument/2006/relationships/font" Target="fonts/RobotoSlab-bold.fntdata"/><Relationship Id="rId11" Type="http://schemas.openxmlformats.org/officeDocument/2006/relationships/slide" Target="slides/slide7.xml"/><Relationship Id="rId33" Type="http://schemas.openxmlformats.org/officeDocument/2006/relationships/font" Target="fonts/Roboto-italic.fntdata"/><Relationship Id="rId10" Type="http://schemas.openxmlformats.org/officeDocument/2006/relationships/slide" Target="slides/slide6.xml"/><Relationship Id="rId32" Type="http://schemas.openxmlformats.org/officeDocument/2006/relationships/font" Target="fonts/Robo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Robo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HelveticaNeue-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7226e9dca4_1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226e9dca4_1_1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7226e9dca4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7226e9dca4_0_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dbc245edf_7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dbc245edf_7_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7226e9dca4_0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226e9dca4_0_5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dbc245edf_7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dbc245edf_7_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7226e9dca4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7226e9dca4_0_3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7226e9dca4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7226e9dca4_0_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226e9dca4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226e9dca4_0_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7dbc245edf_7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7dbc245edf_7_4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dbc245edf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dbc245edf_0_3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78f458ee0a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78f458ee0a_2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73efd50b1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73efd50b16_0_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7dbc245edf_7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7dbc245edf_7_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3ad103e2c_2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63ad103e2c_2_1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7dbc245edf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7dbc245edf_0_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78daa73008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78daa73008_1_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71ddc6797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71ddc6797d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7db308c4d2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7db308c4d2_0_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78f458ee0a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8f458ee0a_2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db308c4d2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db308c4d2_0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815bd227a1_0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815bd227a1_0_10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26e9dca4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26e9dca4_1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226e9dca4_1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226e9dca4_1_6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66133" y="1793615"/>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17433464" y="8914429"/>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4480804" y="3170467"/>
            <a:ext cx="15422400" cy="3886500"/>
          </a:xfrm>
          <a:prstGeom prst="rect">
            <a:avLst/>
          </a:prstGeom>
        </p:spPr>
        <p:txBody>
          <a:bodyPr anchorCtr="0" anchor="b" bIns="243800" lIns="243800" spcFirstLastPara="1" rIns="243800" wrap="square" tIns="243800">
            <a:noAutofit/>
          </a:bodyPr>
          <a:lstStyle>
            <a:lvl1pPr lvl="0" algn="ctr">
              <a:spcBef>
                <a:spcPts val="0"/>
              </a:spcBef>
              <a:spcAft>
                <a:spcPts val="0"/>
              </a:spcAft>
              <a:buSzPts val="10700"/>
              <a:buNone/>
              <a:defRPr sz="10700"/>
            </a:lvl1pPr>
            <a:lvl2pPr lvl="1" algn="ctr">
              <a:spcBef>
                <a:spcPts val="0"/>
              </a:spcBef>
              <a:spcAft>
                <a:spcPts val="0"/>
              </a:spcAft>
              <a:buSzPts val="10700"/>
              <a:buNone/>
              <a:defRPr sz="10700"/>
            </a:lvl2pPr>
            <a:lvl3pPr lvl="2" algn="ctr">
              <a:spcBef>
                <a:spcPts val="0"/>
              </a:spcBef>
              <a:spcAft>
                <a:spcPts val="0"/>
              </a:spcAft>
              <a:buSzPts val="10700"/>
              <a:buNone/>
              <a:defRPr sz="10700"/>
            </a:lvl3pPr>
            <a:lvl4pPr lvl="3" algn="ctr">
              <a:spcBef>
                <a:spcPts val="0"/>
              </a:spcBef>
              <a:spcAft>
                <a:spcPts val="0"/>
              </a:spcAft>
              <a:buSzPts val="10700"/>
              <a:buNone/>
              <a:defRPr sz="10700"/>
            </a:lvl4pPr>
            <a:lvl5pPr lvl="4" algn="ctr">
              <a:spcBef>
                <a:spcPts val="0"/>
              </a:spcBef>
              <a:spcAft>
                <a:spcPts val="0"/>
              </a:spcAft>
              <a:buSzPts val="10700"/>
              <a:buNone/>
              <a:defRPr sz="10700"/>
            </a:lvl5pPr>
            <a:lvl6pPr lvl="5" algn="ctr">
              <a:spcBef>
                <a:spcPts val="0"/>
              </a:spcBef>
              <a:spcAft>
                <a:spcPts val="0"/>
              </a:spcAft>
              <a:buSzPts val="10700"/>
              <a:buNone/>
              <a:defRPr sz="10700"/>
            </a:lvl6pPr>
            <a:lvl7pPr lvl="6" algn="ctr">
              <a:spcBef>
                <a:spcPts val="0"/>
              </a:spcBef>
              <a:spcAft>
                <a:spcPts val="0"/>
              </a:spcAft>
              <a:buSzPts val="10700"/>
              <a:buNone/>
              <a:defRPr sz="10700"/>
            </a:lvl7pPr>
            <a:lvl8pPr lvl="7" algn="ctr">
              <a:spcBef>
                <a:spcPts val="0"/>
              </a:spcBef>
              <a:spcAft>
                <a:spcPts val="0"/>
              </a:spcAft>
              <a:buSzPts val="10700"/>
              <a:buNone/>
              <a:defRPr sz="10700"/>
            </a:lvl8pPr>
            <a:lvl9pPr lvl="8" algn="ctr">
              <a:spcBef>
                <a:spcPts val="0"/>
              </a:spcBef>
              <a:spcAft>
                <a:spcPts val="0"/>
              </a:spcAft>
              <a:buSzPts val="10700"/>
              <a:buNone/>
              <a:defRPr sz="10700"/>
            </a:lvl9pPr>
          </a:lstStyle>
          <a:p/>
        </p:txBody>
      </p:sp>
      <p:sp>
        <p:nvSpPr>
          <p:cNvPr id="14" name="Google Shape;14;p2"/>
          <p:cNvSpPr txBox="1"/>
          <p:nvPr>
            <p:ph idx="1" type="subTitle"/>
          </p:nvPr>
        </p:nvSpPr>
        <p:spPr>
          <a:xfrm>
            <a:off x="4480804" y="8131867"/>
            <a:ext cx="15422400" cy="2424000"/>
          </a:xfrm>
          <a:prstGeom prst="rect">
            <a:avLst/>
          </a:prstGeom>
        </p:spPr>
        <p:txBody>
          <a:bodyPr anchorCtr="0" anchor="t" bIns="243800" lIns="243800" spcFirstLastPara="1" rIns="243800" wrap="square" tIns="243800">
            <a:noAutofit/>
          </a:bodyPr>
          <a:lstStyle>
            <a:lvl1pPr lvl="0"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400" y="13538200"/>
            <a:ext cx="24383100" cy="177600"/>
          </a:xfrm>
          <a:prstGeom prst="rect">
            <a:avLst/>
          </a:prstGeom>
          <a:solidFill>
            <a:schemeClr val="accent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1034400" y="3073200"/>
            <a:ext cx="22315200" cy="4102500"/>
          </a:xfrm>
          <a:prstGeom prst="rect">
            <a:avLst/>
          </a:prstGeom>
        </p:spPr>
        <p:txBody>
          <a:bodyPr anchorCtr="0" anchor="ctr" bIns="243800" lIns="243800" spcFirstLastPara="1" rIns="243800" wrap="square" tIns="243800">
            <a:noAutofit/>
          </a:bodyPr>
          <a:lstStyle>
            <a:lvl1pPr lvl="0" algn="ctr">
              <a:spcBef>
                <a:spcPts val="0"/>
              </a:spcBef>
              <a:spcAft>
                <a:spcPts val="0"/>
              </a:spcAft>
              <a:buClr>
                <a:schemeClr val="accent5"/>
              </a:buClr>
              <a:buSzPts val="34700"/>
              <a:buNone/>
              <a:defRPr sz="34700">
                <a:solidFill>
                  <a:schemeClr val="accent5"/>
                </a:solidFill>
              </a:defRPr>
            </a:lvl1pPr>
            <a:lvl2pPr lvl="1" algn="ctr">
              <a:spcBef>
                <a:spcPts val="0"/>
              </a:spcBef>
              <a:spcAft>
                <a:spcPts val="0"/>
              </a:spcAft>
              <a:buClr>
                <a:schemeClr val="accent5"/>
              </a:buClr>
              <a:buSzPts val="34700"/>
              <a:buNone/>
              <a:defRPr sz="34700">
                <a:solidFill>
                  <a:schemeClr val="accent5"/>
                </a:solidFill>
              </a:defRPr>
            </a:lvl2pPr>
            <a:lvl3pPr lvl="2" algn="ctr">
              <a:spcBef>
                <a:spcPts val="0"/>
              </a:spcBef>
              <a:spcAft>
                <a:spcPts val="0"/>
              </a:spcAft>
              <a:buClr>
                <a:schemeClr val="accent5"/>
              </a:buClr>
              <a:buSzPts val="34700"/>
              <a:buNone/>
              <a:defRPr sz="34700">
                <a:solidFill>
                  <a:schemeClr val="accent5"/>
                </a:solidFill>
              </a:defRPr>
            </a:lvl3pPr>
            <a:lvl4pPr lvl="3" algn="ctr">
              <a:spcBef>
                <a:spcPts val="0"/>
              </a:spcBef>
              <a:spcAft>
                <a:spcPts val="0"/>
              </a:spcAft>
              <a:buClr>
                <a:schemeClr val="accent5"/>
              </a:buClr>
              <a:buSzPts val="34700"/>
              <a:buNone/>
              <a:defRPr sz="34700">
                <a:solidFill>
                  <a:schemeClr val="accent5"/>
                </a:solidFill>
              </a:defRPr>
            </a:lvl4pPr>
            <a:lvl5pPr lvl="4" algn="ctr">
              <a:spcBef>
                <a:spcPts val="0"/>
              </a:spcBef>
              <a:spcAft>
                <a:spcPts val="0"/>
              </a:spcAft>
              <a:buClr>
                <a:schemeClr val="accent5"/>
              </a:buClr>
              <a:buSzPts val="34700"/>
              <a:buNone/>
              <a:defRPr sz="34700">
                <a:solidFill>
                  <a:schemeClr val="accent5"/>
                </a:solidFill>
              </a:defRPr>
            </a:lvl5pPr>
            <a:lvl6pPr lvl="5" algn="ctr">
              <a:spcBef>
                <a:spcPts val="0"/>
              </a:spcBef>
              <a:spcAft>
                <a:spcPts val="0"/>
              </a:spcAft>
              <a:buClr>
                <a:schemeClr val="accent5"/>
              </a:buClr>
              <a:buSzPts val="34700"/>
              <a:buNone/>
              <a:defRPr sz="34700">
                <a:solidFill>
                  <a:schemeClr val="accent5"/>
                </a:solidFill>
              </a:defRPr>
            </a:lvl6pPr>
            <a:lvl7pPr lvl="6" algn="ctr">
              <a:spcBef>
                <a:spcPts val="0"/>
              </a:spcBef>
              <a:spcAft>
                <a:spcPts val="0"/>
              </a:spcAft>
              <a:buClr>
                <a:schemeClr val="accent5"/>
              </a:buClr>
              <a:buSzPts val="34700"/>
              <a:buNone/>
              <a:defRPr sz="34700">
                <a:solidFill>
                  <a:schemeClr val="accent5"/>
                </a:solidFill>
              </a:defRPr>
            </a:lvl7pPr>
            <a:lvl8pPr lvl="7" algn="ctr">
              <a:spcBef>
                <a:spcPts val="0"/>
              </a:spcBef>
              <a:spcAft>
                <a:spcPts val="0"/>
              </a:spcAft>
              <a:buClr>
                <a:schemeClr val="accent5"/>
              </a:buClr>
              <a:buSzPts val="34700"/>
              <a:buNone/>
              <a:defRPr sz="34700">
                <a:solidFill>
                  <a:schemeClr val="accent5"/>
                </a:solidFill>
              </a:defRPr>
            </a:lvl8pPr>
            <a:lvl9pPr lvl="8" algn="ctr">
              <a:spcBef>
                <a:spcPts val="0"/>
              </a:spcBef>
              <a:spcAft>
                <a:spcPts val="0"/>
              </a:spcAft>
              <a:buClr>
                <a:schemeClr val="accent5"/>
              </a:buClr>
              <a:buSzPts val="34700"/>
              <a:buNone/>
              <a:defRPr sz="34700">
                <a:solidFill>
                  <a:schemeClr val="accent5"/>
                </a:solidFill>
              </a:defRPr>
            </a:lvl9pPr>
          </a:lstStyle>
          <a:p>
            <a:r>
              <a:t>xx%</a:t>
            </a:r>
          </a:p>
        </p:txBody>
      </p:sp>
      <p:sp>
        <p:nvSpPr>
          <p:cNvPr id="55" name="Google Shape;55;p11"/>
          <p:cNvSpPr txBox="1"/>
          <p:nvPr>
            <p:ph idx="1" type="body"/>
          </p:nvPr>
        </p:nvSpPr>
        <p:spPr>
          <a:xfrm>
            <a:off x="1034400" y="7785200"/>
            <a:ext cx="22315200" cy="2857500"/>
          </a:xfrm>
          <a:prstGeom prst="rect">
            <a:avLst/>
          </a:prstGeom>
        </p:spPr>
        <p:txBody>
          <a:bodyPr anchorCtr="0" anchor="t" bIns="243800" lIns="243800" spcFirstLastPara="1" rIns="243800" wrap="square" tIns="243800">
            <a:noAutofit/>
          </a:bodyPr>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56" name="Google Shape;56;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9" name="Shape 59"/>
        <p:cNvGrpSpPr/>
        <p:nvPr/>
      </p:nvGrpSpPr>
      <p:grpSpPr>
        <a:xfrm>
          <a:off x="0" y="0"/>
          <a:ext cx="0" cy="0"/>
          <a:chOff x="0" y="0"/>
          <a:chExt cx="0" cy="0"/>
        </a:xfrm>
      </p:grpSpPr>
      <p:sp>
        <p:nvSpPr>
          <p:cNvPr id="60" name="Google Shape;60;p13"/>
          <p:cNvSpPr txBox="1"/>
          <p:nvPr>
            <p:ph idx="12" type="sldNum"/>
          </p:nvPr>
        </p:nvSpPr>
        <p:spPr>
          <a:xfrm>
            <a:off x="12185650" y="13081000"/>
            <a:ext cx="408900" cy="4065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1pPr>
            <a:lvl2pPr indent="0" lvl="1"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2pPr>
            <a:lvl3pPr indent="0" lvl="2"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3pPr>
            <a:lvl4pPr indent="0" lvl="3"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4pPr>
            <a:lvl5pPr indent="0" lvl="4"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5pPr>
            <a:lvl6pPr indent="0" lvl="5"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6pPr>
            <a:lvl7pPr indent="0" lvl="6"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7pPr>
            <a:lvl8pPr indent="0" lvl="7"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8pPr>
            <a:lvl9pPr indent="0" lvl="8"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1282000" y="4706534"/>
            <a:ext cx="21925500" cy="2420100"/>
          </a:xfrm>
          <a:prstGeom prst="rect">
            <a:avLst/>
          </a:prstGeom>
        </p:spPr>
        <p:txBody>
          <a:bodyPr anchorCtr="0" anchor="b" bIns="243800" lIns="243800" spcFirstLastPara="1" rIns="243800" wrap="square" tIns="243800">
            <a:noAutofit/>
          </a:bodyPr>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p:txBody>
      </p:sp>
      <p:sp>
        <p:nvSpPr>
          <p:cNvPr id="19" name="Google Shape;19;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3" name="Google Shape;23;p4"/>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24" name="Google Shape;24;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8" name="Google Shape;28;p5"/>
          <p:cNvSpPr txBox="1"/>
          <p:nvPr>
            <p:ph idx="1" type="body"/>
          </p:nvPr>
        </p:nvSpPr>
        <p:spPr>
          <a:xfrm>
            <a:off x="1034400" y="3972867"/>
            <a:ext cx="10666500" cy="8210400"/>
          </a:xfrm>
          <a:prstGeom prst="rect">
            <a:avLst/>
          </a:prstGeom>
        </p:spPr>
        <p:txBody>
          <a:bodyPr anchorCtr="0" anchor="t" bIns="243800" lIns="243800" spcFirstLastPara="1" rIns="243800" wrap="square" tIns="243800">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9" name="Google Shape;29;p5"/>
          <p:cNvSpPr txBox="1"/>
          <p:nvPr>
            <p:ph idx="2" type="body"/>
          </p:nvPr>
        </p:nvSpPr>
        <p:spPr>
          <a:xfrm>
            <a:off x="12683200" y="3972867"/>
            <a:ext cx="10666500" cy="8210400"/>
          </a:xfrm>
          <a:prstGeom prst="rect">
            <a:avLst/>
          </a:prstGeom>
        </p:spPr>
        <p:txBody>
          <a:bodyPr anchorCtr="0" anchor="t" bIns="243800" lIns="243800" spcFirstLastPara="1" rIns="243800" wrap="square" tIns="243800">
            <a:noAutofit/>
          </a:bodyPr>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0" name="Google Shape;30;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3" name="Google Shape;33;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1304582" y="3766072"/>
            <a:ext cx="8841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1034400" y="1481600"/>
            <a:ext cx="7488000" cy="2015100"/>
          </a:xfrm>
          <a:prstGeom prst="rect">
            <a:avLst/>
          </a:prstGeom>
        </p:spPr>
        <p:txBody>
          <a:bodyPr anchorCtr="0" anchor="b" bIns="243800" lIns="243800" spcFirstLastPara="1" rIns="243800" wrap="square" tIns="2438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7" name="Google Shape;37;p7"/>
          <p:cNvSpPr txBox="1"/>
          <p:nvPr>
            <p:ph idx="1" type="body"/>
          </p:nvPr>
        </p:nvSpPr>
        <p:spPr>
          <a:xfrm>
            <a:off x="1034400" y="4250734"/>
            <a:ext cx="7488000" cy="7149600"/>
          </a:xfrm>
          <a:prstGeom prst="rect">
            <a:avLst/>
          </a:prstGeom>
        </p:spPr>
        <p:txBody>
          <a:bodyPr anchorCtr="0" anchor="t" bIns="243800" lIns="243800" spcFirstLastPara="1" rIns="243800" wrap="square" tIns="243800">
            <a:noAutofit/>
          </a:bodyPr>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8" name="Google Shape;38;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1307333" y="1403600"/>
            <a:ext cx="14983200" cy="10908900"/>
          </a:xfrm>
          <a:prstGeom prst="rect">
            <a:avLst/>
          </a:prstGeom>
        </p:spPr>
        <p:txBody>
          <a:bodyPr anchorCtr="0" anchor="ctr" bIns="243800" lIns="243800" spcFirstLastPara="1" rIns="243800" wrap="square" tIns="243800">
            <a:no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41" name="Google Shape;41;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12192000" y="-200"/>
            <a:ext cx="12192000" cy="13716000"/>
          </a:xfrm>
          <a:prstGeom prst="rect">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cxnSp>
        <p:nvCxnSpPr>
          <p:cNvPr id="44" name="Google Shape;44;p9"/>
          <p:cNvCxnSpPr/>
          <p:nvPr/>
        </p:nvCxnSpPr>
        <p:spPr>
          <a:xfrm>
            <a:off x="13412467" y="11988008"/>
            <a:ext cx="14424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708000" y="3224200"/>
            <a:ext cx="10787100" cy="4016700"/>
          </a:xfrm>
          <a:prstGeom prst="rect">
            <a:avLst/>
          </a:prstGeom>
        </p:spPr>
        <p:txBody>
          <a:bodyPr anchorCtr="0" anchor="b" bIns="243800" lIns="243800" spcFirstLastPara="1" rIns="243800" wrap="square" tIns="243800">
            <a:noAutofit/>
          </a:bodyPr>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46" name="Google Shape;46;p9"/>
          <p:cNvSpPr txBox="1"/>
          <p:nvPr>
            <p:ph idx="1" type="subTitle"/>
          </p:nvPr>
        </p:nvSpPr>
        <p:spPr>
          <a:xfrm>
            <a:off x="708000" y="7384003"/>
            <a:ext cx="10787100" cy="3588000"/>
          </a:xfrm>
          <a:prstGeom prst="rect">
            <a:avLst/>
          </a:prstGeom>
        </p:spPr>
        <p:txBody>
          <a:bodyPr anchorCtr="0" anchor="t" bIns="243800" lIns="243800" spcFirstLastPara="1" rIns="243800" wrap="square" tIns="243800">
            <a:noAutofit/>
          </a:bodyPr>
          <a:lstStyle>
            <a:lvl1pPr lvl="0" algn="ctr">
              <a:lnSpc>
                <a:spcPct val="100000"/>
              </a:lnSpc>
              <a:spcBef>
                <a:spcPts val="0"/>
              </a:spcBef>
              <a:spcAft>
                <a:spcPts val="0"/>
              </a:spcAft>
              <a:buClr>
                <a:schemeClr val="accent5"/>
              </a:buClr>
              <a:buSzPts val="5600"/>
              <a:buNone/>
              <a:defRPr sz="5600">
                <a:solidFill>
                  <a:schemeClr val="accent5"/>
                </a:solidFill>
              </a:defRPr>
            </a:lvl1pPr>
            <a:lvl2pPr lvl="1" algn="ctr">
              <a:lnSpc>
                <a:spcPct val="100000"/>
              </a:lnSpc>
              <a:spcBef>
                <a:spcPts val="0"/>
              </a:spcBef>
              <a:spcAft>
                <a:spcPts val="0"/>
              </a:spcAft>
              <a:buClr>
                <a:schemeClr val="accent5"/>
              </a:buClr>
              <a:buSzPts val="5600"/>
              <a:buNone/>
              <a:defRPr sz="5600">
                <a:solidFill>
                  <a:schemeClr val="accent5"/>
                </a:solidFill>
              </a:defRPr>
            </a:lvl2pPr>
            <a:lvl3pPr lvl="2" algn="ctr">
              <a:lnSpc>
                <a:spcPct val="100000"/>
              </a:lnSpc>
              <a:spcBef>
                <a:spcPts val="0"/>
              </a:spcBef>
              <a:spcAft>
                <a:spcPts val="0"/>
              </a:spcAft>
              <a:buClr>
                <a:schemeClr val="accent5"/>
              </a:buClr>
              <a:buSzPts val="5600"/>
              <a:buNone/>
              <a:defRPr sz="5600">
                <a:solidFill>
                  <a:schemeClr val="accent5"/>
                </a:solidFill>
              </a:defRPr>
            </a:lvl3pPr>
            <a:lvl4pPr lvl="3" algn="ctr">
              <a:lnSpc>
                <a:spcPct val="100000"/>
              </a:lnSpc>
              <a:spcBef>
                <a:spcPts val="0"/>
              </a:spcBef>
              <a:spcAft>
                <a:spcPts val="0"/>
              </a:spcAft>
              <a:buClr>
                <a:schemeClr val="accent5"/>
              </a:buClr>
              <a:buSzPts val="5600"/>
              <a:buNone/>
              <a:defRPr sz="5600">
                <a:solidFill>
                  <a:schemeClr val="accent5"/>
                </a:solidFill>
              </a:defRPr>
            </a:lvl4pPr>
            <a:lvl5pPr lvl="4" algn="ctr">
              <a:lnSpc>
                <a:spcPct val="100000"/>
              </a:lnSpc>
              <a:spcBef>
                <a:spcPts val="0"/>
              </a:spcBef>
              <a:spcAft>
                <a:spcPts val="0"/>
              </a:spcAft>
              <a:buClr>
                <a:schemeClr val="accent5"/>
              </a:buClr>
              <a:buSzPts val="5600"/>
              <a:buNone/>
              <a:defRPr sz="5600">
                <a:solidFill>
                  <a:schemeClr val="accent5"/>
                </a:solidFill>
              </a:defRPr>
            </a:lvl5pPr>
            <a:lvl6pPr lvl="5" algn="ctr">
              <a:lnSpc>
                <a:spcPct val="100000"/>
              </a:lnSpc>
              <a:spcBef>
                <a:spcPts val="0"/>
              </a:spcBef>
              <a:spcAft>
                <a:spcPts val="0"/>
              </a:spcAft>
              <a:buClr>
                <a:schemeClr val="accent5"/>
              </a:buClr>
              <a:buSzPts val="5600"/>
              <a:buNone/>
              <a:defRPr sz="5600">
                <a:solidFill>
                  <a:schemeClr val="accent5"/>
                </a:solidFill>
              </a:defRPr>
            </a:lvl6pPr>
            <a:lvl7pPr lvl="6" algn="ctr">
              <a:lnSpc>
                <a:spcPct val="100000"/>
              </a:lnSpc>
              <a:spcBef>
                <a:spcPts val="0"/>
              </a:spcBef>
              <a:spcAft>
                <a:spcPts val="0"/>
              </a:spcAft>
              <a:buClr>
                <a:schemeClr val="accent5"/>
              </a:buClr>
              <a:buSzPts val="5600"/>
              <a:buNone/>
              <a:defRPr sz="5600">
                <a:solidFill>
                  <a:schemeClr val="accent5"/>
                </a:solidFill>
              </a:defRPr>
            </a:lvl7pPr>
            <a:lvl8pPr lvl="7" algn="ctr">
              <a:lnSpc>
                <a:spcPct val="100000"/>
              </a:lnSpc>
              <a:spcBef>
                <a:spcPts val="0"/>
              </a:spcBef>
              <a:spcAft>
                <a:spcPts val="0"/>
              </a:spcAft>
              <a:buClr>
                <a:schemeClr val="accent5"/>
              </a:buClr>
              <a:buSzPts val="5600"/>
              <a:buNone/>
              <a:defRPr sz="5600">
                <a:solidFill>
                  <a:schemeClr val="accent5"/>
                </a:solidFill>
              </a:defRPr>
            </a:lvl8pPr>
            <a:lvl9pPr lvl="8" algn="ctr">
              <a:lnSpc>
                <a:spcPct val="100000"/>
              </a:lnSpc>
              <a:spcBef>
                <a:spcPts val="0"/>
              </a:spcBef>
              <a:spcAft>
                <a:spcPts val="0"/>
              </a:spcAft>
              <a:buClr>
                <a:schemeClr val="accent5"/>
              </a:buClr>
              <a:buSzPts val="5600"/>
              <a:buNone/>
              <a:defRPr sz="5600">
                <a:solidFill>
                  <a:schemeClr val="accent5"/>
                </a:solidFill>
              </a:defRPr>
            </a:lvl9pPr>
          </a:lstStyle>
          <a:p/>
        </p:txBody>
      </p:sp>
      <p:sp>
        <p:nvSpPr>
          <p:cNvPr id="47" name="Google Shape;47;p9"/>
          <p:cNvSpPr txBox="1"/>
          <p:nvPr>
            <p:ph idx="2" type="body"/>
          </p:nvPr>
        </p:nvSpPr>
        <p:spPr>
          <a:xfrm>
            <a:off x="13172000" y="1931200"/>
            <a:ext cx="10232100" cy="9853500"/>
          </a:xfrm>
          <a:prstGeom prst="rect">
            <a:avLst/>
          </a:prstGeom>
        </p:spPr>
        <p:txBody>
          <a:bodyPr anchorCtr="0" anchor="ctr" bIns="243800" lIns="243800" spcFirstLastPara="1" rIns="243800" wrap="square" tIns="243800">
            <a:noAutofit/>
          </a:bodyPr>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8" name="Google Shape;48;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852000" y="11289933"/>
            <a:ext cx="15996900" cy="1596900"/>
          </a:xfrm>
          <a:prstGeom prst="rect">
            <a:avLst/>
          </a:prstGeom>
        </p:spPr>
        <p:txBody>
          <a:bodyPr anchorCtr="0" anchor="ctr" bIns="243800" lIns="243800" spcFirstLastPara="1" rIns="243800" wrap="square" tIns="243800">
            <a:noAutofit/>
          </a:bodyPr>
          <a:lstStyle>
            <a:lvl1pPr indent="-228600" lvl="0" marL="457200">
              <a:lnSpc>
                <a:spcPct val="100000"/>
              </a:lnSpc>
              <a:spcBef>
                <a:spcPts val="0"/>
              </a:spcBef>
              <a:spcAft>
                <a:spcPts val="0"/>
              </a:spcAft>
              <a:buSzPts val="4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4400" y="1221400"/>
            <a:ext cx="22315200" cy="1829700"/>
          </a:xfrm>
          <a:prstGeom prst="rect">
            <a:avLst/>
          </a:prstGeom>
          <a:noFill/>
          <a:ln>
            <a:noFill/>
          </a:ln>
        </p:spPr>
        <p:txBody>
          <a:bodyPr anchorCtr="0" anchor="b" bIns="243800" lIns="243800" spcFirstLastPara="1" rIns="243800" wrap="square" tIns="243800">
            <a:noAutofit/>
          </a:bodyPr>
          <a:lstStyle>
            <a:lvl1pPr lvl="0">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1pPr>
            <a:lvl2pPr lvl="1">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2pPr>
            <a:lvl3pPr lvl="2">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3pPr>
            <a:lvl4pPr lvl="3">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4pPr>
            <a:lvl5pPr lvl="4">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5pPr>
            <a:lvl6pPr lvl="5">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6pPr>
            <a:lvl7pPr lvl="6">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7pPr>
            <a:lvl8pPr lvl="7">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8pPr>
            <a:lvl9pPr lvl="8">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1034400" y="3972864"/>
            <a:ext cx="22315200" cy="8210400"/>
          </a:xfrm>
          <a:prstGeom prst="rect">
            <a:avLst/>
          </a:prstGeom>
          <a:noFill/>
          <a:ln>
            <a:noFill/>
          </a:ln>
        </p:spPr>
        <p:txBody>
          <a:bodyPr anchorCtr="0" anchor="t" bIns="243800" lIns="243800" spcFirstLastPara="1" rIns="243800" wrap="square" tIns="243800">
            <a:noAutofit/>
          </a:bodyPr>
          <a:lstStyle>
            <a:lvl1pPr indent="-533400" lvl="0" marL="457200">
              <a:lnSpc>
                <a:spcPct val="115000"/>
              </a:lnSpc>
              <a:spcBef>
                <a:spcPts val="0"/>
              </a:spcBef>
              <a:spcAft>
                <a:spcPts val="0"/>
              </a:spcAft>
              <a:buClr>
                <a:schemeClr val="dk1"/>
              </a:buClr>
              <a:buSzPts val="4800"/>
              <a:buFont typeface="Roboto"/>
              <a:buChar char="●"/>
              <a:defRPr sz="4800">
                <a:solidFill>
                  <a:schemeClr val="dk1"/>
                </a:solidFill>
                <a:latin typeface="Roboto"/>
                <a:ea typeface="Roboto"/>
                <a:cs typeface="Roboto"/>
                <a:sym typeface="Roboto"/>
              </a:defRPr>
            </a:lvl1pPr>
            <a:lvl2pPr indent="-463550" lvl="1" marL="914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2pPr>
            <a:lvl3pPr indent="-463550" lvl="2" marL="1371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3pPr>
            <a:lvl4pPr indent="-463550" lvl="3" marL="18288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4pPr>
            <a:lvl5pPr indent="-463550" lvl="4" marL="22860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5pPr>
            <a:lvl6pPr indent="-463550" lvl="5" marL="27432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6pPr>
            <a:lvl7pPr indent="-463550" lvl="6" marL="3200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7pPr>
            <a:lvl8pPr indent="-463550" lvl="7" marL="3657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8pPr>
            <a:lvl9pPr indent="-463550" lvl="8" marL="4114800">
              <a:lnSpc>
                <a:spcPct val="115000"/>
              </a:lnSpc>
              <a:spcBef>
                <a:spcPts val="4300"/>
              </a:spcBef>
              <a:spcAft>
                <a:spcPts val="4300"/>
              </a:spcAft>
              <a:buClr>
                <a:schemeClr val="dk1"/>
              </a:buClr>
              <a:buSzPts val="3700"/>
              <a:buFont typeface="Roboto"/>
              <a:buChar char="■"/>
              <a:defRPr sz="37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algn="r">
              <a:buNone/>
              <a:defRPr sz="2700">
                <a:solidFill>
                  <a:schemeClr val="dk1"/>
                </a:solidFill>
                <a:latin typeface="Roboto"/>
                <a:ea typeface="Roboto"/>
                <a:cs typeface="Roboto"/>
                <a:sym typeface="Roboto"/>
              </a:defRPr>
            </a:lvl1pPr>
            <a:lvl2pPr lvl="1" algn="r">
              <a:buNone/>
              <a:defRPr sz="2700">
                <a:solidFill>
                  <a:schemeClr val="dk1"/>
                </a:solidFill>
                <a:latin typeface="Roboto"/>
                <a:ea typeface="Roboto"/>
                <a:cs typeface="Roboto"/>
                <a:sym typeface="Roboto"/>
              </a:defRPr>
            </a:lvl2pPr>
            <a:lvl3pPr lvl="2" algn="r">
              <a:buNone/>
              <a:defRPr sz="2700">
                <a:solidFill>
                  <a:schemeClr val="dk1"/>
                </a:solidFill>
                <a:latin typeface="Roboto"/>
                <a:ea typeface="Roboto"/>
                <a:cs typeface="Roboto"/>
                <a:sym typeface="Roboto"/>
              </a:defRPr>
            </a:lvl3pPr>
            <a:lvl4pPr lvl="3" algn="r">
              <a:buNone/>
              <a:defRPr sz="2700">
                <a:solidFill>
                  <a:schemeClr val="dk1"/>
                </a:solidFill>
                <a:latin typeface="Roboto"/>
                <a:ea typeface="Roboto"/>
                <a:cs typeface="Roboto"/>
                <a:sym typeface="Roboto"/>
              </a:defRPr>
            </a:lvl4pPr>
            <a:lvl5pPr lvl="4" algn="r">
              <a:buNone/>
              <a:defRPr sz="2700">
                <a:solidFill>
                  <a:schemeClr val="dk1"/>
                </a:solidFill>
                <a:latin typeface="Roboto"/>
                <a:ea typeface="Roboto"/>
                <a:cs typeface="Roboto"/>
                <a:sym typeface="Roboto"/>
              </a:defRPr>
            </a:lvl5pPr>
            <a:lvl6pPr lvl="5" algn="r">
              <a:buNone/>
              <a:defRPr sz="2700">
                <a:solidFill>
                  <a:schemeClr val="dk1"/>
                </a:solidFill>
                <a:latin typeface="Roboto"/>
                <a:ea typeface="Roboto"/>
                <a:cs typeface="Roboto"/>
                <a:sym typeface="Roboto"/>
              </a:defRPr>
            </a:lvl6pPr>
            <a:lvl7pPr lvl="6" algn="r">
              <a:buNone/>
              <a:defRPr sz="2700">
                <a:solidFill>
                  <a:schemeClr val="dk1"/>
                </a:solidFill>
                <a:latin typeface="Roboto"/>
                <a:ea typeface="Roboto"/>
                <a:cs typeface="Roboto"/>
                <a:sym typeface="Roboto"/>
              </a:defRPr>
            </a:lvl7pPr>
            <a:lvl8pPr lvl="7" algn="r">
              <a:buNone/>
              <a:defRPr sz="2700">
                <a:solidFill>
                  <a:schemeClr val="dk1"/>
                </a:solidFill>
                <a:latin typeface="Roboto"/>
                <a:ea typeface="Roboto"/>
                <a:cs typeface="Roboto"/>
                <a:sym typeface="Roboto"/>
              </a:defRPr>
            </a:lvl8pPr>
            <a:lvl9pPr lvl="8" algn="r">
              <a:buNone/>
              <a:defRPr sz="27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apcentral.collegeboard.org/about-ap/news-changes/coronavirus-update?SFMC_cid=EM288604-&amp;rid=167238529" TargetMode="Externa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23.png"/><Relationship Id="rId6"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0.jpg"/><Relationship Id="rId10"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2.jpg"/><Relationship Id="rId9" Type="http://schemas.openxmlformats.org/officeDocument/2006/relationships/image" Target="../media/image13.jpg"/><Relationship Id="rId5" Type="http://schemas.openxmlformats.org/officeDocument/2006/relationships/image" Target="../media/image11.jpg"/><Relationship Id="rId6" Type="http://schemas.openxmlformats.org/officeDocument/2006/relationships/image" Target="../media/image9.jpg"/><Relationship Id="rId7" Type="http://schemas.openxmlformats.org/officeDocument/2006/relationships/image" Target="../media/image4.jpg"/><Relationship Id="rId8"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docs.google.com/document/d/10POYFWwCPUQH9BESSvDY6rliJcSrJ3lVW_SnND0CZvE/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47000"/>
          </a:blip>
          <a:srcRect b="14919" l="52" r="0" t="42889"/>
          <a:stretch/>
        </p:blipFill>
        <p:spPr>
          <a:xfrm>
            <a:off x="384000" y="-289275"/>
            <a:ext cx="24371400" cy="13716000"/>
          </a:xfrm>
          <a:prstGeom prst="rect">
            <a:avLst/>
          </a:prstGeom>
          <a:noFill/>
          <a:ln>
            <a:noFill/>
          </a:ln>
        </p:spPr>
      </p:pic>
      <p:sp>
        <p:nvSpPr>
          <p:cNvPr id="66" name="Google Shape;66;p14"/>
          <p:cNvSpPr/>
          <p:nvPr/>
        </p:nvSpPr>
        <p:spPr>
          <a:xfrm>
            <a:off x="711800" y="3081169"/>
            <a:ext cx="22960500" cy="2082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14000" u="none" cap="none" strike="noStrike">
                <a:solidFill>
                  <a:srgbClr val="FFFFFF"/>
                </a:solidFill>
                <a:latin typeface="Arial"/>
                <a:ea typeface="Arial"/>
                <a:cs typeface="Arial"/>
                <a:sym typeface="Arial"/>
              </a:rPr>
              <a:t>AIMS K-</a:t>
            </a:r>
            <a:r>
              <a:rPr b="1" lang="en-US" sz="14000">
                <a:solidFill>
                  <a:srgbClr val="FFFFFF"/>
                </a:solidFill>
              </a:rPr>
              <a:t>12</a:t>
            </a:r>
            <a:r>
              <a:rPr b="1" i="0" lang="en-US" sz="14000" u="none" cap="none" strike="noStrike">
                <a:solidFill>
                  <a:srgbClr val="FFFFFF"/>
                </a:solidFill>
                <a:latin typeface="Arial"/>
                <a:ea typeface="Arial"/>
                <a:cs typeface="Arial"/>
                <a:sym typeface="Arial"/>
              </a:rPr>
              <a:t> Board Report</a:t>
            </a:r>
            <a:endParaRPr sz="14000"/>
          </a:p>
        </p:txBody>
      </p:sp>
      <p:sp>
        <p:nvSpPr>
          <p:cNvPr id="67" name="Google Shape;67;p14"/>
          <p:cNvSpPr/>
          <p:nvPr/>
        </p:nvSpPr>
        <p:spPr>
          <a:xfrm>
            <a:off x="1687825" y="5163475"/>
            <a:ext cx="18905700" cy="855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lang="en-US" sz="4500">
                <a:solidFill>
                  <a:srgbClr val="FFFFFF"/>
                </a:solidFill>
              </a:rPr>
              <a:t>March 17th, 2020</a:t>
            </a:r>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1" i="0" lang="en-US" sz="4500" u="none" cap="none" strike="noStrike">
                <a:solidFill>
                  <a:srgbClr val="FFFFFF"/>
                </a:solidFill>
                <a:latin typeface="Arial"/>
                <a:ea typeface="Arial"/>
                <a:cs typeface="Arial"/>
                <a:sym typeface="Arial"/>
              </a:rPr>
              <a:t>Superintendent</a:t>
            </a:r>
            <a:r>
              <a:rPr b="1" lang="en-US" sz="4500">
                <a:solidFill>
                  <a:srgbClr val="FFFFFF"/>
                </a:solidFill>
              </a:rPr>
              <a:t> Maya </a:t>
            </a:r>
            <a:r>
              <a:rPr b="1" i="0" lang="en-US" sz="4500" u="none" cap="none" strike="noStrike">
                <a:solidFill>
                  <a:srgbClr val="FFFFFF"/>
                </a:solidFill>
                <a:latin typeface="Arial"/>
                <a:ea typeface="Arial"/>
                <a:cs typeface="Arial"/>
                <a:sym typeface="Arial"/>
              </a:rPr>
              <a:t>Woods-Cadiz </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a:t>
            </a:r>
            <a:r>
              <a:rPr b="1" i="0" lang="en-US" sz="4500" u="none" cap="none" strike="noStrike">
                <a:solidFill>
                  <a:srgbClr val="FFFFFF"/>
                </a:solidFill>
                <a:latin typeface="Arial"/>
                <a:ea typeface="Arial"/>
                <a:cs typeface="Arial"/>
                <a:sym typeface="Arial"/>
              </a:rPr>
              <a:t>Christopher Ahmad</a:t>
            </a:r>
            <a:r>
              <a:rPr b="1" lang="en-US" sz="4500">
                <a:solidFill>
                  <a:srgbClr val="FFFFFF"/>
                </a:solidFill>
              </a:rPr>
              <a:t> (AIMS ES Head of School)</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chemeClr val="dk1"/>
                </a:solidFill>
              </a:rPr>
              <a:t>Mr. Peter Holmquist (AIMS MS Head of Schools)</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Maurice Williams (AIMS HS Head of School)</a:t>
            </a:r>
            <a:endParaRPr b="1" sz="4500">
              <a:solidFill>
                <a:srgbClr val="FFFFFF"/>
              </a:solidFill>
            </a:endParaRPr>
          </a:p>
          <a:p>
            <a:pPr indent="0" lvl="0" marL="0" rtl="0" algn="ctr">
              <a:spcBef>
                <a:spcPts val="0"/>
              </a:spcBef>
              <a:spcAft>
                <a:spcPts val="0"/>
              </a:spcAft>
              <a:buClr>
                <a:schemeClr val="dk1"/>
              </a:buClr>
              <a:buFont typeface="Arial"/>
              <a:buNone/>
            </a:pPr>
            <a:r>
              <a:t/>
            </a:r>
            <a:endParaRPr b="1" sz="4500">
              <a:solidFill>
                <a:schemeClr val="dk1"/>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6" name="Shape 136"/>
        <p:cNvGrpSpPr/>
        <p:nvPr/>
      </p:nvGrpSpPr>
      <p:grpSpPr>
        <a:xfrm>
          <a:off x="0" y="0"/>
          <a:ext cx="0" cy="0"/>
          <a:chOff x="0" y="0"/>
          <a:chExt cx="0" cy="0"/>
        </a:xfrm>
      </p:grpSpPr>
      <p:sp>
        <p:nvSpPr>
          <p:cNvPr id="137" name="Google Shape;137;p23"/>
          <p:cNvSpPr txBox="1"/>
          <p:nvPr>
            <p:ph type="title"/>
          </p:nvPr>
        </p:nvSpPr>
        <p:spPr>
          <a:xfrm>
            <a:off x="2758400" y="3257067"/>
            <a:ext cx="59507100" cy="4879200"/>
          </a:xfrm>
          <a:prstGeom prst="rect">
            <a:avLst/>
          </a:prstGeom>
        </p:spPr>
        <p:txBody>
          <a:bodyPr anchorCtr="0" anchor="ctr" bIns="243800" lIns="243800" spcFirstLastPara="1" rIns="243800" wrap="square" tIns="243800">
            <a:noAutofit/>
          </a:bodyPr>
          <a:lstStyle/>
          <a:p>
            <a:pPr indent="0" lvl="0" marL="0" rtl="0" algn="l">
              <a:spcBef>
                <a:spcPts val="0"/>
              </a:spcBef>
              <a:spcAft>
                <a:spcPts val="0"/>
              </a:spcAft>
              <a:buNone/>
            </a:pPr>
            <a:r>
              <a:t/>
            </a:r>
            <a:endParaRPr sz="12800">
              <a:solidFill>
                <a:srgbClr val="000000"/>
              </a:solidFill>
            </a:endParaRPr>
          </a:p>
          <a:p>
            <a:pPr indent="0" lvl="0" marL="0" rtl="0" algn="ctr">
              <a:spcBef>
                <a:spcPts val="0"/>
              </a:spcBef>
              <a:spcAft>
                <a:spcPts val="0"/>
              </a:spcAft>
              <a:buNone/>
            </a:pPr>
            <a:r>
              <a:t/>
            </a:r>
            <a:endParaRPr sz="3700">
              <a:solidFill>
                <a:srgbClr val="000000"/>
              </a:solidFill>
            </a:endParaRPr>
          </a:p>
        </p:txBody>
      </p:sp>
      <p:sp>
        <p:nvSpPr>
          <p:cNvPr id="138" name="Google Shape;138;p23"/>
          <p:cNvSpPr txBox="1"/>
          <p:nvPr/>
        </p:nvSpPr>
        <p:spPr>
          <a:xfrm>
            <a:off x="2938600" y="2261267"/>
            <a:ext cx="7518300" cy="96072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2700"/>
              </a:spcAft>
              <a:buNone/>
            </a:pPr>
            <a:r>
              <a:t/>
            </a:r>
            <a:endParaRPr sz="3700">
              <a:solidFill>
                <a:srgbClr val="FFFFFF"/>
              </a:solidFill>
            </a:endParaRPr>
          </a:p>
        </p:txBody>
      </p:sp>
      <p:sp>
        <p:nvSpPr>
          <p:cNvPr id="139" name="Google Shape;139;p23"/>
          <p:cNvSpPr txBox="1"/>
          <p:nvPr/>
        </p:nvSpPr>
        <p:spPr>
          <a:xfrm>
            <a:off x="11927333" y="3166600"/>
            <a:ext cx="11023200" cy="8439300"/>
          </a:xfrm>
          <a:prstGeom prst="rect">
            <a:avLst/>
          </a:prstGeom>
          <a:noFill/>
          <a:ln>
            <a:noFill/>
          </a:ln>
        </p:spPr>
        <p:txBody>
          <a:bodyPr anchorCtr="0" anchor="t" bIns="243800" lIns="243800" spcFirstLastPara="1" rIns="243800" wrap="square" tIns="243800">
            <a:noAutofit/>
          </a:bodyPr>
          <a:lstStyle/>
          <a:p>
            <a:pPr indent="-863600" lvl="0" marL="1219200" rtl="0" algn="l">
              <a:spcBef>
                <a:spcPts val="0"/>
              </a:spcBef>
              <a:spcAft>
                <a:spcPts val="2700"/>
              </a:spcAft>
              <a:buClr>
                <a:srgbClr val="FFFF00"/>
              </a:buClr>
              <a:buSzPts val="4000"/>
              <a:buChar char="●"/>
            </a:pPr>
            <a:r>
              <a:t/>
            </a:r>
            <a:endParaRPr sz="4000">
              <a:solidFill>
                <a:srgbClr val="FFFF00"/>
              </a:solidFill>
            </a:endParaRPr>
          </a:p>
        </p:txBody>
      </p:sp>
      <p:sp>
        <p:nvSpPr>
          <p:cNvPr id="140" name="Google Shape;140;p23"/>
          <p:cNvSpPr txBox="1"/>
          <p:nvPr/>
        </p:nvSpPr>
        <p:spPr>
          <a:xfrm rot="-5400000">
            <a:off x="-1317783" y="4566417"/>
            <a:ext cx="8660100" cy="26208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t/>
            </a:r>
            <a:endParaRPr i="1" sz="9600">
              <a:solidFill>
                <a:srgbClr val="6D9EEB"/>
              </a:solidFill>
              <a:latin typeface="Spectral"/>
              <a:ea typeface="Spectral"/>
              <a:cs typeface="Spectral"/>
              <a:sym typeface="Spectral"/>
            </a:endParaRPr>
          </a:p>
        </p:txBody>
      </p:sp>
      <p:sp>
        <p:nvSpPr>
          <p:cNvPr id="141" name="Google Shape;141;p23"/>
          <p:cNvSpPr txBox="1"/>
          <p:nvPr/>
        </p:nvSpPr>
        <p:spPr>
          <a:xfrm>
            <a:off x="2189400" y="900467"/>
            <a:ext cx="19416900" cy="29313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Clr>
                <a:schemeClr val="dk1"/>
              </a:buClr>
              <a:buSzPts val="2900"/>
              <a:buFont typeface="Arial"/>
              <a:buNone/>
            </a:pPr>
            <a:r>
              <a:rPr lang="en-US" sz="9600">
                <a:solidFill>
                  <a:schemeClr val="dk1"/>
                </a:solidFill>
              </a:rPr>
              <a:t>SBAC Interim Comprehensive Assessments</a:t>
            </a:r>
            <a:endParaRPr sz="9600"/>
          </a:p>
        </p:txBody>
      </p:sp>
      <p:sp>
        <p:nvSpPr>
          <p:cNvPr id="142" name="Google Shape;142;p23"/>
          <p:cNvSpPr txBox="1"/>
          <p:nvPr>
            <p:ph idx="1" type="body"/>
          </p:nvPr>
        </p:nvSpPr>
        <p:spPr>
          <a:xfrm>
            <a:off x="1078400" y="4467476"/>
            <a:ext cx="21972900" cy="8439300"/>
          </a:xfrm>
          <a:prstGeom prst="rect">
            <a:avLst/>
          </a:prstGeom>
        </p:spPr>
        <p:txBody>
          <a:bodyPr anchorCtr="0" anchor="t" bIns="243800" lIns="243800" spcFirstLastPara="1" rIns="243800" wrap="square" tIns="243800">
            <a:noAutofit/>
          </a:bodyPr>
          <a:lstStyle/>
          <a:p>
            <a:pPr indent="-1016000" lvl="0" marL="1219200" rtl="0" algn="l">
              <a:spcBef>
                <a:spcPts val="0"/>
              </a:spcBef>
              <a:spcAft>
                <a:spcPts val="0"/>
              </a:spcAft>
              <a:buClr>
                <a:schemeClr val="dk1"/>
              </a:buClr>
              <a:buSzPts val="6400"/>
              <a:buChar char="●"/>
            </a:pPr>
            <a:r>
              <a:rPr lang="en-US" sz="6400">
                <a:solidFill>
                  <a:schemeClr val="dk1"/>
                </a:solidFill>
              </a:rPr>
              <a:t>ICA assessments for ELA &amp; Math were administered to all the 6th - 8th students during the week of March 9th. </a:t>
            </a:r>
            <a:endParaRPr sz="6400">
              <a:solidFill>
                <a:schemeClr val="dk1"/>
              </a:solidFill>
            </a:endParaRPr>
          </a:p>
          <a:p>
            <a:pPr indent="-1016000" lvl="0" marL="1219200" rtl="0" algn="l">
              <a:spcBef>
                <a:spcPts val="0"/>
              </a:spcBef>
              <a:spcAft>
                <a:spcPts val="0"/>
              </a:spcAft>
              <a:buClr>
                <a:schemeClr val="dk1"/>
              </a:buClr>
              <a:buSzPts val="6400"/>
              <a:buChar char="●"/>
            </a:pPr>
            <a:r>
              <a:rPr lang="en-US" sz="6400">
                <a:solidFill>
                  <a:schemeClr val="dk1"/>
                </a:solidFill>
              </a:rPr>
              <a:t>Teachers were trained to administer the ICA assessments by Operations.</a:t>
            </a:r>
            <a:endParaRPr sz="6400">
              <a:solidFill>
                <a:schemeClr val="dk1"/>
              </a:solidFill>
            </a:endParaRPr>
          </a:p>
          <a:p>
            <a:pPr indent="-1016000" lvl="0" marL="1219200" rtl="0" algn="l">
              <a:spcBef>
                <a:spcPts val="0"/>
              </a:spcBef>
              <a:spcAft>
                <a:spcPts val="0"/>
              </a:spcAft>
              <a:buClr>
                <a:schemeClr val="dk1"/>
              </a:buClr>
              <a:buSzPts val="6400"/>
              <a:buChar char="●"/>
            </a:pPr>
            <a:r>
              <a:rPr lang="en-US" sz="6400">
                <a:solidFill>
                  <a:schemeClr val="dk1"/>
                </a:solidFill>
              </a:rPr>
              <a:t>Teachers are being trained for hand scoring the Performance Task Assessments for both Math &amp; ELA. </a:t>
            </a:r>
            <a:endParaRPr sz="6400">
              <a:solidFill>
                <a:schemeClr val="dk1"/>
              </a:solidFill>
            </a:endParaRPr>
          </a:p>
          <a:p>
            <a:pPr indent="-1016000" lvl="0" marL="1219200" rtl="0" algn="l">
              <a:spcBef>
                <a:spcPts val="0"/>
              </a:spcBef>
              <a:spcAft>
                <a:spcPts val="0"/>
              </a:spcAft>
              <a:buClr>
                <a:schemeClr val="dk1"/>
              </a:buClr>
              <a:buSzPts val="6400"/>
              <a:buChar char="●"/>
            </a:pPr>
            <a:r>
              <a:rPr lang="en-US" sz="6400">
                <a:solidFill>
                  <a:schemeClr val="dk1"/>
                </a:solidFill>
              </a:rPr>
              <a:t>Handscoring will continue during the closure.</a:t>
            </a:r>
            <a:endParaRPr sz="6400">
              <a:solidFill>
                <a:schemeClr val="dk1"/>
              </a:solidFill>
            </a:endParaRPr>
          </a:p>
          <a:p>
            <a:pPr indent="0" lvl="0" marL="0" rtl="0" algn="l">
              <a:spcBef>
                <a:spcPts val="4300"/>
              </a:spcBef>
              <a:spcAft>
                <a:spcPts val="43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4"/>
          <p:cNvSpPr txBox="1"/>
          <p:nvPr>
            <p:ph idx="4294967295" type="title"/>
          </p:nvPr>
        </p:nvSpPr>
        <p:spPr>
          <a:xfrm>
            <a:off x="10663750" y="847875"/>
            <a:ext cx="13720200" cy="1409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sz="6000"/>
              <a:t>AIMS HS Online Shift to Schoology </a:t>
            </a:r>
            <a:endParaRPr b="1" sz="6000"/>
          </a:p>
        </p:txBody>
      </p:sp>
      <p:sp>
        <p:nvSpPr>
          <p:cNvPr id="148" name="Google Shape;148;p24"/>
          <p:cNvSpPr txBox="1"/>
          <p:nvPr>
            <p:ph idx="4294967295" type="body"/>
          </p:nvPr>
        </p:nvSpPr>
        <p:spPr>
          <a:xfrm>
            <a:off x="11129100" y="2907550"/>
            <a:ext cx="11197500" cy="9000000"/>
          </a:xfrm>
          <a:prstGeom prst="rect">
            <a:avLst/>
          </a:prstGeom>
        </p:spPr>
        <p:txBody>
          <a:bodyPr anchorCtr="0" anchor="t" bIns="243800" lIns="243800" spcFirstLastPara="1" rIns="243800" wrap="square" tIns="243800">
            <a:noAutofit/>
          </a:bodyPr>
          <a:lstStyle/>
          <a:p>
            <a:pPr indent="-482600" lvl="0" marL="469900" rtl="0" algn="l">
              <a:lnSpc>
                <a:spcPct val="100000"/>
              </a:lnSpc>
              <a:spcBef>
                <a:spcPts val="0"/>
              </a:spcBef>
              <a:spcAft>
                <a:spcPts val="0"/>
              </a:spcAft>
              <a:buClr>
                <a:srgbClr val="FFFFFF"/>
              </a:buClr>
              <a:buSzPts val="4000"/>
              <a:buChar char="●"/>
            </a:pPr>
            <a:r>
              <a:rPr lang="en-US" sz="4000">
                <a:solidFill>
                  <a:srgbClr val="FFFFFF"/>
                </a:solidFill>
              </a:rPr>
              <a:t>AIMS K12 College Prep Charter District has adopted Schoology as its official online learning platform for students</a:t>
            </a:r>
            <a:endParaRPr sz="4000">
              <a:solidFill>
                <a:srgbClr val="FFFFFF"/>
              </a:solidFill>
            </a:endParaRPr>
          </a:p>
          <a:p>
            <a:pPr indent="-482600" lvl="0" marL="469900" rtl="0" algn="l">
              <a:lnSpc>
                <a:spcPct val="100000"/>
              </a:lnSpc>
              <a:spcBef>
                <a:spcPts val="2100"/>
              </a:spcBef>
              <a:spcAft>
                <a:spcPts val="0"/>
              </a:spcAft>
              <a:buClr>
                <a:srgbClr val="FFFFFF"/>
              </a:buClr>
              <a:buSzPts val="4000"/>
              <a:buChar char="●"/>
            </a:pPr>
            <a:r>
              <a:rPr lang="en-US" sz="4000">
                <a:solidFill>
                  <a:srgbClr val="FFFFFF"/>
                </a:solidFill>
              </a:rPr>
              <a:t>Schoology is compatible with many learning platforms (e.g. Khan Academy, OneNote, TurnItIn, etc.)</a:t>
            </a:r>
            <a:endParaRPr sz="4000">
              <a:solidFill>
                <a:srgbClr val="FFFFFF"/>
              </a:solidFill>
            </a:endParaRPr>
          </a:p>
          <a:p>
            <a:pPr indent="-482600" lvl="0" marL="469900" rtl="0" algn="l">
              <a:lnSpc>
                <a:spcPct val="100000"/>
              </a:lnSpc>
              <a:spcBef>
                <a:spcPts val="2100"/>
              </a:spcBef>
              <a:spcAft>
                <a:spcPts val="0"/>
              </a:spcAft>
              <a:buClr>
                <a:srgbClr val="FFFFFF"/>
              </a:buClr>
              <a:buSzPts val="4000"/>
              <a:buChar char="●"/>
            </a:pPr>
            <a:r>
              <a:rPr lang="en-US" sz="4000">
                <a:solidFill>
                  <a:srgbClr val="FFFFFF"/>
                </a:solidFill>
              </a:rPr>
              <a:t>Schoology is fully integrated with Powerschool and syncs teacher, staff, and student data with its programs</a:t>
            </a:r>
            <a:endParaRPr sz="4000">
              <a:solidFill>
                <a:srgbClr val="FFFFFF"/>
              </a:solidFill>
            </a:endParaRPr>
          </a:p>
          <a:p>
            <a:pPr indent="-482600" lvl="0" marL="469900" rtl="0" algn="l">
              <a:lnSpc>
                <a:spcPct val="100000"/>
              </a:lnSpc>
              <a:spcBef>
                <a:spcPts val="2100"/>
              </a:spcBef>
              <a:spcAft>
                <a:spcPts val="0"/>
              </a:spcAft>
              <a:buClr>
                <a:srgbClr val="FFFFFF"/>
              </a:buClr>
              <a:buSzPts val="4000"/>
              <a:buChar char="●"/>
            </a:pPr>
            <a:r>
              <a:rPr lang="en-US" sz="4000">
                <a:solidFill>
                  <a:srgbClr val="FFFFFF"/>
                </a:solidFill>
              </a:rPr>
              <a:t>Teacher Grading and Assignments will Also be synced with Powerschool to reflect in realtime</a:t>
            </a:r>
            <a:endParaRPr sz="4000">
              <a:solidFill>
                <a:srgbClr val="FFFFFF"/>
              </a:solidFill>
            </a:endParaRPr>
          </a:p>
          <a:p>
            <a:pPr indent="-482600" lvl="0" marL="469900" rtl="0" algn="l">
              <a:lnSpc>
                <a:spcPct val="100000"/>
              </a:lnSpc>
              <a:spcBef>
                <a:spcPts val="2100"/>
              </a:spcBef>
              <a:spcAft>
                <a:spcPts val="0"/>
              </a:spcAft>
              <a:buClr>
                <a:srgbClr val="FFFFFF"/>
              </a:buClr>
              <a:buSzPts val="4000"/>
              <a:buChar char="●"/>
            </a:pPr>
            <a:r>
              <a:rPr lang="en-US" sz="4000">
                <a:solidFill>
                  <a:srgbClr val="FFFFFF"/>
                </a:solidFill>
              </a:rPr>
              <a:t>AIMS HS teachers received 4 hours of online training from Schoology</a:t>
            </a:r>
            <a:endParaRPr sz="4000">
              <a:solidFill>
                <a:srgbClr val="FFFFFF"/>
              </a:solidFill>
            </a:endParaRPr>
          </a:p>
          <a:p>
            <a:pPr indent="0" lvl="0" marL="469900" rtl="0" algn="l">
              <a:lnSpc>
                <a:spcPct val="100000"/>
              </a:lnSpc>
              <a:spcBef>
                <a:spcPts val="2100"/>
              </a:spcBef>
              <a:spcAft>
                <a:spcPts val="2100"/>
              </a:spcAft>
              <a:buNone/>
            </a:pPr>
            <a:r>
              <a:t/>
            </a:r>
            <a:endParaRPr b="1" sz="4000">
              <a:solidFill>
                <a:srgbClr val="FFFFFF"/>
              </a:solidFill>
            </a:endParaRPr>
          </a:p>
        </p:txBody>
      </p:sp>
      <p:pic>
        <p:nvPicPr>
          <p:cNvPr id="149" name="Google Shape;149;p24"/>
          <p:cNvPicPr preferRelativeResize="0"/>
          <p:nvPr/>
        </p:nvPicPr>
        <p:blipFill>
          <a:blip r:embed="rId3">
            <a:alphaModFix/>
          </a:blip>
          <a:stretch>
            <a:fillRect/>
          </a:stretch>
        </p:blipFill>
        <p:spPr>
          <a:xfrm>
            <a:off x="1944700" y="2340700"/>
            <a:ext cx="8329900" cy="8329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5"/>
          <p:cNvSpPr txBox="1"/>
          <p:nvPr>
            <p:ph idx="4294967295" type="title"/>
          </p:nvPr>
        </p:nvSpPr>
        <p:spPr>
          <a:xfrm>
            <a:off x="11022775" y="1320675"/>
            <a:ext cx="13609200" cy="14091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6400"/>
              <a:t>Shift To Online Learning</a:t>
            </a:r>
            <a:endParaRPr b="1"/>
          </a:p>
        </p:txBody>
      </p:sp>
      <p:sp>
        <p:nvSpPr>
          <p:cNvPr id="155" name="Google Shape;155;p25"/>
          <p:cNvSpPr txBox="1"/>
          <p:nvPr>
            <p:ph idx="4294967295" type="body"/>
          </p:nvPr>
        </p:nvSpPr>
        <p:spPr>
          <a:xfrm>
            <a:off x="11825725" y="2729781"/>
            <a:ext cx="12003300" cy="7598100"/>
          </a:xfrm>
          <a:prstGeom prst="rect">
            <a:avLst/>
          </a:prstGeom>
        </p:spPr>
        <p:txBody>
          <a:bodyPr anchorCtr="0" anchor="t" bIns="243800" lIns="243800" spcFirstLastPara="1" rIns="243800" wrap="square" tIns="243800">
            <a:noAutofit/>
          </a:bodyPr>
          <a:lstStyle/>
          <a:p>
            <a:pPr indent="-482600" lvl="0" marL="457200" rtl="0" algn="l">
              <a:lnSpc>
                <a:spcPct val="100000"/>
              </a:lnSpc>
              <a:spcBef>
                <a:spcPts val="0"/>
              </a:spcBef>
              <a:spcAft>
                <a:spcPts val="0"/>
              </a:spcAft>
              <a:buClr>
                <a:srgbClr val="FFFFFF"/>
              </a:buClr>
              <a:buSzPts val="4000"/>
              <a:buFont typeface="Roboto"/>
              <a:buAutoNum type="arabicPeriod"/>
            </a:pPr>
            <a:r>
              <a:rPr b="1" lang="en-US" sz="4000">
                <a:solidFill>
                  <a:srgbClr val="FFFFFF"/>
                </a:solidFill>
              </a:rPr>
              <a:t>Classes will be based on normal bell schedule</a:t>
            </a:r>
            <a:endParaRPr sz="4000">
              <a:solidFill>
                <a:srgbClr val="FFFFFF"/>
              </a:solidFill>
            </a:endParaRPr>
          </a:p>
          <a:p>
            <a:pPr indent="-482600" lvl="1" marL="914400" rtl="0" algn="l">
              <a:lnSpc>
                <a:spcPct val="100000"/>
              </a:lnSpc>
              <a:spcBef>
                <a:spcPts val="0"/>
              </a:spcBef>
              <a:spcAft>
                <a:spcPts val="0"/>
              </a:spcAft>
              <a:buClr>
                <a:srgbClr val="FFFFFF"/>
              </a:buClr>
              <a:buSzPts val="4000"/>
              <a:buFont typeface="Roboto"/>
              <a:buAutoNum type="alphaLcPeriod"/>
            </a:pPr>
            <a:r>
              <a:rPr lang="en-US" sz="4000">
                <a:solidFill>
                  <a:srgbClr val="FFFFFF"/>
                </a:solidFill>
              </a:rPr>
              <a:t>(2 Hour Classes - 1 Hour Lecture + 1 Hour Independent Student Break Out Group Meetings)</a:t>
            </a:r>
            <a:endParaRPr sz="4000">
              <a:solidFill>
                <a:srgbClr val="FFFFFF"/>
              </a:solidFill>
            </a:endParaRPr>
          </a:p>
          <a:p>
            <a:pPr indent="-482600" lvl="1" marL="914400" rtl="0" algn="l">
              <a:lnSpc>
                <a:spcPct val="100000"/>
              </a:lnSpc>
              <a:spcBef>
                <a:spcPts val="0"/>
              </a:spcBef>
              <a:spcAft>
                <a:spcPts val="0"/>
              </a:spcAft>
              <a:buClr>
                <a:srgbClr val="FFFFFF"/>
              </a:buClr>
              <a:buSzPts val="4000"/>
              <a:buFont typeface="Roboto"/>
              <a:buAutoNum type="alphaLcPeriod"/>
            </a:pPr>
            <a:r>
              <a:rPr lang="en-US" sz="4000">
                <a:solidFill>
                  <a:srgbClr val="FFFFFF"/>
                </a:solidFill>
              </a:rPr>
              <a:t>Teachers will hold virtual break out groups</a:t>
            </a:r>
            <a:endParaRPr sz="4000">
              <a:solidFill>
                <a:srgbClr val="FFFFFF"/>
              </a:solidFill>
            </a:endParaRPr>
          </a:p>
          <a:p>
            <a:pPr indent="-482600" lvl="1" marL="914400" rtl="0" algn="l">
              <a:lnSpc>
                <a:spcPct val="100000"/>
              </a:lnSpc>
              <a:spcBef>
                <a:spcPts val="0"/>
              </a:spcBef>
              <a:spcAft>
                <a:spcPts val="0"/>
              </a:spcAft>
              <a:buClr>
                <a:srgbClr val="FFFFFF"/>
              </a:buClr>
              <a:buSzPts val="4000"/>
              <a:buFont typeface="Roboto"/>
              <a:buAutoNum type="alphaLcPeriod"/>
            </a:pPr>
            <a:r>
              <a:rPr lang="en-US" sz="4000">
                <a:solidFill>
                  <a:srgbClr val="FFFFFF"/>
                </a:solidFill>
              </a:rPr>
              <a:t>Assign independent practice work with students and groups</a:t>
            </a:r>
            <a:br>
              <a:rPr lang="en-US" sz="4000">
                <a:solidFill>
                  <a:srgbClr val="FFFFFF"/>
                </a:solidFill>
              </a:rPr>
            </a:br>
            <a:endParaRPr sz="4000">
              <a:solidFill>
                <a:srgbClr val="FFFFFF"/>
              </a:solidFill>
            </a:endParaRPr>
          </a:p>
          <a:p>
            <a:pPr indent="-482600" lvl="0" marL="457200" rtl="0" algn="l">
              <a:lnSpc>
                <a:spcPct val="100000"/>
              </a:lnSpc>
              <a:spcBef>
                <a:spcPts val="0"/>
              </a:spcBef>
              <a:spcAft>
                <a:spcPts val="0"/>
              </a:spcAft>
              <a:buClr>
                <a:srgbClr val="FFFFFF"/>
              </a:buClr>
              <a:buSzPts val="4000"/>
              <a:buFont typeface="Roboto"/>
              <a:buAutoNum type="arabicPeriod"/>
            </a:pPr>
            <a:r>
              <a:rPr b="1" lang="en-US" sz="4000">
                <a:solidFill>
                  <a:srgbClr val="FFFFFF"/>
                </a:solidFill>
              </a:rPr>
              <a:t> 45 Minute Friday Classes </a:t>
            </a:r>
            <a:endParaRPr b="1" sz="4000">
              <a:solidFill>
                <a:srgbClr val="FFFFFF"/>
              </a:solidFill>
            </a:endParaRPr>
          </a:p>
          <a:p>
            <a:pPr indent="-482600" lvl="1" marL="914400" rtl="0" algn="l">
              <a:lnSpc>
                <a:spcPct val="100000"/>
              </a:lnSpc>
              <a:spcBef>
                <a:spcPts val="0"/>
              </a:spcBef>
              <a:spcAft>
                <a:spcPts val="0"/>
              </a:spcAft>
              <a:buClr>
                <a:srgbClr val="FFFFFF"/>
              </a:buClr>
              <a:buSzPts val="4000"/>
              <a:buFont typeface="Roboto"/>
              <a:buAutoNum type="alphaLcPeriod"/>
            </a:pPr>
            <a:r>
              <a:rPr lang="en-US" sz="4000">
                <a:solidFill>
                  <a:srgbClr val="FFFFFF"/>
                </a:solidFill>
              </a:rPr>
              <a:t>Assessment Based</a:t>
            </a:r>
            <a:endParaRPr sz="4000">
              <a:solidFill>
                <a:srgbClr val="FFFFFF"/>
              </a:solidFill>
            </a:endParaRPr>
          </a:p>
          <a:p>
            <a:pPr indent="-482600" lvl="2" marL="1371600" rtl="0" algn="l">
              <a:lnSpc>
                <a:spcPct val="100000"/>
              </a:lnSpc>
              <a:spcBef>
                <a:spcPts val="0"/>
              </a:spcBef>
              <a:spcAft>
                <a:spcPts val="0"/>
              </a:spcAft>
              <a:buClr>
                <a:srgbClr val="FFFFFF"/>
              </a:buClr>
              <a:buSzPts val="4000"/>
              <a:buFont typeface="Roboto"/>
              <a:buAutoNum type="romanLcPeriod"/>
            </a:pPr>
            <a:r>
              <a:rPr lang="en-US" sz="4000">
                <a:solidFill>
                  <a:srgbClr val="FFFFFF"/>
                </a:solidFill>
              </a:rPr>
              <a:t>Timed Assessments</a:t>
            </a:r>
            <a:br>
              <a:rPr lang="en-US" sz="4000">
                <a:solidFill>
                  <a:srgbClr val="FFFFFF"/>
                </a:solidFill>
              </a:rPr>
            </a:br>
            <a:endParaRPr sz="4000">
              <a:solidFill>
                <a:srgbClr val="FFFFFF"/>
              </a:solidFill>
            </a:endParaRPr>
          </a:p>
          <a:p>
            <a:pPr indent="-482600" lvl="0" marL="457200" rtl="0" algn="l">
              <a:lnSpc>
                <a:spcPct val="100000"/>
              </a:lnSpc>
              <a:spcBef>
                <a:spcPts val="0"/>
              </a:spcBef>
              <a:spcAft>
                <a:spcPts val="0"/>
              </a:spcAft>
              <a:buClr>
                <a:srgbClr val="FFFFFF"/>
              </a:buClr>
              <a:buSzPts val="4000"/>
              <a:buFont typeface="Roboto"/>
              <a:buAutoNum type="arabicPeriod"/>
            </a:pPr>
            <a:r>
              <a:rPr b="1" lang="en-US" sz="4000">
                <a:solidFill>
                  <a:srgbClr val="FFFFFF"/>
                </a:solidFill>
              </a:rPr>
              <a:t>  Teachers will hold office hours</a:t>
            </a:r>
            <a:endParaRPr b="1" sz="4000">
              <a:solidFill>
                <a:srgbClr val="FFFFFF"/>
              </a:solidFill>
            </a:endParaRPr>
          </a:p>
          <a:p>
            <a:pPr indent="-482600" lvl="1" marL="914400" rtl="0" algn="l">
              <a:lnSpc>
                <a:spcPct val="100000"/>
              </a:lnSpc>
              <a:spcBef>
                <a:spcPts val="0"/>
              </a:spcBef>
              <a:spcAft>
                <a:spcPts val="0"/>
              </a:spcAft>
              <a:buClr>
                <a:srgbClr val="FFFFFF"/>
              </a:buClr>
              <a:buSzPts val="4000"/>
              <a:buFont typeface="Roboto"/>
              <a:buAutoNum type="alphaLcPeriod"/>
            </a:pPr>
            <a:r>
              <a:rPr lang="en-US" sz="4000">
                <a:solidFill>
                  <a:srgbClr val="FFFFFF"/>
                </a:solidFill>
              </a:rPr>
              <a:t>Help review work, notify parents of incomplete assignments</a:t>
            </a:r>
            <a:endParaRPr sz="4000">
              <a:solidFill>
                <a:srgbClr val="FFFFFF"/>
              </a:solidFill>
            </a:endParaRPr>
          </a:p>
          <a:p>
            <a:pPr indent="0" lvl="0" marL="0" rtl="0" algn="l">
              <a:lnSpc>
                <a:spcPct val="100000"/>
              </a:lnSpc>
              <a:spcBef>
                <a:spcPts val="2100"/>
              </a:spcBef>
              <a:spcAft>
                <a:spcPts val="2700"/>
              </a:spcAft>
              <a:buNone/>
            </a:pPr>
            <a:r>
              <a:t/>
            </a:r>
            <a:endParaRPr b="1" sz="4000">
              <a:solidFill>
                <a:srgbClr val="FFFFFF"/>
              </a:solidFill>
            </a:endParaRPr>
          </a:p>
        </p:txBody>
      </p:sp>
      <p:sp>
        <p:nvSpPr>
          <p:cNvPr id="156" name="Google Shape;156;p25"/>
          <p:cNvSpPr/>
          <p:nvPr/>
        </p:nvSpPr>
        <p:spPr>
          <a:xfrm>
            <a:off x="1376425" y="1281950"/>
            <a:ext cx="8828700" cy="8121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5"/>
          <p:cNvPicPr preferRelativeResize="0"/>
          <p:nvPr/>
        </p:nvPicPr>
        <p:blipFill>
          <a:blip r:embed="rId3">
            <a:alphaModFix/>
          </a:blip>
          <a:stretch>
            <a:fillRect/>
          </a:stretch>
        </p:blipFill>
        <p:spPr>
          <a:xfrm>
            <a:off x="1504525" y="2485250"/>
            <a:ext cx="8572500" cy="5715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6"/>
          <p:cNvSpPr/>
          <p:nvPr/>
        </p:nvSpPr>
        <p:spPr>
          <a:xfrm>
            <a:off x="1376425" y="1281950"/>
            <a:ext cx="8828700" cy="8121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txBox="1"/>
          <p:nvPr>
            <p:ph idx="4294967295" type="title"/>
          </p:nvPr>
        </p:nvSpPr>
        <p:spPr>
          <a:xfrm>
            <a:off x="10663750" y="847875"/>
            <a:ext cx="13720200" cy="14091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6400"/>
              <a:t>Shift To Online Learning</a:t>
            </a:r>
            <a:endParaRPr b="1"/>
          </a:p>
          <a:p>
            <a:pPr indent="0" lvl="0" marL="0" rtl="0" algn="l">
              <a:spcBef>
                <a:spcPts val="0"/>
              </a:spcBef>
              <a:spcAft>
                <a:spcPts val="0"/>
              </a:spcAft>
              <a:buNone/>
            </a:pPr>
            <a:r>
              <a:t/>
            </a:r>
            <a:endParaRPr b="1" sz="6400"/>
          </a:p>
        </p:txBody>
      </p:sp>
      <p:sp>
        <p:nvSpPr>
          <p:cNvPr id="164" name="Google Shape;164;p26"/>
          <p:cNvSpPr txBox="1"/>
          <p:nvPr>
            <p:ph idx="4294967295" type="body"/>
          </p:nvPr>
        </p:nvSpPr>
        <p:spPr>
          <a:xfrm>
            <a:off x="10371850" y="2485250"/>
            <a:ext cx="12003300" cy="9956700"/>
          </a:xfrm>
          <a:prstGeom prst="rect">
            <a:avLst/>
          </a:prstGeom>
        </p:spPr>
        <p:txBody>
          <a:bodyPr anchorCtr="0" anchor="t" bIns="243800" lIns="243800" spcFirstLastPara="1" rIns="243800" wrap="square" tIns="243800">
            <a:noAutofit/>
          </a:bodyPr>
          <a:lstStyle/>
          <a:p>
            <a:pPr indent="-431800" lvl="0" marL="469900" rtl="0" algn="l">
              <a:lnSpc>
                <a:spcPct val="100000"/>
              </a:lnSpc>
              <a:spcBef>
                <a:spcPts val="0"/>
              </a:spcBef>
              <a:spcAft>
                <a:spcPts val="0"/>
              </a:spcAft>
              <a:buClr>
                <a:srgbClr val="FFFFFF"/>
              </a:buClr>
              <a:buSzPts val="3200"/>
              <a:buFont typeface="Helvetica"/>
              <a:buChar char="●"/>
            </a:pPr>
            <a:r>
              <a:rPr b="1" lang="en-US" sz="3200">
                <a:solidFill>
                  <a:srgbClr val="FFFFFF"/>
                </a:solidFill>
                <a:latin typeface="Helvetica"/>
                <a:ea typeface="Helvetica"/>
                <a:cs typeface="Helvetica"/>
                <a:sym typeface="Helvetica"/>
              </a:rPr>
              <a:t>Students must attend classes online</a:t>
            </a:r>
            <a:endParaRPr sz="3200">
              <a:solidFill>
                <a:srgbClr val="FFFFFF"/>
              </a:solidFill>
              <a:latin typeface="Helvetica"/>
              <a:ea typeface="Helvetica"/>
              <a:cs typeface="Helvetica"/>
              <a:sym typeface="Helvetica"/>
            </a:endParaRPr>
          </a:p>
          <a:p>
            <a:pPr indent="-444500" lvl="1" marL="9144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Attendance will be taken (Present, Tardy, Absent) and documented</a:t>
            </a:r>
            <a:endParaRPr sz="3200">
              <a:solidFill>
                <a:srgbClr val="FFFFFF"/>
              </a:solidFill>
              <a:latin typeface="Helvetica"/>
              <a:ea typeface="Helvetica"/>
              <a:cs typeface="Helvetica"/>
              <a:sym typeface="Helvetica"/>
            </a:endParaRPr>
          </a:p>
          <a:p>
            <a:pPr indent="-444500" lvl="1" marL="9144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Parents will receive notifications from staff for absent students</a:t>
            </a:r>
            <a:endParaRPr sz="3200">
              <a:solidFill>
                <a:srgbClr val="FFFFFF"/>
              </a:solidFill>
              <a:latin typeface="Helvetica"/>
              <a:ea typeface="Helvetica"/>
              <a:cs typeface="Helvetica"/>
              <a:sym typeface="Helvetica"/>
            </a:endParaRPr>
          </a:p>
          <a:p>
            <a:pPr indent="-444500" lvl="1" marL="9144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Students must use their own computer / laptop</a:t>
            </a:r>
            <a:endParaRPr sz="3200">
              <a:solidFill>
                <a:srgbClr val="FFFFFF"/>
              </a:solidFill>
              <a:latin typeface="Helvetica"/>
              <a:ea typeface="Helvetica"/>
              <a:cs typeface="Helvetica"/>
              <a:sym typeface="Helvetica"/>
            </a:endParaRPr>
          </a:p>
          <a:p>
            <a:pPr indent="-444500" lvl="1" marL="9144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Students must work in a quiet area / workstation</a:t>
            </a:r>
            <a:endParaRPr sz="3200">
              <a:solidFill>
                <a:srgbClr val="FFFFFF"/>
              </a:solidFill>
              <a:latin typeface="Helvetica"/>
              <a:ea typeface="Helvetica"/>
              <a:cs typeface="Helvetica"/>
              <a:sym typeface="Helvetica"/>
            </a:endParaRPr>
          </a:p>
          <a:p>
            <a:pPr indent="-444500" lvl="1" marL="9144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Students may be removed from class due to inappropriate behavior</a:t>
            </a:r>
            <a:br>
              <a:rPr lang="en-US" sz="3200">
                <a:solidFill>
                  <a:srgbClr val="FFFFFF"/>
                </a:solidFill>
                <a:latin typeface="Helvetica"/>
                <a:ea typeface="Helvetica"/>
                <a:cs typeface="Helvetica"/>
                <a:sym typeface="Helvetica"/>
              </a:rPr>
            </a:br>
            <a:endParaRPr sz="3200">
              <a:solidFill>
                <a:srgbClr val="FFFFFF"/>
              </a:solidFill>
              <a:latin typeface="Helvetica"/>
              <a:ea typeface="Helvetica"/>
              <a:cs typeface="Helvetica"/>
              <a:sym typeface="Helvetica"/>
            </a:endParaRPr>
          </a:p>
          <a:p>
            <a:pPr indent="-431800" lvl="0" marL="469900" rtl="0" algn="l">
              <a:lnSpc>
                <a:spcPct val="100000"/>
              </a:lnSpc>
              <a:spcBef>
                <a:spcPts val="0"/>
              </a:spcBef>
              <a:spcAft>
                <a:spcPts val="0"/>
              </a:spcAft>
              <a:buClr>
                <a:srgbClr val="FFFFFF"/>
              </a:buClr>
              <a:buSzPts val="3200"/>
              <a:buFont typeface="Helvetica"/>
              <a:buChar char="●"/>
            </a:pPr>
            <a:r>
              <a:rPr b="1" lang="en-US" sz="3200">
                <a:solidFill>
                  <a:srgbClr val="FFFFFF"/>
                </a:solidFill>
                <a:latin typeface="Helvetica"/>
                <a:ea typeface="Helvetica"/>
                <a:cs typeface="Helvetica"/>
                <a:sym typeface="Helvetica"/>
              </a:rPr>
              <a:t>Classes Will Be Recorded and Posted In a Secure Portal for Students To Access in Case They Need to Review the Lecture</a:t>
            </a:r>
            <a:endParaRPr b="1" sz="3200">
              <a:solidFill>
                <a:srgbClr val="FFFFFF"/>
              </a:solidFill>
              <a:latin typeface="Helvetica"/>
              <a:ea typeface="Helvetica"/>
              <a:cs typeface="Helvetica"/>
              <a:sym typeface="Helvetica"/>
            </a:endParaRPr>
          </a:p>
          <a:p>
            <a:pPr indent="-444500" lvl="1" marL="9144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Students must be visible in class or use a photo of themselves while in class</a:t>
            </a:r>
            <a:endParaRPr sz="3200">
              <a:solidFill>
                <a:srgbClr val="FFFFFF"/>
              </a:solidFill>
              <a:latin typeface="Helvetica"/>
              <a:ea typeface="Helvetica"/>
              <a:cs typeface="Helvetica"/>
              <a:sym typeface="Helvetica"/>
            </a:endParaRPr>
          </a:p>
          <a:p>
            <a:pPr indent="-431800" lvl="2" marL="1384300" rtl="0" algn="l">
              <a:lnSpc>
                <a:spcPct val="100000"/>
              </a:lnSpc>
              <a:spcBef>
                <a:spcPts val="0"/>
              </a:spcBef>
              <a:spcAft>
                <a:spcPts val="0"/>
              </a:spcAft>
              <a:buClr>
                <a:srgbClr val="FFFFFF"/>
              </a:buClr>
              <a:buSzPts val="3200"/>
              <a:buFont typeface="Helvetica"/>
              <a:buChar char="■"/>
            </a:pPr>
            <a:r>
              <a:rPr lang="en-US" sz="3200">
                <a:solidFill>
                  <a:srgbClr val="FFFFFF"/>
                </a:solidFill>
                <a:latin typeface="Helvetica"/>
                <a:ea typeface="Helvetica"/>
                <a:cs typeface="Helvetica"/>
                <a:sym typeface="Helvetica"/>
              </a:rPr>
              <a:t>Parents may opt out of having their child’s likeness used for publication. Students will however be expected to have visual participation in their classes as they would do regularly on the school site.</a:t>
            </a:r>
            <a:endParaRPr b="1" sz="3200">
              <a:solidFill>
                <a:srgbClr val="FFFFFF"/>
              </a:solidFill>
            </a:endParaRPr>
          </a:p>
        </p:txBody>
      </p:sp>
      <p:pic>
        <p:nvPicPr>
          <p:cNvPr id="165" name="Google Shape;165;p26"/>
          <p:cNvPicPr preferRelativeResize="0"/>
          <p:nvPr/>
        </p:nvPicPr>
        <p:blipFill>
          <a:blip r:embed="rId3">
            <a:alphaModFix/>
          </a:blip>
          <a:stretch>
            <a:fillRect/>
          </a:stretch>
        </p:blipFill>
        <p:spPr>
          <a:xfrm>
            <a:off x="1504525" y="2485250"/>
            <a:ext cx="8572500" cy="571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7"/>
          <p:cNvSpPr/>
          <p:nvPr/>
        </p:nvSpPr>
        <p:spPr>
          <a:xfrm>
            <a:off x="1376425" y="1281950"/>
            <a:ext cx="8828700" cy="8121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7"/>
          <p:cNvSpPr txBox="1"/>
          <p:nvPr>
            <p:ph idx="4294967295" type="title"/>
          </p:nvPr>
        </p:nvSpPr>
        <p:spPr>
          <a:xfrm>
            <a:off x="10663750" y="847875"/>
            <a:ext cx="13720200" cy="14091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6400"/>
              <a:t>Shifts In Instruction</a:t>
            </a:r>
            <a:endParaRPr b="1" sz="6400"/>
          </a:p>
        </p:txBody>
      </p:sp>
      <p:sp>
        <p:nvSpPr>
          <p:cNvPr id="172" name="Google Shape;172;p27"/>
          <p:cNvSpPr txBox="1"/>
          <p:nvPr>
            <p:ph idx="4294967295" type="body"/>
          </p:nvPr>
        </p:nvSpPr>
        <p:spPr>
          <a:xfrm>
            <a:off x="10371850" y="2869475"/>
            <a:ext cx="12003300" cy="8538000"/>
          </a:xfrm>
          <a:prstGeom prst="rect">
            <a:avLst/>
          </a:prstGeom>
        </p:spPr>
        <p:txBody>
          <a:bodyPr anchorCtr="0" anchor="t" bIns="243800" lIns="243800" spcFirstLastPara="1" rIns="243800" wrap="square" tIns="243800">
            <a:noAutofit/>
          </a:bodyPr>
          <a:lstStyle/>
          <a:p>
            <a:pPr indent="-482600" lvl="0" marL="469900" rtl="0" algn="l">
              <a:lnSpc>
                <a:spcPct val="100000"/>
              </a:lnSpc>
              <a:spcBef>
                <a:spcPts val="0"/>
              </a:spcBef>
              <a:spcAft>
                <a:spcPts val="0"/>
              </a:spcAft>
              <a:buClr>
                <a:srgbClr val="FFFFFF"/>
              </a:buClr>
              <a:buSzPts val="4000"/>
              <a:buChar char="●"/>
            </a:pPr>
            <a:r>
              <a:rPr b="1" lang="en-US" sz="4000">
                <a:solidFill>
                  <a:srgbClr val="FFFFFF"/>
                </a:solidFill>
              </a:rPr>
              <a:t>AP Classes:  </a:t>
            </a:r>
            <a:r>
              <a:rPr lang="en-US" sz="4000">
                <a:solidFill>
                  <a:srgbClr val="FFFFFF"/>
                </a:solidFill>
              </a:rPr>
              <a:t>All AP Classes will shift their instruction towards review and preparation for the AP Exams</a:t>
            </a:r>
            <a:endParaRPr sz="4000">
              <a:solidFill>
                <a:srgbClr val="FFFFFF"/>
              </a:solidFill>
            </a:endParaRPr>
          </a:p>
          <a:p>
            <a:pPr indent="-482600" lvl="0" marL="469900" rtl="0" algn="l">
              <a:lnSpc>
                <a:spcPct val="100000"/>
              </a:lnSpc>
              <a:spcBef>
                <a:spcPts val="2700"/>
              </a:spcBef>
              <a:spcAft>
                <a:spcPts val="0"/>
              </a:spcAft>
              <a:buSzPts val="4000"/>
              <a:buChar char="●"/>
            </a:pPr>
            <a:r>
              <a:rPr b="1" lang="en-US" sz="4000"/>
              <a:t>Non-AP Classes</a:t>
            </a:r>
            <a:r>
              <a:rPr b="1" lang="en-US" sz="4000"/>
              <a:t>:  </a:t>
            </a:r>
            <a:r>
              <a:rPr lang="en-US" sz="4000"/>
              <a:t>These classes will continue their instruction as normal and adapt it for online learning</a:t>
            </a:r>
            <a:endParaRPr sz="4000"/>
          </a:p>
          <a:p>
            <a:pPr indent="-482600" lvl="0" marL="469900" rtl="0" algn="l">
              <a:lnSpc>
                <a:spcPct val="100000"/>
              </a:lnSpc>
              <a:spcBef>
                <a:spcPts val="2700"/>
              </a:spcBef>
              <a:spcAft>
                <a:spcPts val="2700"/>
              </a:spcAft>
              <a:buSzPts val="4000"/>
              <a:buChar char="●"/>
            </a:pPr>
            <a:r>
              <a:rPr b="1" lang="en-US" sz="4000"/>
              <a:t>Technology Access:</a:t>
            </a:r>
            <a:r>
              <a:rPr lang="en-US" sz="4000"/>
              <a:t>  Students without chromebook access have the ability to notify any AIMS HS Staff member to obtain one for the duration of the school closures</a:t>
            </a:r>
            <a:endParaRPr sz="4000"/>
          </a:p>
        </p:txBody>
      </p:sp>
      <p:pic>
        <p:nvPicPr>
          <p:cNvPr id="173" name="Google Shape;173;p27"/>
          <p:cNvPicPr preferRelativeResize="0"/>
          <p:nvPr/>
        </p:nvPicPr>
        <p:blipFill>
          <a:blip r:embed="rId3">
            <a:alphaModFix/>
          </a:blip>
          <a:stretch>
            <a:fillRect/>
          </a:stretch>
        </p:blipFill>
        <p:spPr>
          <a:xfrm>
            <a:off x="1504525" y="2485250"/>
            <a:ext cx="8572500" cy="571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8"/>
          <p:cNvSpPr txBox="1"/>
          <p:nvPr>
            <p:ph idx="4294967295" type="title"/>
          </p:nvPr>
        </p:nvSpPr>
        <p:spPr>
          <a:xfrm>
            <a:off x="11825725" y="1320675"/>
            <a:ext cx="12806100" cy="1409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sz="6400"/>
              <a:t>HS SPED / IEP Services</a:t>
            </a:r>
            <a:endParaRPr b="1"/>
          </a:p>
        </p:txBody>
      </p:sp>
      <p:sp>
        <p:nvSpPr>
          <p:cNvPr id="179" name="Google Shape;179;p28"/>
          <p:cNvSpPr txBox="1"/>
          <p:nvPr>
            <p:ph idx="4294967295" type="body"/>
          </p:nvPr>
        </p:nvSpPr>
        <p:spPr>
          <a:xfrm>
            <a:off x="11825725" y="2729781"/>
            <a:ext cx="12003300" cy="75981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Services will be provided through the online Study Skills class and one-on-one video tutoring</a:t>
            </a: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Class meets Tuesdays and Thursdays at 1:30;  and Friday at 12:45, starting April 6</a:t>
            </a: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Ms. Pittman is working with classroom teachers to modify assignments as needed </a:t>
            </a: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Speech services are being provided online from Mr. Filipe  </a:t>
            </a: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IEP Meetings will be held over video conference</a:t>
            </a:r>
            <a:endParaRPr sz="3600">
              <a:solidFill>
                <a:srgbClr val="FFFFFF"/>
              </a:solidFill>
            </a:endParaRPr>
          </a:p>
          <a:p>
            <a:pPr indent="0" lvl="0" marL="0" rtl="0" algn="l">
              <a:lnSpc>
                <a:spcPct val="100000"/>
              </a:lnSpc>
              <a:spcBef>
                <a:spcPts val="0"/>
              </a:spcBef>
              <a:spcAft>
                <a:spcPts val="2700"/>
              </a:spcAft>
              <a:buNone/>
            </a:pPr>
            <a:r>
              <a:t/>
            </a:r>
            <a:endParaRPr b="1" sz="3600">
              <a:solidFill>
                <a:srgbClr val="FFFFFF"/>
              </a:solidFill>
            </a:endParaRPr>
          </a:p>
        </p:txBody>
      </p:sp>
      <p:sp>
        <p:nvSpPr>
          <p:cNvPr id="180" name="Google Shape;180;p28"/>
          <p:cNvSpPr/>
          <p:nvPr/>
        </p:nvSpPr>
        <p:spPr>
          <a:xfrm>
            <a:off x="1376425" y="1281950"/>
            <a:ext cx="8828700" cy="8121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 name="Google Shape;181;p28"/>
          <p:cNvPicPr preferRelativeResize="0"/>
          <p:nvPr/>
        </p:nvPicPr>
        <p:blipFill>
          <a:blip r:embed="rId3">
            <a:alphaModFix/>
          </a:blip>
          <a:stretch>
            <a:fillRect/>
          </a:stretch>
        </p:blipFill>
        <p:spPr>
          <a:xfrm>
            <a:off x="1504525" y="2485250"/>
            <a:ext cx="8572500" cy="571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9"/>
          <p:cNvSpPr txBox="1"/>
          <p:nvPr>
            <p:ph idx="4294967295" type="title"/>
          </p:nvPr>
        </p:nvSpPr>
        <p:spPr>
          <a:xfrm>
            <a:off x="13927175" y="806175"/>
            <a:ext cx="10456800" cy="1409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sz="6400"/>
              <a:t>AP Exam Changes</a:t>
            </a:r>
            <a:endParaRPr b="1"/>
          </a:p>
        </p:txBody>
      </p:sp>
      <p:sp>
        <p:nvSpPr>
          <p:cNvPr id="187" name="Google Shape;187;p29"/>
          <p:cNvSpPr txBox="1"/>
          <p:nvPr>
            <p:ph idx="4294967295" type="body"/>
          </p:nvPr>
        </p:nvSpPr>
        <p:spPr>
          <a:xfrm>
            <a:off x="1417175" y="1368125"/>
            <a:ext cx="10335900" cy="104487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Font typeface="Helvetica"/>
              <a:buChar char="●"/>
            </a:pPr>
            <a:r>
              <a:rPr lang="en-US" sz="3600">
                <a:solidFill>
                  <a:srgbClr val="FFFFFF"/>
                </a:solidFill>
                <a:latin typeface="Helvetica"/>
                <a:ea typeface="Helvetica"/>
                <a:cs typeface="Helvetica"/>
                <a:sym typeface="Helvetica"/>
              </a:rPr>
              <a:t>College Board is developing 45 minute AP exams for students to take online at home. There will be two testing dates for each exam: one sooner, for those who want to take it while material is fresh, and one for the others who want more time. </a:t>
            </a:r>
            <a:endParaRPr sz="3600">
              <a:solidFill>
                <a:srgbClr val="FFFFFF"/>
              </a:solidFill>
              <a:latin typeface="Helvetica"/>
              <a:ea typeface="Helvetica"/>
              <a:cs typeface="Helvetica"/>
              <a:sym typeface="Helvetica"/>
            </a:endParaRPr>
          </a:p>
          <a:p>
            <a:pPr indent="-457200" lvl="0" marL="457200" rtl="0" algn="l">
              <a:lnSpc>
                <a:spcPct val="100000"/>
              </a:lnSpc>
              <a:spcBef>
                <a:spcPts val="2100"/>
              </a:spcBef>
              <a:spcAft>
                <a:spcPts val="0"/>
              </a:spcAft>
              <a:buClr>
                <a:srgbClr val="FFFFFF"/>
              </a:buClr>
              <a:buSzPts val="3600"/>
              <a:buFont typeface="Helvetica"/>
              <a:buChar char="●"/>
            </a:pPr>
            <a:r>
              <a:rPr lang="en-US" sz="3600">
                <a:solidFill>
                  <a:srgbClr val="FFFFFF"/>
                </a:solidFill>
                <a:latin typeface="Helvetica"/>
                <a:ea typeface="Helvetica"/>
                <a:cs typeface="Helvetica"/>
                <a:sym typeface="Helvetica"/>
              </a:rPr>
              <a:t>Material to be included in exams is everything AP teachers were expected to cover by early March.  More info on this is available </a:t>
            </a:r>
            <a:r>
              <a:rPr lang="en-US" sz="3600" u="sng">
                <a:solidFill>
                  <a:srgbClr val="FFFFFF"/>
                </a:solidFill>
                <a:latin typeface="Helvetica"/>
                <a:ea typeface="Helvetica"/>
                <a:cs typeface="Helvetica"/>
                <a:sym typeface="Helvetica"/>
                <a:hlinkClick r:id="rId3"/>
              </a:rPr>
              <a:t>at AP Central</a:t>
            </a:r>
            <a:r>
              <a:rPr lang="en-US" sz="3600">
                <a:solidFill>
                  <a:srgbClr val="FFFFFF"/>
                </a:solidFill>
                <a:latin typeface="Helvetica"/>
                <a:ea typeface="Helvetica"/>
                <a:cs typeface="Helvetica"/>
                <a:sym typeface="Helvetica"/>
              </a:rPr>
              <a:t>. </a:t>
            </a:r>
            <a:endParaRPr sz="3600">
              <a:solidFill>
                <a:srgbClr val="FFFFFF"/>
              </a:solidFill>
              <a:latin typeface="Helvetica"/>
              <a:ea typeface="Helvetica"/>
              <a:cs typeface="Helvetica"/>
              <a:sym typeface="Helvetica"/>
            </a:endParaRPr>
          </a:p>
          <a:p>
            <a:pPr indent="-457200" lvl="0" marL="457200" rtl="0" algn="l">
              <a:lnSpc>
                <a:spcPct val="100000"/>
              </a:lnSpc>
              <a:spcBef>
                <a:spcPts val="2100"/>
              </a:spcBef>
              <a:spcAft>
                <a:spcPts val="0"/>
              </a:spcAft>
              <a:buClr>
                <a:srgbClr val="FFFFFF"/>
              </a:buClr>
              <a:buSzPts val="3600"/>
              <a:buFont typeface="Helvetica"/>
              <a:buChar char="●"/>
            </a:pPr>
            <a:r>
              <a:rPr lang="en-US" sz="3600">
                <a:solidFill>
                  <a:srgbClr val="FFFFFF"/>
                </a:solidFill>
                <a:latin typeface="Helvetica"/>
                <a:ea typeface="Helvetica"/>
                <a:cs typeface="Helvetica"/>
                <a:sym typeface="Helvetica"/>
              </a:rPr>
              <a:t>Students will be able to access exams on a computer, tablet, or smartphone. </a:t>
            </a:r>
            <a:endParaRPr sz="3600">
              <a:solidFill>
                <a:srgbClr val="FFFFFF"/>
              </a:solidFill>
              <a:latin typeface="Helvetica"/>
              <a:ea typeface="Helvetica"/>
              <a:cs typeface="Helvetica"/>
              <a:sym typeface="Helvetica"/>
            </a:endParaRPr>
          </a:p>
          <a:p>
            <a:pPr indent="-457200" lvl="0" marL="457200" rtl="0" algn="l">
              <a:lnSpc>
                <a:spcPct val="100000"/>
              </a:lnSpc>
              <a:spcBef>
                <a:spcPts val="2100"/>
              </a:spcBef>
              <a:spcAft>
                <a:spcPts val="0"/>
              </a:spcAft>
              <a:buClr>
                <a:srgbClr val="FFFFFF"/>
              </a:buClr>
              <a:buSzPts val="3600"/>
              <a:buFont typeface="Helvetica"/>
              <a:buChar char="●"/>
            </a:pPr>
            <a:r>
              <a:rPr lang="en-US" sz="3600">
                <a:solidFill>
                  <a:srgbClr val="FFFFFF"/>
                </a:solidFill>
                <a:latin typeface="Helvetica"/>
                <a:ea typeface="Helvetica"/>
                <a:cs typeface="Helvetica"/>
                <a:sym typeface="Helvetica"/>
              </a:rPr>
              <a:t>The specific test dates and free-response question types will be posted by April 3rd. </a:t>
            </a:r>
            <a:endParaRPr sz="3600">
              <a:solidFill>
                <a:srgbClr val="FFFFFF"/>
              </a:solidFill>
              <a:latin typeface="Helvetica"/>
              <a:ea typeface="Helvetica"/>
              <a:cs typeface="Helvetica"/>
              <a:sym typeface="Helvetica"/>
            </a:endParaRPr>
          </a:p>
          <a:p>
            <a:pPr indent="-457200" lvl="0" marL="457200" rtl="0" algn="l">
              <a:lnSpc>
                <a:spcPct val="100000"/>
              </a:lnSpc>
              <a:spcBef>
                <a:spcPts val="2100"/>
              </a:spcBef>
              <a:spcAft>
                <a:spcPts val="0"/>
              </a:spcAft>
              <a:buClr>
                <a:srgbClr val="FFFFFF"/>
              </a:buClr>
              <a:buSzPts val="3600"/>
              <a:buFont typeface="Helvetica"/>
              <a:buChar char="●"/>
            </a:pPr>
            <a:r>
              <a:rPr lang="en-US" sz="3600">
                <a:solidFill>
                  <a:srgbClr val="FFFFFF"/>
                </a:solidFill>
                <a:latin typeface="Helvetica"/>
                <a:ea typeface="Helvetica"/>
                <a:cs typeface="Helvetica"/>
                <a:sym typeface="Helvetica"/>
              </a:rPr>
              <a:t>Students have access to live-- and then on-demand-- free AP review lesson videos taught by AP teachers. The release of videos on College Board will be ongoing.</a:t>
            </a:r>
            <a:endParaRPr sz="3600">
              <a:solidFill>
                <a:srgbClr val="FFFFFF"/>
              </a:solidFill>
              <a:latin typeface="Helvetica"/>
              <a:ea typeface="Helvetica"/>
              <a:cs typeface="Helvetica"/>
              <a:sym typeface="Helvetica"/>
            </a:endParaRPr>
          </a:p>
          <a:p>
            <a:pPr indent="0" lvl="0" marL="469900" rtl="0" algn="l">
              <a:lnSpc>
                <a:spcPct val="100000"/>
              </a:lnSpc>
              <a:spcBef>
                <a:spcPts val="2100"/>
              </a:spcBef>
              <a:spcAft>
                <a:spcPts val="2700"/>
              </a:spcAft>
              <a:buNone/>
            </a:pPr>
            <a:r>
              <a:t/>
            </a:r>
            <a:endParaRPr sz="3600">
              <a:solidFill>
                <a:srgbClr val="FFFFFF"/>
              </a:solidFill>
            </a:endParaRPr>
          </a:p>
        </p:txBody>
      </p:sp>
      <p:pic>
        <p:nvPicPr>
          <p:cNvPr id="188" name="Google Shape;188;p29"/>
          <p:cNvPicPr preferRelativeResize="0"/>
          <p:nvPr/>
        </p:nvPicPr>
        <p:blipFill>
          <a:blip r:embed="rId4">
            <a:alphaModFix/>
          </a:blip>
          <a:stretch>
            <a:fillRect/>
          </a:stretch>
        </p:blipFill>
        <p:spPr>
          <a:xfrm>
            <a:off x="13927175" y="2449550"/>
            <a:ext cx="9435600" cy="9821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0"/>
          <p:cNvSpPr txBox="1"/>
          <p:nvPr>
            <p:ph idx="4294967295" type="title"/>
          </p:nvPr>
        </p:nvSpPr>
        <p:spPr>
          <a:xfrm>
            <a:off x="12003300" y="847875"/>
            <a:ext cx="12380400" cy="1409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sz="6400"/>
              <a:t>AIMS HS Senior Engagements</a:t>
            </a:r>
            <a:endParaRPr b="1"/>
          </a:p>
        </p:txBody>
      </p:sp>
      <p:sp>
        <p:nvSpPr>
          <p:cNvPr id="194" name="Google Shape;194;p30"/>
          <p:cNvSpPr txBox="1"/>
          <p:nvPr>
            <p:ph idx="4294967295" type="body"/>
          </p:nvPr>
        </p:nvSpPr>
        <p:spPr>
          <a:xfrm>
            <a:off x="0" y="2701959"/>
            <a:ext cx="12003300" cy="93168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All AIMS High school activities are suspended likely for the remaining of the school year </a:t>
            </a:r>
            <a:br>
              <a:rPr lang="en-US" sz="3600">
                <a:solidFill>
                  <a:srgbClr val="FFFFFF"/>
                </a:solidFill>
              </a:rPr>
            </a:b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The senior trip has been cancelled and we are working with the Finance Office to process family contribution refunds</a:t>
            </a:r>
            <a:br>
              <a:rPr lang="en-US" sz="3600">
                <a:solidFill>
                  <a:srgbClr val="FFFFFF"/>
                </a:solidFill>
              </a:rPr>
            </a:b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Roboto"/>
              <a:buChar char="●"/>
            </a:pPr>
            <a:r>
              <a:rPr lang="en-US" sz="3600">
                <a:solidFill>
                  <a:srgbClr val="FFFFFF"/>
                </a:solidFill>
              </a:rPr>
              <a:t>AIMS HS is in the beginning stages of planning various virtual engagements and acknowledgement ceremonies and gifts for seniors </a:t>
            </a:r>
            <a:br>
              <a:rPr lang="en-US" sz="3600">
                <a:solidFill>
                  <a:srgbClr val="FFFFFF"/>
                </a:solidFill>
              </a:rPr>
            </a:br>
            <a:endParaRPr sz="3600">
              <a:solidFill>
                <a:srgbClr val="FFFFFF"/>
              </a:solidFill>
            </a:endParaRPr>
          </a:p>
          <a:p>
            <a:pPr indent="-457200" lvl="0" marL="457200" rtl="0" algn="l">
              <a:lnSpc>
                <a:spcPct val="100000"/>
              </a:lnSpc>
              <a:spcBef>
                <a:spcPts val="0"/>
              </a:spcBef>
              <a:spcAft>
                <a:spcPts val="0"/>
              </a:spcAft>
              <a:buClr>
                <a:srgbClr val="FFFFFF"/>
              </a:buClr>
              <a:buSzPts val="3600"/>
              <a:buFont typeface="Open Sans"/>
              <a:buChar char="●"/>
            </a:pPr>
            <a:r>
              <a:rPr lang="en-US" sz="3600">
                <a:solidFill>
                  <a:srgbClr val="FFFFFF"/>
                </a:solidFill>
              </a:rPr>
              <a:t>AIMS HS Graduation Ceremonies were planned for June 18, 2020 at Grand Lake Movie Theater, but is on hold pending further developments with the COVID-19 epidemic</a:t>
            </a:r>
            <a:endParaRPr sz="3600">
              <a:solidFill>
                <a:srgbClr val="FFFFFF"/>
              </a:solidFill>
            </a:endParaRPr>
          </a:p>
        </p:txBody>
      </p:sp>
      <p:sp>
        <p:nvSpPr>
          <p:cNvPr id="195" name="Google Shape;195;p30"/>
          <p:cNvSpPr/>
          <p:nvPr/>
        </p:nvSpPr>
        <p:spPr>
          <a:xfrm>
            <a:off x="13779150" y="2797200"/>
            <a:ext cx="8828700" cy="8121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0"/>
          <p:cNvPicPr preferRelativeResize="0"/>
          <p:nvPr/>
        </p:nvPicPr>
        <p:blipFill>
          <a:blip r:embed="rId3">
            <a:alphaModFix/>
          </a:blip>
          <a:stretch>
            <a:fillRect/>
          </a:stretch>
        </p:blipFill>
        <p:spPr>
          <a:xfrm>
            <a:off x="13907250" y="4000500"/>
            <a:ext cx="8572500" cy="571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1"/>
          <p:cNvSpPr txBox="1"/>
          <p:nvPr>
            <p:ph idx="4294967295" type="title"/>
          </p:nvPr>
        </p:nvSpPr>
        <p:spPr>
          <a:xfrm>
            <a:off x="10663750" y="847875"/>
            <a:ext cx="13720200" cy="14091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sz="6400"/>
              <a:t>(2020 / 21) The AIMS U College Pathways Planning</a:t>
            </a:r>
            <a:endParaRPr b="1"/>
          </a:p>
        </p:txBody>
      </p:sp>
      <p:sp>
        <p:nvSpPr>
          <p:cNvPr id="202" name="Google Shape;202;p31"/>
          <p:cNvSpPr txBox="1"/>
          <p:nvPr>
            <p:ph idx="4294967295" type="body"/>
          </p:nvPr>
        </p:nvSpPr>
        <p:spPr>
          <a:xfrm>
            <a:off x="10879780" y="3369675"/>
            <a:ext cx="12003300" cy="7598100"/>
          </a:xfrm>
          <a:prstGeom prst="rect">
            <a:avLst/>
          </a:prstGeom>
        </p:spPr>
        <p:txBody>
          <a:bodyPr anchorCtr="0" anchor="t" bIns="243800" lIns="243800" spcFirstLastPara="1" rIns="243800" wrap="square" tIns="243800">
            <a:noAutofit/>
          </a:bodyPr>
          <a:lstStyle/>
          <a:p>
            <a:pPr indent="-482600" lvl="0" marL="457200" rtl="0" algn="l">
              <a:lnSpc>
                <a:spcPct val="80000"/>
              </a:lnSpc>
              <a:spcBef>
                <a:spcPts val="0"/>
              </a:spcBef>
              <a:spcAft>
                <a:spcPts val="0"/>
              </a:spcAft>
              <a:buClr>
                <a:srgbClr val="FFFFFF"/>
              </a:buClr>
              <a:buSzPts val="4000"/>
              <a:buChar char="●"/>
            </a:pPr>
            <a:r>
              <a:rPr lang="en-US" sz="4000">
                <a:solidFill>
                  <a:srgbClr val="FFFFFF"/>
                </a:solidFill>
              </a:rPr>
              <a:t>AIMS HS is currently in the beginning stages of planning The AIMS U College Pathways program to take place during the 2020-21 Academic School Year</a:t>
            </a:r>
            <a:br>
              <a:rPr lang="en-US" sz="4000">
                <a:solidFill>
                  <a:srgbClr val="FFFFFF"/>
                </a:solidFill>
              </a:rPr>
            </a:br>
            <a:endParaRPr sz="4000">
              <a:solidFill>
                <a:srgbClr val="FFFFFF"/>
              </a:solidFill>
            </a:endParaRPr>
          </a:p>
          <a:p>
            <a:pPr indent="-482600" lvl="0" marL="457200" rtl="0" algn="l">
              <a:lnSpc>
                <a:spcPct val="80000"/>
              </a:lnSpc>
              <a:spcBef>
                <a:spcPts val="0"/>
              </a:spcBef>
              <a:spcAft>
                <a:spcPts val="0"/>
              </a:spcAft>
              <a:buClr>
                <a:srgbClr val="FFFFFF"/>
              </a:buClr>
              <a:buSzPts val="4000"/>
              <a:buChar char="●"/>
            </a:pPr>
            <a:r>
              <a:rPr lang="en-US" sz="4000">
                <a:solidFill>
                  <a:srgbClr val="FFFFFF"/>
                </a:solidFill>
              </a:rPr>
              <a:t>Likely College Pathways will include Pre-Business, Pre-Engineering / Design Media, Pre-Law, and Pre-Med</a:t>
            </a:r>
            <a:br>
              <a:rPr lang="en-US" sz="4000">
                <a:solidFill>
                  <a:srgbClr val="FFFFFF"/>
                </a:solidFill>
              </a:rPr>
            </a:br>
            <a:endParaRPr sz="4000">
              <a:solidFill>
                <a:srgbClr val="FFFFFF"/>
              </a:solidFill>
            </a:endParaRPr>
          </a:p>
          <a:p>
            <a:pPr indent="-482600" lvl="0" marL="457200" rtl="0" algn="l">
              <a:lnSpc>
                <a:spcPct val="80000"/>
              </a:lnSpc>
              <a:spcBef>
                <a:spcPts val="0"/>
              </a:spcBef>
              <a:spcAft>
                <a:spcPts val="0"/>
              </a:spcAft>
              <a:buClr>
                <a:srgbClr val="FFFFFF"/>
              </a:buClr>
              <a:buSzPts val="4000"/>
              <a:buChar char="●"/>
            </a:pPr>
            <a:r>
              <a:rPr lang="en-US" sz="4000">
                <a:solidFill>
                  <a:srgbClr val="FFFFFF"/>
                </a:solidFill>
              </a:rPr>
              <a:t>Students will take community college classes while on campus at high school</a:t>
            </a:r>
            <a:br>
              <a:rPr lang="en-US" sz="4000">
                <a:solidFill>
                  <a:srgbClr val="FFFFFF"/>
                </a:solidFill>
              </a:rPr>
            </a:br>
            <a:endParaRPr sz="4000">
              <a:solidFill>
                <a:srgbClr val="FFFFFF"/>
              </a:solidFill>
            </a:endParaRPr>
          </a:p>
          <a:p>
            <a:pPr indent="-482600" lvl="0" marL="457200" rtl="0" algn="l">
              <a:lnSpc>
                <a:spcPct val="80000"/>
              </a:lnSpc>
              <a:spcBef>
                <a:spcPts val="0"/>
              </a:spcBef>
              <a:spcAft>
                <a:spcPts val="0"/>
              </a:spcAft>
              <a:buClr>
                <a:srgbClr val="FFFFFF"/>
              </a:buClr>
              <a:buSzPts val="4000"/>
              <a:buChar char="●"/>
            </a:pPr>
            <a:r>
              <a:rPr lang="en-US" sz="4000">
                <a:solidFill>
                  <a:srgbClr val="FFFFFF"/>
                </a:solidFill>
              </a:rPr>
              <a:t>Confirmed partnerships with the College of Alameda, Berkeley City College</a:t>
            </a:r>
            <a:br>
              <a:rPr lang="en-US" sz="4000">
                <a:solidFill>
                  <a:srgbClr val="FFFFFF"/>
                </a:solidFill>
              </a:rPr>
            </a:br>
            <a:endParaRPr sz="4000">
              <a:solidFill>
                <a:srgbClr val="FFFFFF"/>
              </a:solidFill>
            </a:endParaRPr>
          </a:p>
          <a:p>
            <a:pPr indent="-482600" lvl="0" marL="457200" rtl="0" algn="l">
              <a:lnSpc>
                <a:spcPct val="80000"/>
              </a:lnSpc>
              <a:spcBef>
                <a:spcPts val="0"/>
              </a:spcBef>
              <a:spcAft>
                <a:spcPts val="0"/>
              </a:spcAft>
              <a:buClr>
                <a:srgbClr val="FFFFFF"/>
              </a:buClr>
              <a:buSzPts val="4000"/>
              <a:buChar char="●"/>
            </a:pPr>
            <a:r>
              <a:rPr lang="en-US" sz="4000">
                <a:solidFill>
                  <a:srgbClr val="FFFFFF"/>
                </a:solidFill>
              </a:rPr>
              <a:t>College Pathways will likely incorporate new bell schedule which will be proposed at a later date</a:t>
            </a:r>
            <a:endParaRPr sz="4000">
              <a:solidFill>
                <a:srgbClr val="FFFFFF"/>
              </a:solidFill>
            </a:endParaRPr>
          </a:p>
        </p:txBody>
      </p:sp>
      <p:sp>
        <p:nvSpPr>
          <p:cNvPr id="203" name="Google Shape;203;p31"/>
          <p:cNvSpPr/>
          <p:nvPr/>
        </p:nvSpPr>
        <p:spPr>
          <a:xfrm>
            <a:off x="1376425" y="1281950"/>
            <a:ext cx="8828700" cy="81216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31"/>
          <p:cNvPicPr preferRelativeResize="0"/>
          <p:nvPr/>
        </p:nvPicPr>
        <p:blipFill>
          <a:blip r:embed="rId3">
            <a:alphaModFix/>
          </a:blip>
          <a:stretch>
            <a:fillRect/>
          </a:stretch>
        </p:blipFill>
        <p:spPr>
          <a:xfrm>
            <a:off x="1504525" y="2485250"/>
            <a:ext cx="8572500" cy="571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32"/>
          <p:cNvSpPr txBox="1"/>
          <p:nvPr>
            <p:ph idx="4294967295" type="title"/>
          </p:nvPr>
        </p:nvSpPr>
        <p:spPr>
          <a:xfrm>
            <a:off x="10015750" y="847875"/>
            <a:ext cx="14368200" cy="14091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6400"/>
              <a:t>AIMS HS Renovations Updates</a:t>
            </a:r>
            <a:endParaRPr b="1"/>
          </a:p>
          <a:p>
            <a:pPr indent="0" lvl="0" marL="0" rtl="0" algn="r">
              <a:spcBef>
                <a:spcPts val="0"/>
              </a:spcBef>
              <a:spcAft>
                <a:spcPts val="0"/>
              </a:spcAft>
              <a:buNone/>
            </a:pPr>
            <a:r>
              <a:t/>
            </a:r>
            <a:endParaRPr b="1" sz="6400"/>
          </a:p>
        </p:txBody>
      </p:sp>
      <p:pic>
        <p:nvPicPr>
          <p:cNvPr id="210" name="Google Shape;210;p32"/>
          <p:cNvPicPr preferRelativeResize="0"/>
          <p:nvPr/>
        </p:nvPicPr>
        <p:blipFill>
          <a:blip r:embed="rId3">
            <a:alphaModFix/>
          </a:blip>
          <a:stretch>
            <a:fillRect/>
          </a:stretch>
        </p:blipFill>
        <p:spPr>
          <a:xfrm>
            <a:off x="339950" y="2256975"/>
            <a:ext cx="21403341" cy="11244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415625" y="785200"/>
            <a:ext cx="22315200" cy="962700"/>
          </a:xfrm>
          <a:prstGeom prst="rect">
            <a:avLst/>
          </a:prstGeom>
        </p:spPr>
        <p:txBody>
          <a:bodyPr anchorCtr="0" anchor="b" bIns="243800" lIns="243800" spcFirstLastPara="1" rIns="243800" wrap="square" tIns="243800">
            <a:noAutofit/>
          </a:bodyPr>
          <a:lstStyle/>
          <a:p>
            <a:pPr indent="0" lvl="0" marL="0" rtl="0" algn="l">
              <a:lnSpc>
                <a:spcPct val="115000"/>
              </a:lnSpc>
              <a:spcBef>
                <a:spcPts val="0"/>
              </a:spcBef>
              <a:spcAft>
                <a:spcPts val="4300"/>
              </a:spcAft>
              <a:buNone/>
            </a:pPr>
            <a:r>
              <a:rPr lang="en-US" sz="3600">
                <a:solidFill>
                  <a:srgbClr val="222222"/>
                </a:solidFill>
                <a:highlight>
                  <a:srgbClr val="FF00FF"/>
                </a:highlight>
                <a:latin typeface="Arial"/>
                <a:ea typeface="Arial"/>
                <a:cs typeface="Arial"/>
                <a:sym typeface="Arial"/>
              </a:rPr>
              <a:t>PINK BENCHMARK</a:t>
            </a:r>
            <a:endParaRPr sz="3600">
              <a:highlight>
                <a:srgbClr val="FF00FF"/>
              </a:highlight>
            </a:endParaRPr>
          </a:p>
        </p:txBody>
      </p:sp>
      <p:sp>
        <p:nvSpPr>
          <p:cNvPr id="73" name="Google Shape;73;p15"/>
          <p:cNvSpPr txBox="1"/>
          <p:nvPr>
            <p:ph idx="1" type="body"/>
          </p:nvPr>
        </p:nvSpPr>
        <p:spPr>
          <a:xfrm>
            <a:off x="0" y="1128925"/>
            <a:ext cx="24188100" cy="124098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3000"/>
              <a:t>Class                                 ELA                         Math                  Class                                 ELA                            Math</a:t>
            </a:r>
            <a:endParaRPr sz="3000"/>
          </a:p>
          <a:p>
            <a:pPr indent="0" lvl="0" marL="0" rtl="0" algn="l">
              <a:spcBef>
                <a:spcPts val="4300"/>
              </a:spcBef>
              <a:spcAft>
                <a:spcPts val="0"/>
              </a:spcAft>
              <a:buNone/>
            </a:pPr>
            <a:r>
              <a:rPr b="1" lang="en-US" sz="3000">
                <a:highlight>
                  <a:srgbClr val="00FF00"/>
                </a:highlight>
              </a:rPr>
              <a:t>5a </a:t>
            </a:r>
            <a:r>
              <a:rPr b="1" lang="en-US" sz="3000"/>
              <a:t>                                      88%                        100%                  </a:t>
            </a:r>
            <a:r>
              <a:rPr b="1" lang="en-US" sz="3000">
                <a:highlight>
                  <a:srgbClr val="00FF00"/>
                </a:highlight>
              </a:rPr>
              <a:t>5b  </a:t>
            </a:r>
            <a:r>
              <a:rPr b="1" lang="en-US" sz="3000"/>
              <a:t>                                   95%                              100%</a:t>
            </a:r>
            <a:endParaRPr b="1" sz="3000"/>
          </a:p>
          <a:p>
            <a:pPr indent="0" lvl="0" marL="0" rtl="0" algn="l">
              <a:spcBef>
                <a:spcPts val="4300"/>
              </a:spcBef>
              <a:spcAft>
                <a:spcPts val="0"/>
              </a:spcAft>
              <a:buNone/>
            </a:pPr>
            <a:r>
              <a:rPr b="1" lang="en-US" sz="3000">
                <a:highlight>
                  <a:srgbClr val="00FF00"/>
                </a:highlight>
              </a:rPr>
              <a:t>5c</a:t>
            </a:r>
            <a:r>
              <a:rPr b="1" lang="en-US" sz="3000"/>
              <a:t>                                        86%                         91%                   </a:t>
            </a:r>
            <a:r>
              <a:rPr b="1" lang="en-US" sz="3000">
                <a:highlight>
                  <a:srgbClr val="00FF00"/>
                </a:highlight>
              </a:rPr>
              <a:t>3A</a:t>
            </a:r>
            <a:r>
              <a:rPr b="1" lang="en-US" sz="3000"/>
              <a:t>                                     80%                              90%</a:t>
            </a:r>
            <a:endParaRPr b="1" sz="3000"/>
          </a:p>
          <a:p>
            <a:pPr indent="0" lvl="0" marL="0" rtl="0" algn="l">
              <a:spcBef>
                <a:spcPts val="4300"/>
              </a:spcBef>
              <a:spcAft>
                <a:spcPts val="0"/>
              </a:spcAft>
              <a:buNone/>
            </a:pPr>
            <a:r>
              <a:rPr b="1" lang="en-US" sz="3000"/>
              <a:t>3B                                       </a:t>
            </a:r>
            <a:r>
              <a:rPr b="1" lang="en-US" sz="3000">
                <a:highlight>
                  <a:srgbClr val="FF0000"/>
                </a:highlight>
              </a:rPr>
              <a:t>50% </a:t>
            </a:r>
            <a:r>
              <a:rPr b="1" lang="en-US" sz="3000"/>
              <a:t>                        73%                    </a:t>
            </a:r>
            <a:endParaRPr b="1" sz="3000"/>
          </a:p>
          <a:p>
            <a:pPr indent="0" lvl="0" marL="0" rtl="0" algn="l">
              <a:spcBef>
                <a:spcPts val="4300"/>
              </a:spcBef>
              <a:spcAft>
                <a:spcPts val="0"/>
              </a:spcAft>
              <a:buNone/>
            </a:pPr>
            <a:r>
              <a:rPr b="1" lang="en-US" sz="3000"/>
              <a:t>2A                                       </a:t>
            </a:r>
            <a:r>
              <a:rPr b="1" lang="en-US" sz="3000">
                <a:highlight>
                  <a:srgbClr val="FF0000"/>
                </a:highlight>
              </a:rPr>
              <a:t>51% </a:t>
            </a:r>
            <a:r>
              <a:rPr b="1" lang="en-US" sz="3000"/>
              <a:t>                        95%                   2B                                     80%                               100%</a:t>
            </a:r>
            <a:endParaRPr b="1" sz="3000"/>
          </a:p>
          <a:p>
            <a:pPr indent="0" lvl="0" marL="0" rtl="0" algn="l">
              <a:spcBef>
                <a:spcPts val="4300"/>
              </a:spcBef>
              <a:spcAft>
                <a:spcPts val="0"/>
              </a:spcAft>
              <a:buNone/>
            </a:pPr>
            <a:r>
              <a:rPr b="1" lang="en-US" sz="3000">
                <a:highlight>
                  <a:srgbClr val="00FF00"/>
                </a:highlight>
              </a:rPr>
              <a:t>2C </a:t>
            </a:r>
            <a:r>
              <a:rPr b="1" lang="en-US" sz="3000"/>
              <a:t>                                      70%                         66%</a:t>
            </a:r>
            <a:r>
              <a:rPr lang="en-US" sz="3000"/>
              <a:t>                   1A                                      </a:t>
            </a:r>
            <a:r>
              <a:rPr b="1" lang="en-US" sz="3000"/>
              <a:t>62% </a:t>
            </a:r>
            <a:r>
              <a:rPr lang="en-US" sz="3000"/>
              <a:t>                              </a:t>
            </a:r>
            <a:r>
              <a:rPr b="1" lang="en-US" sz="3000"/>
              <a:t>100%</a:t>
            </a:r>
            <a:r>
              <a:rPr lang="en-US" sz="3000"/>
              <a:t>   </a:t>
            </a:r>
            <a:endParaRPr sz="3000"/>
          </a:p>
          <a:p>
            <a:pPr indent="0" lvl="0" marL="0" rtl="0" algn="l">
              <a:spcBef>
                <a:spcPts val="4300"/>
              </a:spcBef>
              <a:spcAft>
                <a:spcPts val="0"/>
              </a:spcAft>
              <a:buNone/>
            </a:pPr>
            <a:r>
              <a:rPr b="1" lang="en-US" sz="3000"/>
              <a:t>1B                                        63%                         83%                   KA                                     100%                             100%</a:t>
            </a:r>
            <a:endParaRPr b="1" sz="3000"/>
          </a:p>
          <a:p>
            <a:pPr indent="0" lvl="0" marL="0" rtl="0" algn="l">
              <a:spcBef>
                <a:spcPts val="4300"/>
              </a:spcBef>
              <a:spcAft>
                <a:spcPts val="0"/>
              </a:spcAft>
              <a:buNone/>
            </a:pPr>
            <a:r>
              <a:rPr b="1" lang="en-US" sz="3000"/>
              <a:t>KB                                                                                                   KC                                      </a:t>
            </a:r>
            <a:r>
              <a:rPr b="1" lang="en-US" sz="3000">
                <a:highlight>
                  <a:srgbClr val="FF0000"/>
                </a:highlight>
              </a:rPr>
              <a:t>50% </a:t>
            </a:r>
            <a:r>
              <a:rPr b="1" lang="en-US" sz="3000"/>
              <a:t>                                84%                </a:t>
            </a:r>
            <a:r>
              <a:rPr lang="en-US" sz="3000"/>
              <a:t>                                                                                                                 </a:t>
            </a:r>
            <a:r>
              <a:rPr b="1" lang="en-US" sz="3000">
                <a:highlight>
                  <a:srgbClr val="FF0000"/>
                </a:highlight>
              </a:rPr>
              <a:t>Failing Classes       ELA               Math                                                 Failing Classes       ELA               Math</a:t>
            </a:r>
            <a:endParaRPr b="1" sz="3000">
              <a:highlight>
                <a:srgbClr val="FF0000"/>
              </a:highlight>
            </a:endParaRPr>
          </a:p>
          <a:p>
            <a:pPr indent="0" lvl="0" marL="0" rtl="0" algn="l">
              <a:spcBef>
                <a:spcPts val="4300"/>
              </a:spcBef>
              <a:spcAft>
                <a:spcPts val="0"/>
              </a:spcAft>
              <a:buNone/>
            </a:pPr>
            <a:r>
              <a:rPr b="1" lang="en-US" sz="3000">
                <a:highlight>
                  <a:srgbClr val="FF0000"/>
                </a:highlight>
              </a:rPr>
              <a:t>3C                              11%                35%                                                      1C                        41%                55%</a:t>
            </a:r>
            <a:endParaRPr b="1" sz="3000">
              <a:highlight>
                <a:srgbClr val="FF0000"/>
              </a:highlight>
            </a:endParaRPr>
          </a:p>
          <a:p>
            <a:pPr indent="0" lvl="0" marL="0" rtl="0" algn="l">
              <a:spcBef>
                <a:spcPts val="4300"/>
              </a:spcBef>
              <a:spcAft>
                <a:spcPts val="4300"/>
              </a:spcAft>
              <a:buNone/>
            </a:pPr>
            <a:r>
              <a:rPr b="1" lang="en-US" sz="3000">
                <a:highlight>
                  <a:srgbClr val="FF0000"/>
                </a:highlight>
              </a:rPr>
              <a:t>4C                               20%                 9%                                                       4B                        38%               42%</a:t>
            </a:r>
            <a:endParaRPr b="1" sz="3000">
              <a:highlight>
                <a:srgbClr val="FF00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3"/>
          <p:cNvSpPr txBox="1"/>
          <p:nvPr>
            <p:ph idx="4294967295" type="title"/>
          </p:nvPr>
        </p:nvSpPr>
        <p:spPr>
          <a:xfrm>
            <a:off x="10170950" y="847875"/>
            <a:ext cx="14213100" cy="14091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6400"/>
              <a:t>AIMS HS Renovations Updates</a:t>
            </a:r>
            <a:endParaRPr b="1"/>
          </a:p>
        </p:txBody>
      </p:sp>
      <p:pic>
        <p:nvPicPr>
          <p:cNvPr id="216" name="Google Shape;216;p33"/>
          <p:cNvPicPr preferRelativeResize="0"/>
          <p:nvPr/>
        </p:nvPicPr>
        <p:blipFill>
          <a:blip r:embed="rId3">
            <a:alphaModFix/>
          </a:blip>
          <a:stretch>
            <a:fillRect/>
          </a:stretch>
        </p:blipFill>
        <p:spPr>
          <a:xfrm>
            <a:off x="812800" y="479325"/>
            <a:ext cx="21684624" cy="12507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34"/>
          <p:cNvPicPr preferRelativeResize="0"/>
          <p:nvPr/>
        </p:nvPicPr>
        <p:blipFill>
          <a:blip r:embed="rId3">
            <a:alphaModFix/>
          </a:blip>
          <a:stretch>
            <a:fillRect/>
          </a:stretch>
        </p:blipFill>
        <p:spPr>
          <a:xfrm>
            <a:off x="117875" y="1019912"/>
            <a:ext cx="24148252" cy="12386089"/>
          </a:xfrm>
          <a:prstGeom prst="rect">
            <a:avLst/>
          </a:prstGeom>
          <a:noFill/>
          <a:ln>
            <a:noFill/>
          </a:ln>
        </p:spPr>
      </p:pic>
      <p:sp>
        <p:nvSpPr>
          <p:cNvPr id="222" name="Google Shape;222;p34"/>
          <p:cNvSpPr txBox="1"/>
          <p:nvPr/>
        </p:nvSpPr>
        <p:spPr>
          <a:xfrm>
            <a:off x="13338250" y="541850"/>
            <a:ext cx="11191800" cy="25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400">
                <a:solidFill>
                  <a:schemeClr val="dk1"/>
                </a:solidFill>
                <a:latin typeface="Roboto Slab"/>
                <a:ea typeface="Roboto Slab"/>
                <a:cs typeface="Roboto Slab"/>
                <a:sym typeface="Roboto Slab"/>
              </a:rPr>
              <a:t>AIMS HS Renovations Updates</a:t>
            </a:r>
            <a:endParaRPr b="1" sz="8000">
              <a:solidFill>
                <a:schemeClr val="dk1"/>
              </a:solidFill>
              <a:latin typeface="Roboto Slab"/>
              <a:ea typeface="Roboto Slab"/>
              <a:cs typeface="Roboto Slab"/>
              <a:sym typeface="Roboto Slab"/>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6" name="Shape 226"/>
        <p:cNvGrpSpPr/>
        <p:nvPr/>
      </p:nvGrpSpPr>
      <p:grpSpPr>
        <a:xfrm>
          <a:off x="0" y="0"/>
          <a:ext cx="0" cy="0"/>
          <a:chOff x="0" y="0"/>
          <a:chExt cx="0" cy="0"/>
        </a:xfrm>
      </p:grpSpPr>
      <p:sp>
        <p:nvSpPr>
          <p:cNvPr id="227" name="Google Shape;227;p35"/>
          <p:cNvSpPr txBox="1"/>
          <p:nvPr>
            <p:ph type="title"/>
          </p:nvPr>
        </p:nvSpPr>
        <p:spPr>
          <a:xfrm>
            <a:off x="12475500" y="999850"/>
            <a:ext cx="239016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HS Athletics </a:t>
            </a:r>
            <a:endParaRPr b="1"/>
          </a:p>
          <a:p>
            <a:pPr indent="0" lvl="0" marL="0" rtl="0" algn="l">
              <a:spcBef>
                <a:spcPts val="0"/>
              </a:spcBef>
              <a:spcAft>
                <a:spcPts val="0"/>
              </a:spcAft>
              <a:buNone/>
            </a:pPr>
            <a:r>
              <a:rPr b="1" lang="en-US"/>
              <a:t>Updates</a:t>
            </a:r>
            <a:endParaRPr b="1"/>
          </a:p>
        </p:txBody>
      </p:sp>
      <p:sp>
        <p:nvSpPr>
          <p:cNvPr id="228" name="Google Shape;228;p35"/>
          <p:cNvSpPr txBox="1"/>
          <p:nvPr>
            <p:ph idx="4294967295" type="subTitle"/>
          </p:nvPr>
        </p:nvSpPr>
        <p:spPr>
          <a:xfrm>
            <a:off x="12246075" y="4401675"/>
            <a:ext cx="11488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Congratulations to Coach Jermaine Worley and the AIMS HS Boys Basketball team on winning its second consecutive championship.  The Golden Eagles defeated Golden State Prep 61-42.  Sophomore Wilson Wu, who scored 5 three pointers in the BACSAC Division B Championship was named as the MVP of the Tournament.  </a:t>
            </a:r>
            <a:endParaRPr sz="3400"/>
          </a:p>
          <a:p>
            <a:pPr indent="-444500" lvl="0" marL="457200" rtl="0" algn="l">
              <a:spcBef>
                <a:spcPts val="0"/>
              </a:spcBef>
              <a:spcAft>
                <a:spcPts val="0"/>
              </a:spcAft>
              <a:buSzPts val="3400"/>
              <a:buChar char="●"/>
            </a:pPr>
            <a:r>
              <a:rPr lang="en-US" sz="3400"/>
              <a:t>Freshman Ubadi Egeonu was ranked by MaxPreps as one of the top 20 rebounders nationally, and finished the season ranked #4 in the of California in rebounds.  Ubadi also ranks as one of the top 5 freshmen in California in points, blocks, and steals - all while maintaining a 4.0 GPA for the semester.  </a:t>
            </a:r>
            <a:endParaRPr sz="3400"/>
          </a:p>
          <a:p>
            <a:pPr indent="0" lvl="0" marL="457200" rtl="0" algn="l">
              <a:spcBef>
                <a:spcPts val="4300"/>
              </a:spcBef>
              <a:spcAft>
                <a:spcPts val="4300"/>
              </a:spcAft>
              <a:buNone/>
            </a:pPr>
            <a:r>
              <a:t/>
            </a:r>
            <a:endParaRPr sz="3400"/>
          </a:p>
        </p:txBody>
      </p:sp>
      <p:pic>
        <p:nvPicPr>
          <p:cNvPr id="229" name="Google Shape;229;p35"/>
          <p:cNvPicPr preferRelativeResize="0"/>
          <p:nvPr/>
        </p:nvPicPr>
        <p:blipFill rotWithShape="1">
          <a:blip r:embed="rId3">
            <a:alphaModFix/>
          </a:blip>
          <a:srcRect b="26819" l="15536" r="17381" t="6097"/>
          <a:stretch/>
        </p:blipFill>
        <p:spPr>
          <a:xfrm>
            <a:off x="152400" y="0"/>
            <a:ext cx="10087295" cy="6734152"/>
          </a:xfrm>
          <a:prstGeom prst="rect">
            <a:avLst/>
          </a:prstGeom>
          <a:noFill/>
          <a:ln>
            <a:noFill/>
          </a:ln>
        </p:spPr>
      </p:pic>
      <p:pic>
        <p:nvPicPr>
          <p:cNvPr id="230" name="Google Shape;230;p35"/>
          <p:cNvPicPr preferRelativeResize="0"/>
          <p:nvPr/>
        </p:nvPicPr>
        <p:blipFill rotWithShape="1">
          <a:blip r:embed="rId4">
            <a:alphaModFix/>
          </a:blip>
          <a:srcRect b="5550" l="0" r="8096" t="2545"/>
          <a:stretch/>
        </p:blipFill>
        <p:spPr>
          <a:xfrm>
            <a:off x="152400" y="6810375"/>
            <a:ext cx="10087300" cy="6905625"/>
          </a:xfrm>
          <a:prstGeom prst="rect">
            <a:avLst/>
          </a:prstGeom>
          <a:noFill/>
          <a:ln>
            <a:noFill/>
          </a:ln>
        </p:spPr>
      </p:pic>
      <p:pic>
        <p:nvPicPr>
          <p:cNvPr id="231" name="Google Shape;231;p35"/>
          <p:cNvPicPr preferRelativeResize="0"/>
          <p:nvPr/>
        </p:nvPicPr>
        <p:blipFill>
          <a:blip r:embed="rId5">
            <a:alphaModFix/>
          </a:blip>
          <a:stretch>
            <a:fillRect/>
          </a:stretch>
        </p:blipFill>
        <p:spPr>
          <a:xfrm>
            <a:off x="152400" y="103200"/>
            <a:ext cx="10087300" cy="6726207"/>
          </a:xfrm>
          <a:prstGeom prst="rect">
            <a:avLst/>
          </a:prstGeom>
          <a:noFill/>
          <a:ln>
            <a:noFill/>
          </a:ln>
        </p:spPr>
      </p:pic>
      <p:pic>
        <p:nvPicPr>
          <p:cNvPr id="232" name="Google Shape;232;p35"/>
          <p:cNvPicPr preferRelativeResize="0"/>
          <p:nvPr/>
        </p:nvPicPr>
        <p:blipFill rotWithShape="1">
          <a:blip r:embed="rId6">
            <a:alphaModFix/>
          </a:blip>
          <a:srcRect b="2471" l="8244" r="16871" t="22644"/>
          <a:stretch/>
        </p:blipFill>
        <p:spPr>
          <a:xfrm>
            <a:off x="152400" y="6900747"/>
            <a:ext cx="10087300" cy="67248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6" name="Shape 236"/>
        <p:cNvGrpSpPr/>
        <p:nvPr/>
      </p:nvGrpSpPr>
      <p:grpSpPr>
        <a:xfrm>
          <a:off x="0" y="0"/>
          <a:ext cx="0" cy="0"/>
          <a:chOff x="0" y="0"/>
          <a:chExt cx="0" cy="0"/>
        </a:xfrm>
      </p:grpSpPr>
      <p:sp>
        <p:nvSpPr>
          <p:cNvPr id="237" name="Google Shape;237;p36"/>
          <p:cNvSpPr txBox="1"/>
          <p:nvPr>
            <p:ph type="title"/>
          </p:nvPr>
        </p:nvSpPr>
        <p:spPr>
          <a:xfrm>
            <a:off x="12475500" y="999850"/>
            <a:ext cx="239016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HS Athletics </a:t>
            </a:r>
            <a:endParaRPr b="1"/>
          </a:p>
          <a:p>
            <a:pPr indent="0" lvl="0" marL="0" rtl="0" algn="l">
              <a:spcBef>
                <a:spcPts val="0"/>
              </a:spcBef>
              <a:spcAft>
                <a:spcPts val="0"/>
              </a:spcAft>
              <a:buNone/>
            </a:pPr>
            <a:r>
              <a:rPr b="1" lang="en-US"/>
              <a:t>Updates</a:t>
            </a:r>
            <a:endParaRPr b="1"/>
          </a:p>
        </p:txBody>
      </p:sp>
      <p:sp>
        <p:nvSpPr>
          <p:cNvPr id="238" name="Google Shape;238;p36"/>
          <p:cNvSpPr txBox="1"/>
          <p:nvPr>
            <p:ph idx="4294967295" type="subTitle"/>
          </p:nvPr>
        </p:nvSpPr>
        <p:spPr>
          <a:xfrm>
            <a:off x="12246075" y="4401675"/>
            <a:ext cx="11488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In light of the COVID-19 outbreak, all sports in the State of California are postponed indefinitely </a:t>
            </a:r>
            <a:br>
              <a:rPr lang="en-US" sz="3400"/>
            </a:br>
            <a:endParaRPr sz="3400"/>
          </a:p>
          <a:p>
            <a:pPr indent="-444500" lvl="0" marL="457200" rtl="0" algn="l">
              <a:spcBef>
                <a:spcPts val="0"/>
              </a:spcBef>
              <a:spcAft>
                <a:spcPts val="0"/>
              </a:spcAft>
              <a:buSzPts val="3400"/>
              <a:buChar char="●"/>
            </a:pPr>
            <a:r>
              <a:rPr lang="en-US" sz="3400"/>
              <a:t>AIMS HS Badminton, Girls Soccer, Boys Volleyball, and Track and Field Will Be Impacted</a:t>
            </a:r>
            <a:br>
              <a:rPr lang="en-US" sz="3400"/>
            </a:br>
            <a:endParaRPr sz="3400"/>
          </a:p>
          <a:p>
            <a:pPr indent="-444500" lvl="0" marL="457200" rtl="0" algn="l">
              <a:spcBef>
                <a:spcPts val="0"/>
              </a:spcBef>
              <a:spcAft>
                <a:spcPts val="0"/>
              </a:spcAft>
              <a:buSzPts val="3400"/>
              <a:buChar char="●"/>
            </a:pPr>
            <a:r>
              <a:rPr lang="en-US" sz="3400"/>
              <a:t>Athletic Awards Banquets will likely shift to online versions</a:t>
            </a:r>
            <a:endParaRPr sz="3400"/>
          </a:p>
          <a:p>
            <a:pPr indent="0" lvl="0" marL="457200" rtl="0" algn="l">
              <a:spcBef>
                <a:spcPts val="4300"/>
              </a:spcBef>
              <a:spcAft>
                <a:spcPts val="0"/>
              </a:spcAft>
              <a:buNone/>
            </a:pPr>
            <a:r>
              <a:t/>
            </a:r>
            <a:endParaRPr sz="3400"/>
          </a:p>
          <a:p>
            <a:pPr indent="0" lvl="0" marL="457200" rtl="0" algn="l">
              <a:spcBef>
                <a:spcPts val="4300"/>
              </a:spcBef>
              <a:spcAft>
                <a:spcPts val="4300"/>
              </a:spcAft>
              <a:buNone/>
            </a:pPr>
            <a:r>
              <a:t/>
            </a:r>
            <a:endParaRPr sz="3400"/>
          </a:p>
        </p:txBody>
      </p:sp>
      <p:pic>
        <p:nvPicPr>
          <p:cNvPr id="239" name="Google Shape;239;p36"/>
          <p:cNvPicPr preferRelativeResize="0"/>
          <p:nvPr/>
        </p:nvPicPr>
        <p:blipFill>
          <a:blip r:embed="rId3">
            <a:alphaModFix/>
          </a:blip>
          <a:stretch>
            <a:fillRect/>
          </a:stretch>
        </p:blipFill>
        <p:spPr>
          <a:xfrm>
            <a:off x="152400" y="0"/>
            <a:ext cx="10355603" cy="6909877"/>
          </a:xfrm>
          <a:prstGeom prst="rect">
            <a:avLst/>
          </a:prstGeom>
          <a:noFill/>
          <a:ln>
            <a:noFill/>
          </a:ln>
        </p:spPr>
      </p:pic>
      <p:pic>
        <p:nvPicPr>
          <p:cNvPr id="240" name="Google Shape;240;p36"/>
          <p:cNvPicPr preferRelativeResize="0"/>
          <p:nvPr/>
        </p:nvPicPr>
        <p:blipFill rotWithShape="1">
          <a:blip r:embed="rId4">
            <a:alphaModFix/>
          </a:blip>
          <a:srcRect b="0" l="7321" r="4681" t="0"/>
          <a:stretch/>
        </p:blipFill>
        <p:spPr>
          <a:xfrm>
            <a:off x="0" y="7167350"/>
            <a:ext cx="10507995" cy="60741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4" name="Shape 244"/>
        <p:cNvGrpSpPr/>
        <p:nvPr/>
      </p:nvGrpSpPr>
      <p:grpSpPr>
        <a:xfrm>
          <a:off x="0" y="0"/>
          <a:ext cx="0" cy="0"/>
          <a:chOff x="0" y="0"/>
          <a:chExt cx="0" cy="0"/>
        </a:xfrm>
      </p:grpSpPr>
      <p:pic>
        <p:nvPicPr>
          <p:cNvPr id="245" name="Google Shape;245;p37"/>
          <p:cNvPicPr preferRelativeResize="0"/>
          <p:nvPr/>
        </p:nvPicPr>
        <p:blipFill rotWithShape="1">
          <a:blip r:embed="rId3">
            <a:alphaModFix/>
          </a:blip>
          <a:srcRect b="6845" l="7967" r="5714" t="6836"/>
          <a:stretch/>
        </p:blipFill>
        <p:spPr>
          <a:xfrm>
            <a:off x="-98325" y="-1189950"/>
            <a:ext cx="12192000" cy="8134350"/>
          </a:xfrm>
          <a:prstGeom prst="rect">
            <a:avLst/>
          </a:prstGeom>
          <a:noFill/>
          <a:ln>
            <a:noFill/>
          </a:ln>
        </p:spPr>
      </p:pic>
      <p:sp>
        <p:nvSpPr>
          <p:cNvPr id="246" name="Google Shape;246;p37"/>
          <p:cNvSpPr txBox="1"/>
          <p:nvPr>
            <p:ph type="title"/>
          </p:nvPr>
        </p:nvSpPr>
        <p:spPr>
          <a:xfrm>
            <a:off x="12475500" y="999850"/>
            <a:ext cx="239016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AIMS MS Athletics </a:t>
            </a:r>
            <a:endParaRPr b="1"/>
          </a:p>
          <a:p>
            <a:pPr indent="0" lvl="0" marL="0" rtl="0" algn="l">
              <a:spcBef>
                <a:spcPts val="0"/>
              </a:spcBef>
              <a:spcAft>
                <a:spcPts val="0"/>
              </a:spcAft>
              <a:buNone/>
            </a:pPr>
            <a:r>
              <a:rPr b="1" lang="en-US"/>
              <a:t>Updates</a:t>
            </a:r>
            <a:endParaRPr b="1"/>
          </a:p>
        </p:txBody>
      </p:sp>
      <p:sp>
        <p:nvSpPr>
          <p:cNvPr id="247" name="Google Shape;247;p37"/>
          <p:cNvSpPr txBox="1"/>
          <p:nvPr>
            <p:ph idx="4294967295" type="subTitle"/>
          </p:nvPr>
        </p:nvSpPr>
        <p:spPr>
          <a:xfrm>
            <a:off x="12246075" y="4401675"/>
            <a:ext cx="11488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All Middle School Sports Have been postponed until further notice</a:t>
            </a:r>
            <a:br>
              <a:rPr lang="en-US" sz="3400"/>
            </a:br>
            <a:endParaRPr sz="3400"/>
          </a:p>
          <a:p>
            <a:pPr indent="-444500" lvl="0" marL="457200" rtl="0" algn="l">
              <a:spcBef>
                <a:spcPts val="0"/>
              </a:spcBef>
              <a:spcAft>
                <a:spcPts val="0"/>
              </a:spcAft>
              <a:buSzPts val="3400"/>
              <a:buChar char="●"/>
            </a:pPr>
            <a:r>
              <a:rPr lang="en-US" sz="3400"/>
              <a:t>At season’s end and prior to playoffs, the AIMS MS Boys 8th Grade Basketball team finished undefeated and tied for 1st overall in the MS OAL </a:t>
            </a:r>
            <a:br>
              <a:rPr lang="en-US" sz="3400"/>
            </a:br>
            <a:endParaRPr sz="3400"/>
          </a:p>
          <a:p>
            <a:pPr indent="-444500" lvl="0" marL="457200" rtl="0" algn="l">
              <a:spcBef>
                <a:spcPts val="0"/>
              </a:spcBef>
              <a:spcAft>
                <a:spcPts val="0"/>
              </a:spcAft>
              <a:buSzPts val="3400"/>
              <a:buChar char="●"/>
            </a:pPr>
            <a:r>
              <a:rPr lang="en-US" sz="3400"/>
              <a:t>Additionally, the Boys Soccer team finished second place overall in the MS OAL with a record of 7-1-1.     </a:t>
            </a:r>
            <a:br>
              <a:rPr lang="en-US" sz="3400"/>
            </a:br>
            <a:endParaRPr sz="3400"/>
          </a:p>
          <a:p>
            <a:pPr indent="-444500" lvl="0" marL="457200" rtl="0" algn="l">
              <a:spcBef>
                <a:spcPts val="0"/>
              </a:spcBef>
              <a:spcAft>
                <a:spcPts val="0"/>
              </a:spcAft>
              <a:buSzPts val="3400"/>
              <a:buChar char="●"/>
            </a:pPr>
            <a:r>
              <a:rPr lang="en-US" sz="3400"/>
              <a:t>Both Middle School Girls Basketball teams, and the Girls Soccer Team also qualified for MS Playoffs</a:t>
            </a:r>
            <a:endParaRPr sz="3400"/>
          </a:p>
        </p:txBody>
      </p:sp>
      <p:pic>
        <p:nvPicPr>
          <p:cNvPr id="248" name="Google Shape;248;p37"/>
          <p:cNvPicPr preferRelativeResize="0"/>
          <p:nvPr/>
        </p:nvPicPr>
        <p:blipFill rotWithShape="1">
          <a:blip r:embed="rId4">
            <a:alphaModFix/>
          </a:blip>
          <a:srcRect b="0" l="4194" r="11231" t="15426"/>
          <a:stretch/>
        </p:blipFill>
        <p:spPr>
          <a:xfrm>
            <a:off x="-98337" y="5881500"/>
            <a:ext cx="12192000" cy="8134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6"/>
          <p:cNvSpPr txBox="1"/>
          <p:nvPr>
            <p:ph type="title"/>
          </p:nvPr>
        </p:nvSpPr>
        <p:spPr>
          <a:xfrm>
            <a:off x="1034400" y="1221400"/>
            <a:ext cx="22315200" cy="18297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t>Plans for Virtual Learning	</a:t>
            </a:r>
            <a:endParaRPr/>
          </a:p>
        </p:txBody>
      </p:sp>
      <p:sp>
        <p:nvSpPr>
          <p:cNvPr id="79" name="Google Shape;79;p16"/>
          <p:cNvSpPr txBox="1"/>
          <p:nvPr>
            <p:ph idx="1" type="body"/>
          </p:nvPr>
        </p:nvSpPr>
        <p:spPr>
          <a:xfrm>
            <a:off x="1034400" y="3972864"/>
            <a:ext cx="22315200" cy="82104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a:t>K-5 will be using Schoology for virtual learning</a:t>
            </a:r>
            <a:endParaRPr/>
          </a:p>
          <a:p>
            <a:pPr indent="0" lvl="0" marL="0" rtl="0" algn="l">
              <a:spcBef>
                <a:spcPts val="4300"/>
              </a:spcBef>
              <a:spcAft>
                <a:spcPts val="0"/>
              </a:spcAft>
              <a:buNone/>
            </a:pPr>
            <a:r>
              <a:rPr lang="en-US"/>
              <a:t>Teachers will create a schedule each day replicating what they taught during the regular school year</a:t>
            </a:r>
            <a:endParaRPr/>
          </a:p>
          <a:p>
            <a:pPr indent="0" lvl="0" marL="0" rtl="0" algn="l">
              <a:spcBef>
                <a:spcPts val="4300"/>
              </a:spcBef>
              <a:spcAft>
                <a:spcPts val="0"/>
              </a:spcAft>
              <a:buNone/>
            </a:pPr>
            <a:r>
              <a:rPr lang="en-US"/>
              <a:t>Instruction will be all standards based learning</a:t>
            </a:r>
            <a:endParaRPr/>
          </a:p>
          <a:p>
            <a:pPr indent="0" lvl="0" marL="0" rtl="0" algn="l">
              <a:spcBef>
                <a:spcPts val="4300"/>
              </a:spcBef>
              <a:spcAft>
                <a:spcPts val="0"/>
              </a:spcAft>
              <a:buNone/>
            </a:pPr>
            <a:r>
              <a:rPr lang="en-US"/>
              <a:t>Teachers will teach up to 4 standards per day</a:t>
            </a:r>
            <a:endParaRPr/>
          </a:p>
          <a:p>
            <a:pPr indent="0" lvl="0" marL="0" rtl="0" algn="l">
              <a:spcBef>
                <a:spcPts val="4300"/>
              </a:spcBef>
              <a:spcAft>
                <a:spcPts val="4300"/>
              </a:spcAft>
              <a:buNone/>
            </a:pPr>
            <a:r>
              <a:rPr lang="en-US"/>
              <a:t>Work will be collected through Schoology as well as graded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1034400" y="412500"/>
            <a:ext cx="22315200" cy="17187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Fast Forword</a:t>
            </a:r>
            <a:endParaRPr/>
          </a:p>
        </p:txBody>
      </p:sp>
      <p:sp>
        <p:nvSpPr>
          <p:cNvPr id="85" name="Google Shape;85;p17"/>
          <p:cNvSpPr txBox="1"/>
          <p:nvPr>
            <p:ph idx="1" type="body"/>
          </p:nvPr>
        </p:nvSpPr>
        <p:spPr>
          <a:xfrm>
            <a:off x="383850" y="2303075"/>
            <a:ext cx="23616300" cy="109659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3600">
                <a:solidFill>
                  <a:srgbClr val="FFFFFF"/>
                </a:solidFill>
                <a:latin typeface="Montserrat"/>
                <a:ea typeface="Montserrat"/>
                <a:cs typeface="Montserrat"/>
                <a:sym typeface="Montserrat"/>
              </a:rPr>
              <a:t>Fast ForWord is an evidence-based, adaptive reading and language program that delivers 1-2 years gain in 40-60 hours of use for any struggling learner. Schools choose Fast ForWord because our unique brain-based approach targets the root causes of reading difficulty to deliver lasting results that make better readers and lifelong Fast ForWord is an evidence-based, adaptive reading and language program that delivers 1-2 years gain in 40-60 hours of use for any struggling learner. Schools choose Fast ForWord because our unique brain-based approach targets the root causes of reading difficulty to deliver lasting results that make better readers and lifelong learners..</a:t>
            </a:r>
            <a:endParaRPr sz="3600">
              <a:solidFill>
                <a:srgbClr val="FFFFFF"/>
              </a:solidFill>
              <a:latin typeface="Montserrat"/>
              <a:ea typeface="Montserrat"/>
              <a:cs typeface="Montserrat"/>
              <a:sym typeface="Montserrat"/>
            </a:endParaRPr>
          </a:p>
          <a:p>
            <a:pPr indent="0" lvl="0" marL="0" rtl="0" algn="l">
              <a:spcBef>
                <a:spcPts val="4300"/>
              </a:spcBef>
              <a:spcAft>
                <a:spcPts val="0"/>
              </a:spcAft>
              <a:buNone/>
            </a:pPr>
            <a:r>
              <a:rPr lang="en-US" sz="3600">
                <a:solidFill>
                  <a:srgbClr val="FFFFFF"/>
                </a:solidFill>
                <a:latin typeface="Montserrat"/>
                <a:ea typeface="Montserrat"/>
                <a:cs typeface="Montserrat"/>
                <a:sym typeface="Montserrat"/>
              </a:rPr>
              <a:t>https://youtu.be/R6J-BCOROo8</a:t>
            </a:r>
            <a:endParaRPr sz="3600">
              <a:solidFill>
                <a:srgbClr val="FFFFFF"/>
              </a:solidFill>
              <a:latin typeface="Montserrat"/>
              <a:ea typeface="Montserrat"/>
              <a:cs typeface="Montserrat"/>
              <a:sym typeface="Montserrat"/>
            </a:endParaRPr>
          </a:p>
          <a:p>
            <a:pPr indent="0" lvl="0" marL="0" rtl="0" algn="l">
              <a:spcBef>
                <a:spcPts val="4300"/>
              </a:spcBef>
              <a:spcAft>
                <a:spcPts val="0"/>
              </a:spcAft>
              <a:buNone/>
            </a:pPr>
            <a:r>
              <a:t/>
            </a:r>
            <a:endParaRPr sz="3600">
              <a:solidFill>
                <a:srgbClr val="FFFFFF"/>
              </a:solidFill>
              <a:latin typeface="Montserrat"/>
              <a:ea typeface="Montserrat"/>
              <a:cs typeface="Montserrat"/>
              <a:sym typeface="Montserrat"/>
            </a:endParaRPr>
          </a:p>
          <a:p>
            <a:pPr indent="0" lvl="0" marL="0" rtl="0" algn="l">
              <a:spcBef>
                <a:spcPts val="4300"/>
              </a:spcBef>
              <a:spcAft>
                <a:spcPts val="4300"/>
              </a:spcAft>
              <a:buNone/>
            </a:pPr>
            <a:r>
              <a:t/>
            </a:r>
            <a:endParaRPr sz="3600">
              <a:solidFill>
                <a:srgbClr val="FFFFFF"/>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8"/>
          <p:cNvSpPr txBox="1"/>
          <p:nvPr>
            <p:ph type="title"/>
          </p:nvPr>
        </p:nvSpPr>
        <p:spPr>
          <a:xfrm>
            <a:off x="1034400" y="190125"/>
            <a:ext cx="22315200" cy="17004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Dr. Seuss Day</a:t>
            </a:r>
            <a:endParaRPr/>
          </a:p>
        </p:txBody>
      </p:sp>
      <p:pic>
        <p:nvPicPr>
          <p:cNvPr id="91" name="Google Shape;91;p18"/>
          <p:cNvPicPr preferRelativeResize="0"/>
          <p:nvPr/>
        </p:nvPicPr>
        <p:blipFill rotWithShape="1">
          <a:blip r:embed="rId3">
            <a:alphaModFix/>
          </a:blip>
          <a:srcRect b="0" l="0" r="12426" t="0"/>
          <a:stretch/>
        </p:blipFill>
        <p:spPr>
          <a:xfrm>
            <a:off x="14551850" y="2786400"/>
            <a:ext cx="4989925" cy="4273375"/>
          </a:xfrm>
          <a:prstGeom prst="rect">
            <a:avLst/>
          </a:prstGeom>
          <a:noFill/>
          <a:ln>
            <a:noFill/>
          </a:ln>
        </p:spPr>
      </p:pic>
      <p:pic>
        <p:nvPicPr>
          <p:cNvPr id="92" name="Google Shape;92;p18"/>
          <p:cNvPicPr preferRelativeResize="0"/>
          <p:nvPr/>
        </p:nvPicPr>
        <p:blipFill rotWithShape="1">
          <a:blip r:embed="rId4">
            <a:alphaModFix/>
          </a:blip>
          <a:srcRect b="3271" l="0" r="6533" t="3261"/>
          <a:stretch/>
        </p:blipFill>
        <p:spPr>
          <a:xfrm>
            <a:off x="9979850" y="7059775"/>
            <a:ext cx="4572000" cy="4273375"/>
          </a:xfrm>
          <a:prstGeom prst="rect">
            <a:avLst/>
          </a:prstGeom>
          <a:noFill/>
          <a:ln>
            <a:noFill/>
          </a:ln>
        </p:spPr>
      </p:pic>
      <p:pic>
        <p:nvPicPr>
          <p:cNvPr id="93" name="Google Shape;93;p18"/>
          <p:cNvPicPr preferRelativeResize="0"/>
          <p:nvPr/>
        </p:nvPicPr>
        <p:blipFill>
          <a:blip r:embed="rId5">
            <a:alphaModFix/>
          </a:blip>
          <a:stretch>
            <a:fillRect/>
          </a:stretch>
        </p:blipFill>
        <p:spPr>
          <a:xfrm>
            <a:off x="4989925" y="2786400"/>
            <a:ext cx="4989925" cy="4273375"/>
          </a:xfrm>
          <a:prstGeom prst="rect">
            <a:avLst/>
          </a:prstGeom>
          <a:noFill/>
          <a:ln>
            <a:noFill/>
          </a:ln>
        </p:spPr>
      </p:pic>
      <p:pic>
        <p:nvPicPr>
          <p:cNvPr id="94" name="Google Shape;94;p18"/>
          <p:cNvPicPr preferRelativeResize="0"/>
          <p:nvPr/>
        </p:nvPicPr>
        <p:blipFill>
          <a:blip r:embed="rId6">
            <a:alphaModFix/>
          </a:blip>
          <a:stretch>
            <a:fillRect/>
          </a:stretch>
        </p:blipFill>
        <p:spPr>
          <a:xfrm>
            <a:off x="9979850" y="2786400"/>
            <a:ext cx="4572000" cy="4273375"/>
          </a:xfrm>
          <a:prstGeom prst="rect">
            <a:avLst/>
          </a:prstGeom>
          <a:noFill/>
          <a:ln>
            <a:noFill/>
          </a:ln>
        </p:spPr>
      </p:pic>
      <p:pic>
        <p:nvPicPr>
          <p:cNvPr id="95" name="Google Shape;95;p18"/>
          <p:cNvPicPr preferRelativeResize="0"/>
          <p:nvPr/>
        </p:nvPicPr>
        <p:blipFill>
          <a:blip r:embed="rId7">
            <a:alphaModFix/>
          </a:blip>
          <a:stretch>
            <a:fillRect/>
          </a:stretch>
        </p:blipFill>
        <p:spPr>
          <a:xfrm>
            <a:off x="0" y="7059775"/>
            <a:ext cx="4989925" cy="4273375"/>
          </a:xfrm>
          <a:prstGeom prst="rect">
            <a:avLst/>
          </a:prstGeom>
          <a:noFill/>
          <a:ln>
            <a:noFill/>
          </a:ln>
        </p:spPr>
      </p:pic>
      <p:pic>
        <p:nvPicPr>
          <p:cNvPr id="96" name="Google Shape;96;p18"/>
          <p:cNvPicPr preferRelativeResize="0"/>
          <p:nvPr/>
        </p:nvPicPr>
        <p:blipFill>
          <a:blip r:embed="rId8">
            <a:alphaModFix/>
          </a:blip>
          <a:stretch>
            <a:fillRect/>
          </a:stretch>
        </p:blipFill>
        <p:spPr>
          <a:xfrm>
            <a:off x="0" y="2786400"/>
            <a:ext cx="4989925" cy="4273375"/>
          </a:xfrm>
          <a:prstGeom prst="rect">
            <a:avLst/>
          </a:prstGeom>
          <a:noFill/>
          <a:ln>
            <a:noFill/>
          </a:ln>
        </p:spPr>
      </p:pic>
      <p:pic>
        <p:nvPicPr>
          <p:cNvPr id="97" name="Google Shape;97;p18"/>
          <p:cNvPicPr preferRelativeResize="0"/>
          <p:nvPr/>
        </p:nvPicPr>
        <p:blipFill>
          <a:blip r:embed="rId9">
            <a:alphaModFix/>
          </a:blip>
          <a:stretch>
            <a:fillRect/>
          </a:stretch>
        </p:blipFill>
        <p:spPr>
          <a:xfrm>
            <a:off x="18630700" y="2786400"/>
            <a:ext cx="5753300" cy="8546750"/>
          </a:xfrm>
          <a:prstGeom prst="rect">
            <a:avLst/>
          </a:prstGeom>
          <a:noFill/>
          <a:ln>
            <a:noFill/>
          </a:ln>
        </p:spPr>
      </p:pic>
      <p:pic>
        <p:nvPicPr>
          <p:cNvPr id="98" name="Google Shape;98;p18"/>
          <p:cNvPicPr preferRelativeResize="0"/>
          <p:nvPr/>
        </p:nvPicPr>
        <p:blipFill rotWithShape="1">
          <a:blip r:embed="rId10">
            <a:alphaModFix/>
          </a:blip>
          <a:srcRect b="-6986" l="0" r="-22159" t="0"/>
          <a:stretch/>
        </p:blipFill>
        <p:spPr>
          <a:xfrm>
            <a:off x="4989913" y="7059775"/>
            <a:ext cx="6096000" cy="4572000"/>
          </a:xfrm>
          <a:prstGeom prst="rect">
            <a:avLst/>
          </a:prstGeom>
          <a:noFill/>
          <a:ln>
            <a:noFill/>
          </a:ln>
        </p:spPr>
      </p:pic>
      <p:pic>
        <p:nvPicPr>
          <p:cNvPr id="99" name="Google Shape;99;p18"/>
          <p:cNvPicPr preferRelativeResize="0"/>
          <p:nvPr/>
        </p:nvPicPr>
        <p:blipFill rotWithShape="1">
          <a:blip r:embed="rId11">
            <a:alphaModFix/>
          </a:blip>
          <a:srcRect b="19309" l="0" r="6533" t="0"/>
          <a:stretch/>
        </p:blipFill>
        <p:spPr>
          <a:xfrm>
            <a:off x="14551850" y="7059775"/>
            <a:ext cx="4078850" cy="42733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9"/>
          <p:cNvSpPr txBox="1"/>
          <p:nvPr>
            <p:ph type="title"/>
          </p:nvPr>
        </p:nvSpPr>
        <p:spPr>
          <a:xfrm>
            <a:off x="981800" y="1003925"/>
            <a:ext cx="22315200" cy="17187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6000"/>
              <a:t>Communicating with Parents</a:t>
            </a:r>
            <a:endParaRPr sz="6000"/>
          </a:p>
          <a:p>
            <a:pPr indent="0" lvl="0" marL="0" rtl="0" algn="ctr">
              <a:spcBef>
                <a:spcPts val="0"/>
              </a:spcBef>
              <a:spcAft>
                <a:spcPts val="0"/>
              </a:spcAft>
              <a:buNone/>
            </a:pPr>
            <a:r>
              <a:t/>
            </a:r>
            <a:endParaRPr/>
          </a:p>
        </p:txBody>
      </p:sp>
      <p:sp>
        <p:nvSpPr>
          <p:cNvPr id="105" name="Google Shape;105;p19"/>
          <p:cNvSpPr txBox="1"/>
          <p:nvPr>
            <p:ph idx="1" type="body"/>
          </p:nvPr>
        </p:nvSpPr>
        <p:spPr>
          <a:xfrm>
            <a:off x="331250" y="3445475"/>
            <a:ext cx="23616300" cy="9651600"/>
          </a:xfrm>
          <a:prstGeom prst="rect">
            <a:avLst/>
          </a:prstGeom>
        </p:spPr>
        <p:txBody>
          <a:bodyPr anchorCtr="0" anchor="t" bIns="243800" lIns="243800" spcFirstLastPara="1" rIns="243800" wrap="square" tIns="243800">
            <a:noAutofit/>
          </a:bodyPr>
          <a:lstStyle/>
          <a:p>
            <a:pPr indent="0" lvl="0" marL="914400" rtl="0" algn="l">
              <a:spcBef>
                <a:spcPts val="0"/>
              </a:spcBef>
              <a:spcAft>
                <a:spcPts val="0"/>
              </a:spcAft>
              <a:buNone/>
            </a:pPr>
            <a:r>
              <a:rPr lang="en-US"/>
              <a:t>A PARENTSQUARE memo was created asking parents for their email addresses.  Email addresses were collected and put into a spreadsheet.  Parents are contacting parents directing, sharing information, and sending work.</a:t>
            </a:r>
            <a:endParaRPr/>
          </a:p>
          <a:p>
            <a:pPr indent="0" lvl="0" marL="914400" rtl="0" algn="l">
              <a:spcBef>
                <a:spcPts val="4300"/>
              </a:spcBef>
              <a:spcAft>
                <a:spcPts val="43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9" name="Shape 109"/>
        <p:cNvGrpSpPr/>
        <p:nvPr/>
      </p:nvGrpSpPr>
      <p:grpSpPr>
        <a:xfrm>
          <a:off x="0" y="0"/>
          <a:ext cx="0" cy="0"/>
          <a:chOff x="0" y="0"/>
          <a:chExt cx="0" cy="0"/>
        </a:xfrm>
      </p:grpSpPr>
      <p:sp>
        <p:nvSpPr>
          <p:cNvPr id="110" name="Google Shape;110;p20"/>
          <p:cNvSpPr txBox="1"/>
          <p:nvPr>
            <p:ph type="title"/>
          </p:nvPr>
        </p:nvSpPr>
        <p:spPr>
          <a:xfrm>
            <a:off x="2758400" y="3257067"/>
            <a:ext cx="59507100" cy="4879200"/>
          </a:xfrm>
          <a:prstGeom prst="rect">
            <a:avLst/>
          </a:prstGeom>
        </p:spPr>
        <p:txBody>
          <a:bodyPr anchorCtr="0" anchor="ctr" bIns="243800" lIns="243800" spcFirstLastPara="1" rIns="243800" wrap="square" tIns="243800">
            <a:noAutofit/>
          </a:bodyPr>
          <a:lstStyle/>
          <a:p>
            <a:pPr indent="0" lvl="0" marL="0" rtl="0" algn="l">
              <a:spcBef>
                <a:spcPts val="0"/>
              </a:spcBef>
              <a:spcAft>
                <a:spcPts val="0"/>
              </a:spcAft>
              <a:buNone/>
            </a:pPr>
            <a:r>
              <a:t/>
            </a:r>
            <a:endParaRPr sz="12800">
              <a:solidFill>
                <a:srgbClr val="000000"/>
              </a:solidFill>
            </a:endParaRPr>
          </a:p>
          <a:p>
            <a:pPr indent="0" lvl="0" marL="0" rtl="0" algn="ctr">
              <a:spcBef>
                <a:spcPts val="0"/>
              </a:spcBef>
              <a:spcAft>
                <a:spcPts val="0"/>
              </a:spcAft>
              <a:buNone/>
            </a:pPr>
            <a:r>
              <a:t/>
            </a:r>
            <a:endParaRPr sz="3700">
              <a:solidFill>
                <a:srgbClr val="000000"/>
              </a:solidFill>
            </a:endParaRPr>
          </a:p>
        </p:txBody>
      </p:sp>
      <p:sp>
        <p:nvSpPr>
          <p:cNvPr id="111" name="Google Shape;111;p20"/>
          <p:cNvSpPr txBox="1"/>
          <p:nvPr/>
        </p:nvSpPr>
        <p:spPr>
          <a:xfrm>
            <a:off x="2938600" y="2261267"/>
            <a:ext cx="7518300" cy="96072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2700"/>
              </a:spcAft>
              <a:buNone/>
            </a:pPr>
            <a:r>
              <a:t/>
            </a:r>
            <a:endParaRPr sz="3700">
              <a:solidFill>
                <a:srgbClr val="FFFFFF"/>
              </a:solidFill>
            </a:endParaRPr>
          </a:p>
        </p:txBody>
      </p:sp>
      <p:sp>
        <p:nvSpPr>
          <p:cNvPr id="112" name="Google Shape;112;p20"/>
          <p:cNvSpPr txBox="1"/>
          <p:nvPr/>
        </p:nvSpPr>
        <p:spPr>
          <a:xfrm>
            <a:off x="11927333" y="3166600"/>
            <a:ext cx="11023200" cy="8439300"/>
          </a:xfrm>
          <a:prstGeom prst="rect">
            <a:avLst/>
          </a:prstGeom>
          <a:noFill/>
          <a:ln>
            <a:noFill/>
          </a:ln>
        </p:spPr>
        <p:txBody>
          <a:bodyPr anchorCtr="0" anchor="t" bIns="243800" lIns="243800" spcFirstLastPara="1" rIns="243800" wrap="square" tIns="243800">
            <a:noAutofit/>
          </a:bodyPr>
          <a:lstStyle/>
          <a:p>
            <a:pPr indent="-863600" lvl="0" marL="1219200" rtl="0" algn="l">
              <a:spcBef>
                <a:spcPts val="0"/>
              </a:spcBef>
              <a:spcAft>
                <a:spcPts val="2700"/>
              </a:spcAft>
              <a:buClr>
                <a:srgbClr val="FFFF00"/>
              </a:buClr>
              <a:buSzPts val="4000"/>
              <a:buChar char="●"/>
            </a:pPr>
            <a:r>
              <a:t/>
            </a:r>
            <a:endParaRPr sz="4000">
              <a:solidFill>
                <a:srgbClr val="FFFF00"/>
              </a:solidFill>
            </a:endParaRPr>
          </a:p>
        </p:txBody>
      </p:sp>
      <p:sp>
        <p:nvSpPr>
          <p:cNvPr id="113" name="Google Shape;113;p20"/>
          <p:cNvSpPr txBox="1"/>
          <p:nvPr/>
        </p:nvSpPr>
        <p:spPr>
          <a:xfrm rot="-5400000">
            <a:off x="-1317783" y="4566417"/>
            <a:ext cx="8660100" cy="26208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t/>
            </a:r>
            <a:endParaRPr i="1" sz="9600">
              <a:solidFill>
                <a:srgbClr val="6D9EEB"/>
              </a:solidFill>
              <a:latin typeface="Spectral"/>
              <a:ea typeface="Spectral"/>
              <a:cs typeface="Spectral"/>
              <a:sym typeface="Spectral"/>
            </a:endParaRPr>
          </a:p>
        </p:txBody>
      </p:sp>
      <p:sp>
        <p:nvSpPr>
          <p:cNvPr id="114" name="Google Shape;114;p20"/>
          <p:cNvSpPr txBox="1"/>
          <p:nvPr/>
        </p:nvSpPr>
        <p:spPr>
          <a:xfrm>
            <a:off x="2189400" y="900467"/>
            <a:ext cx="19416900" cy="29313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Clr>
                <a:schemeClr val="dk1"/>
              </a:buClr>
              <a:buSzPts val="2900"/>
              <a:buFont typeface="Arial"/>
              <a:buNone/>
            </a:pPr>
            <a:r>
              <a:rPr lang="en-US" sz="9600">
                <a:solidFill>
                  <a:schemeClr val="dk1"/>
                </a:solidFill>
              </a:rPr>
              <a:t>SBAC Interim Comprehensive Assessments</a:t>
            </a:r>
            <a:endParaRPr sz="9600"/>
          </a:p>
        </p:txBody>
      </p:sp>
      <p:sp>
        <p:nvSpPr>
          <p:cNvPr id="115" name="Google Shape;115;p20"/>
          <p:cNvSpPr txBox="1"/>
          <p:nvPr>
            <p:ph idx="1" type="body"/>
          </p:nvPr>
        </p:nvSpPr>
        <p:spPr>
          <a:xfrm>
            <a:off x="1078400" y="4772267"/>
            <a:ext cx="21972900" cy="7411200"/>
          </a:xfrm>
          <a:prstGeom prst="rect">
            <a:avLst/>
          </a:prstGeom>
        </p:spPr>
        <p:txBody>
          <a:bodyPr anchorCtr="0" anchor="t" bIns="243800" lIns="243800" spcFirstLastPara="1" rIns="243800" wrap="square" tIns="243800">
            <a:noAutofit/>
          </a:bodyPr>
          <a:lstStyle/>
          <a:p>
            <a:pPr indent="-1016000" lvl="0" marL="1219200" rtl="0" algn="l">
              <a:spcBef>
                <a:spcPts val="0"/>
              </a:spcBef>
              <a:spcAft>
                <a:spcPts val="0"/>
              </a:spcAft>
              <a:buClr>
                <a:schemeClr val="dk1"/>
              </a:buClr>
              <a:buSzPts val="6400"/>
              <a:buChar char="●"/>
            </a:pPr>
            <a:r>
              <a:rPr lang="en-US" sz="6400">
                <a:solidFill>
                  <a:schemeClr val="dk1"/>
                </a:solidFill>
              </a:rPr>
              <a:t>ICA assessments for ELA &amp; Math were administered to all the 6th - 8th students during the week of March 9th. </a:t>
            </a:r>
            <a:endParaRPr sz="6400">
              <a:solidFill>
                <a:schemeClr val="dk1"/>
              </a:solidFill>
            </a:endParaRPr>
          </a:p>
          <a:p>
            <a:pPr indent="-1016000" lvl="0" marL="1219200" rtl="0" algn="l">
              <a:spcBef>
                <a:spcPts val="0"/>
              </a:spcBef>
              <a:spcAft>
                <a:spcPts val="0"/>
              </a:spcAft>
              <a:buClr>
                <a:schemeClr val="dk1"/>
              </a:buClr>
              <a:buSzPts val="6400"/>
              <a:buChar char="●"/>
            </a:pPr>
            <a:r>
              <a:rPr lang="en-US" sz="6400">
                <a:solidFill>
                  <a:schemeClr val="dk1"/>
                </a:solidFill>
              </a:rPr>
              <a:t>Teachers were trained to administer the ICA assessments by Operations.</a:t>
            </a:r>
            <a:endParaRPr sz="6400">
              <a:solidFill>
                <a:schemeClr val="dk1"/>
              </a:solidFill>
            </a:endParaRPr>
          </a:p>
          <a:p>
            <a:pPr indent="-1016000" lvl="0" marL="1219200" rtl="0" algn="l">
              <a:spcBef>
                <a:spcPts val="0"/>
              </a:spcBef>
              <a:spcAft>
                <a:spcPts val="0"/>
              </a:spcAft>
              <a:buClr>
                <a:schemeClr val="dk1"/>
              </a:buClr>
              <a:buSzPts val="6400"/>
              <a:buChar char="●"/>
            </a:pPr>
            <a:r>
              <a:rPr lang="en-US" sz="6400">
                <a:solidFill>
                  <a:schemeClr val="dk1"/>
                </a:solidFill>
              </a:rPr>
              <a:t>Teachers are being trained for hand scoring the Performance Task Assessments for both Math &amp; ELA. </a:t>
            </a:r>
            <a:endParaRPr sz="6400">
              <a:solidFill>
                <a:schemeClr val="dk1"/>
              </a:solidFill>
            </a:endParaRPr>
          </a:p>
          <a:p>
            <a:pPr indent="0" lvl="0" marL="0" rtl="0" algn="l">
              <a:spcBef>
                <a:spcPts val="4300"/>
              </a:spcBef>
              <a:spcAft>
                <a:spcPts val="43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9" name="Shape 119"/>
        <p:cNvGrpSpPr/>
        <p:nvPr/>
      </p:nvGrpSpPr>
      <p:grpSpPr>
        <a:xfrm>
          <a:off x="0" y="0"/>
          <a:ext cx="0" cy="0"/>
          <a:chOff x="0" y="0"/>
          <a:chExt cx="0" cy="0"/>
        </a:xfrm>
      </p:grpSpPr>
      <p:sp>
        <p:nvSpPr>
          <p:cNvPr id="120" name="Google Shape;120;p21"/>
          <p:cNvSpPr txBox="1"/>
          <p:nvPr>
            <p:ph type="ctrTitle"/>
          </p:nvPr>
        </p:nvSpPr>
        <p:spPr>
          <a:xfrm>
            <a:off x="11839625" y="6459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sz="12800">
                <a:solidFill>
                  <a:srgbClr val="FFFFFF"/>
                </a:solidFill>
              </a:rPr>
              <a:t>Middle School</a:t>
            </a:r>
            <a:endParaRPr sz="12800">
              <a:solidFill>
                <a:srgbClr val="FFFFFF"/>
              </a:solidFill>
            </a:endParaRPr>
          </a:p>
        </p:txBody>
      </p:sp>
      <p:sp>
        <p:nvSpPr>
          <p:cNvPr id="121" name="Google Shape;121;p21"/>
          <p:cNvSpPr txBox="1"/>
          <p:nvPr/>
        </p:nvSpPr>
        <p:spPr>
          <a:xfrm>
            <a:off x="2786200" y="2239733"/>
            <a:ext cx="7518300" cy="9607200"/>
          </a:xfrm>
          <a:prstGeom prst="rect">
            <a:avLst/>
          </a:prstGeom>
          <a:noFill/>
          <a:ln>
            <a:noFill/>
          </a:ln>
        </p:spPr>
        <p:txBody>
          <a:bodyPr anchorCtr="0" anchor="t" bIns="243800" lIns="243800" spcFirstLastPara="1" rIns="243800" wrap="square" tIns="243800">
            <a:noAutofit/>
          </a:bodyPr>
          <a:lstStyle/>
          <a:p>
            <a:pPr indent="0" lvl="0" marL="0" rtl="0" algn="l">
              <a:lnSpc>
                <a:spcPct val="115000"/>
              </a:lnSpc>
              <a:spcBef>
                <a:spcPts val="0"/>
              </a:spcBef>
              <a:spcAft>
                <a:spcPts val="2700"/>
              </a:spcAft>
              <a:buNone/>
            </a:pPr>
            <a:r>
              <a:rPr lang="en-US" sz="4800">
                <a:solidFill>
                  <a:srgbClr val="FFFFFF"/>
                </a:solidFill>
              </a:rPr>
              <a:t>Adminstrators and teachers held robust discussions about scenarios similar to the four suggested by the CDE. Teachers came up with questions and then answers to how to handle the situation in anticipation of closure.</a:t>
            </a:r>
            <a:endParaRPr sz="4800">
              <a:solidFill>
                <a:srgbClr val="FFFFFF"/>
              </a:solidFill>
            </a:endParaRPr>
          </a:p>
        </p:txBody>
      </p:sp>
      <p:sp>
        <p:nvSpPr>
          <p:cNvPr id="122" name="Google Shape;122;p21"/>
          <p:cNvSpPr txBox="1"/>
          <p:nvPr/>
        </p:nvSpPr>
        <p:spPr>
          <a:xfrm>
            <a:off x="10093800" y="2145800"/>
            <a:ext cx="12856800" cy="10392000"/>
          </a:xfrm>
          <a:prstGeom prst="rect">
            <a:avLst/>
          </a:prstGeom>
          <a:noFill/>
          <a:ln>
            <a:noFill/>
          </a:ln>
        </p:spPr>
        <p:txBody>
          <a:bodyPr anchorCtr="0" anchor="t" bIns="243800" lIns="243800" spcFirstLastPara="1" rIns="243800" wrap="square" tIns="243800">
            <a:noAutofit/>
          </a:bodyPr>
          <a:lstStyle/>
          <a:p>
            <a:pPr indent="-863600" lvl="0" marL="1219200" rtl="0" algn="l">
              <a:spcBef>
                <a:spcPts val="0"/>
              </a:spcBef>
              <a:spcAft>
                <a:spcPts val="0"/>
              </a:spcAft>
              <a:buClr>
                <a:srgbClr val="FFFF00"/>
              </a:buClr>
              <a:buSzPts val="4000"/>
              <a:buChar char="●"/>
            </a:pPr>
            <a:r>
              <a:rPr lang="en-US" sz="4000">
                <a:solidFill>
                  <a:srgbClr val="FFFF00"/>
                </a:solidFill>
              </a:rPr>
              <a:t>Teachers themselves identified the most beneficial path for the MS was to create not just packets, but lessons which could continue to </a:t>
            </a:r>
            <a:r>
              <a:rPr lang="en-US" sz="4000">
                <a:solidFill>
                  <a:srgbClr val="FFFFFF"/>
                </a:solidFill>
              </a:rPr>
              <a:t>teach and assess </a:t>
            </a:r>
            <a:r>
              <a:rPr lang="en-US" sz="4000">
                <a:solidFill>
                  <a:srgbClr val="FFFF00"/>
                </a:solidFill>
              </a:rPr>
              <a:t>learning while teacher, student and school were not co-locating</a:t>
            </a:r>
            <a:endParaRPr sz="4000">
              <a:solidFill>
                <a:srgbClr val="FFFF00"/>
              </a:solidFill>
            </a:endParaRPr>
          </a:p>
          <a:p>
            <a:pPr indent="-863600" lvl="0" marL="1219200" rtl="0" algn="l">
              <a:spcBef>
                <a:spcPts val="2700"/>
              </a:spcBef>
              <a:spcAft>
                <a:spcPts val="0"/>
              </a:spcAft>
              <a:buClr>
                <a:srgbClr val="FFFF00"/>
              </a:buClr>
              <a:buSzPts val="4000"/>
              <a:buChar char="●"/>
            </a:pPr>
            <a:r>
              <a:rPr lang="en-US" sz="4000">
                <a:solidFill>
                  <a:srgbClr val="FFFF00"/>
                </a:solidFill>
              </a:rPr>
              <a:t>Since closure systems of contact with each student, to each family, and general communications or invitations have been put in place.</a:t>
            </a:r>
            <a:endParaRPr sz="4000">
              <a:solidFill>
                <a:srgbClr val="FFFF00"/>
              </a:solidFill>
            </a:endParaRPr>
          </a:p>
          <a:p>
            <a:pPr indent="-863600" lvl="0" marL="1219200" rtl="0" algn="l">
              <a:spcBef>
                <a:spcPts val="2700"/>
              </a:spcBef>
              <a:spcAft>
                <a:spcPts val="0"/>
              </a:spcAft>
              <a:buClr>
                <a:srgbClr val="FFFFFF"/>
              </a:buClr>
              <a:buSzPts val="4000"/>
              <a:buChar char="●"/>
            </a:pPr>
            <a:r>
              <a:rPr lang="en-US" sz="4000">
                <a:solidFill>
                  <a:srgbClr val="FFFFFF"/>
                </a:solidFill>
              </a:rPr>
              <a:t>Teachers contact all home room students in a biweekly rotation.</a:t>
            </a:r>
            <a:endParaRPr sz="4000">
              <a:solidFill>
                <a:srgbClr val="FFFFFF"/>
              </a:solidFill>
            </a:endParaRPr>
          </a:p>
          <a:p>
            <a:pPr indent="-863600" lvl="0" marL="1219200" rtl="0" algn="l">
              <a:spcBef>
                <a:spcPts val="2700"/>
              </a:spcBef>
              <a:spcAft>
                <a:spcPts val="0"/>
              </a:spcAft>
              <a:buClr>
                <a:srgbClr val="FFFFFF"/>
              </a:buClr>
              <a:buSzPts val="4000"/>
              <a:buChar char="●"/>
            </a:pPr>
            <a:r>
              <a:rPr lang="en-US" sz="4000">
                <a:solidFill>
                  <a:srgbClr val="FFFFFF"/>
                </a:solidFill>
              </a:rPr>
              <a:t>Weekly parent emails are sent</a:t>
            </a:r>
            <a:endParaRPr sz="4000">
              <a:solidFill>
                <a:srgbClr val="FFFFFF"/>
              </a:solidFill>
            </a:endParaRPr>
          </a:p>
          <a:p>
            <a:pPr indent="-863600" lvl="0" marL="1219200" rtl="0" algn="l">
              <a:spcBef>
                <a:spcPts val="2700"/>
              </a:spcBef>
              <a:spcAft>
                <a:spcPts val="2700"/>
              </a:spcAft>
              <a:buClr>
                <a:srgbClr val="FFFFFF"/>
              </a:buClr>
              <a:buSzPts val="4000"/>
              <a:buChar char="●"/>
            </a:pPr>
            <a:r>
              <a:rPr lang="en-US" sz="4000">
                <a:solidFill>
                  <a:srgbClr val="FFFFFF"/>
                </a:solidFill>
              </a:rPr>
              <a:t>Technology and musical instruments have been released to students in need of them.</a:t>
            </a:r>
            <a:endParaRPr sz="4000">
              <a:solidFill>
                <a:srgbClr val="FFFFFF"/>
              </a:solidFill>
            </a:endParaRPr>
          </a:p>
        </p:txBody>
      </p:sp>
      <p:sp>
        <p:nvSpPr>
          <p:cNvPr id="123" name="Google Shape;123;p21"/>
          <p:cNvSpPr txBox="1"/>
          <p:nvPr/>
        </p:nvSpPr>
        <p:spPr>
          <a:xfrm rot="-5400000">
            <a:off x="-2304050" y="3763617"/>
            <a:ext cx="8660100" cy="26208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i="1" lang="en-US" sz="9600">
                <a:solidFill>
                  <a:srgbClr val="6D9EEB"/>
                </a:solidFill>
                <a:latin typeface="Spectral"/>
                <a:ea typeface="Spectral"/>
                <a:cs typeface="Spectral"/>
                <a:sym typeface="Spectral"/>
              </a:rPr>
              <a:t>COVID-19</a:t>
            </a:r>
            <a:endParaRPr i="1" sz="9600">
              <a:solidFill>
                <a:srgbClr val="6D9EEB"/>
              </a:solidFill>
              <a:latin typeface="Spectral"/>
              <a:ea typeface="Spectral"/>
              <a:cs typeface="Spectral"/>
              <a:sym typeface="Spectral"/>
            </a:endParaRPr>
          </a:p>
        </p:txBody>
      </p:sp>
      <p:sp>
        <p:nvSpPr>
          <p:cNvPr id="124" name="Google Shape;124;p21"/>
          <p:cNvSpPr txBox="1"/>
          <p:nvPr/>
        </p:nvSpPr>
        <p:spPr>
          <a:xfrm>
            <a:off x="377467" y="420600"/>
            <a:ext cx="7643100" cy="13608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t/>
            </a:r>
            <a:endParaRPr sz="3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8" name="Shape 128"/>
        <p:cNvGrpSpPr/>
        <p:nvPr/>
      </p:nvGrpSpPr>
      <p:grpSpPr>
        <a:xfrm>
          <a:off x="0" y="0"/>
          <a:ext cx="0" cy="0"/>
          <a:chOff x="0" y="0"/>
          <a:chExt cx="0" cy="0"/>
        </a:xfrm>
      </p:grpSpPr>
      <p:sp>
        <p:nvSpPr>
          <p:cNvPr id="129" name="Google Shape;129;p22"/>
          <p:cNvSpPr txBox="1"/>
          <p:nvPr>
            <p:ph type="title"/>
          </p:nvPr>
        </p:nvSpPr>
        <p:spPr>
          <a:xfrm>
            <a:off x="831200" y="1186733"/>
            <a:ext cx="22721700" cy="1980000"/>
          </a:xfrm>
          <a:prstGeom prst="rect">
            <a:avLst/>
          </a:prstGeom>
        </p:spPr>
        <p:txBody>
          <a:bodyPr anchorCtr="0" anchor="ctr" bIns="243800" lIns="243800" spcFirstLastPara="1" rIns="243800" wrap="square" tIns="243800">
            <a:noAutofit/>
          </a:bodyPr>
          <a:lstStyle/>
          <a:p>
            <a:pPr indent="0" lvl="0" marL="0" rtl="0" algn="ctr">
              <a:spcBef>
                <a:spcPts val="0"/>
              </a:spcBef>
              <a:spcAft>
                <a:spcPts val="0"/>
              </a:spcAft>
              <a:buNone/>
            </a:pPr>
            <a:r>
              <a:rPr lang="en-US" sz="12800">
                <a:solidFill>
                  <a:srgbClr val="FFFFFF"/>
                </a:solidFill>
              </a:rPr>
              <a:t>Middle School PLC </a:t>
            </a:r>
            <a:endParaRPr sz="12800">
              <a:solidFill>
                <a:srgbClr val="FFFFFF"/>
              </a:solidFill>
            </a:endParaRPr>
          </a:p>
          <a:p>
            <a:pPr indent="0" lvl="0" marL="0" rtl="0" algn="ctr">
              <a:lnSpc>
                <a:spcPct val="115000"/>
              </a:lnSpc>
              <a:spcBef>
                <a:spcPts val="0"/>
              </a:spcBef>
              <a:spcAft>
                <a:spcPts val="0"/>
              </a:spcAft>
              <a:buClr>
                <a:schemeClr val="dk1"/>
              </a:buClr>
              <a:buSzPts val="2900"/>
              <a:buFont typeface="Arial"/>
              <a:buNone/>
            </a:pPr>
            <a:r>
              <a:rPr b="1" i="1" lang="en-US" sz="3700">
                <a:solidFill>
                  <a:srgbClr val="FFFFFF"/>
                </a:solidFill>
              </a:rPr>
              <a:t>Preparing for Virtual &amp; Remote Learning</a:t>
            </a:r>
            <a:endParaRPr sz="12800">
              <a:solidFill>
                <a:srgbClr val="FFFFFF"/>
              </a:solidFill>
            </a:endParaRPr>
          </a:p>
          <a:p>
            <a:pPr indent="0" lvl="0" marL="0" rtl="0" algn="ctr">
              <a:spcBef>
                <a:spcPts val="4300"/>
              </a:spcBef>
              <a:spcAft>
                <a:spcPts val="0"/>
              </a:spcAft>
              <a:buNone/>
            </a:pPr>
            <a:r>
              <a:t/>
            </a:r>
            <a:endParaRPr sz="3700">
              <a:solidFill>
                <a:srgbClr val="FFFFFF"/>
              </a:solidFill>
            </a:endParaRPr>
          </a:p>
        </p:txBody>
      </p:sp>
      <p:sp>
        <p:nvSpPr>
          <p:cNvPr id="130" name="Google Shape;130;p22"/>
          <p:cNvSpPr txBox="1"/>
          <p:nvPr/>
        </p:nvSpPr>
        <p:spPr>
          <a:xfrm rot="-5400000">
            <a:off x="-1317783" y="4566417"/>
            <a:ext cx="8660100" cy="26208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t/>
            </a:r>
            <a:endParaRPr i="1" sz="9600">
              <a:solidFill>
                <a:srgbClr val="6D9EEB"/>
              </a:solidFill>
              <a:latin typeface="Spectral"/>
              <a:ea typeface="Spectral"/>
              <a:cs typeface="Spectral"/>
              <a:sym typeface="Spectral"/>
            </a:endParaRPr>
          </a:p>
        </p:txBody>
      </p:sp>
      <p:sp>
        <p:nvSpPr>
          <p:cNvPr id="131" name="Google Shape;131;p22"/>
          <p:cNvSpPr txBox="1"/>
          <p:nvPr>
            <p:ph idx="1" type="body"/>
          </p:nvPr>
        </p:nvSpPr>
        <p:spPr>
          <a:xfrm>
            <a:off x="1043733" y="2943800"/>
            <a:ext cx="10680000" cy="98625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4000" u="sng">
                <a:solidFill>
                  <a:srgbClr val="FFFFFF"/>
                </a:solidFill>
              </a:rPr>
              <a:t>Preparing Teachers: </a:t>
            </a:r>
            <a:endParaRPr sz="4000" u="sng">
              <a:solidFill>
                <a:srgbClr val="FFFFFF"/>
              </a:solidFill>
            </a:endParaRPr>
          </a:p>
          <a:p>
            <a:pPr indent="-863600" lvl="0" marL="1219200" rtl="0" algn="l">
              <a:spcBef>
                <a:spcPts val="4300"/>
              </a:spcBef>
              <a:spcAft>
                <a:spcPts val="0"/>
              </a:spcAft>
              <a:buClr>
                <a:srgbClr val="FFFFFF"/>
              </a:buClr>
              <a:buSzPts val="4000"/>
              <a:buChar char="●"/>
            </a:pPr>
            <a:r>
              <a:rPr lang="en-US" sz="4000">
                <a:solidFill>
                  <a:srgbClr val="FFFFFF"/>
                </a:solidFill>
              </a:rPr>
              <a:t>Training on how to integrate google apps &amp; google drive with Schoology. </a:t>
            </a:r>
            <a:endParaRPr sz="4000">
              <a:solidFill>
                <a:srgbClr val="FFFFFF"/>
              </a:solidFill>
            </a:endParaRPr>
          </a:p>
          <a:p>
            <a:pPr indent="-863600" lvl="0" marL="1219200" rtl="0" algn="l">
              <a:spcBef>
                <a:spcPts val="0"/>
              </a:spcBef>
              <a:spcAft>
                <a:spcPts val="0"/>
              </a:spcAft>
              <a:buClr>
                <a:srgbClr val="FFFFFF"/>
              </a:buClr>
              <a:buSzPts val="4000"/>
              <a:buChar char="●"/>
            </a:pPr>
            <a:r>
              <a:rPr lang="en-US" sz="4000">
                <a:solidFill>
                  <a:srgbClr val="FFFFFF"/>
                </a:solidFill>
              </a:rPr>
              <a:t>Department &amp; grade level collaboration to prepare students’ work based on the curriculum maps. </a:t>
            </a:r>
            <a:endParaRPr sz="4000">
              <a:solidFill>
                <a:srgbClr val="FFFFFF"/>
              </a:solidFill>
            </a:endParaRPr>
          </a:p>
          <a:p>
            <a:pPr indent="-863600" lvl="0" marL="1219200" rtl="0" algn="l">
              <a:spcBef>
                <a:spcPts val="0"/>
              </a:spcBef>
              <a:spcAft>
                <a:spcPts val="0"/>
              </a:spcAft>
              <a:buClr>
                <a:srgbClr val="FFFFFF"/>
              </a:buClr>
              <a:buSzPts val="4000"/>
              <a:buChar char="●"/>
            </a:pPr>
            <a:r>
              <a:rPr lang="en-US" sz="4000">
                <a:solidFill>
                  <a:srgbClr val="FFFFFF"/>
                </a:solidFill>
              </a:rPr>
              <a:t>Virtual folders for each content are posted on Schoology that can be printed if needed. </a:t>
            </a:r>
            <a:endParaRPr sz="4000">
              <a:solidFill>
                <a:srgbClr val="FFFFFF"/>
              </a:solidFill>
            </a:endParaRPr>
          </a:p>
          <a:p>
            <a:pPr indent="-863600" lvl="0" marL="1219200" rtl="0" algn="l">
              <a:spcBef>
                <a:spcPts val="0"/>
              </a:spcBef>
              <a:spcAft>
                <a:spcPts val="0"/>
              </a:spcAft>
              <a:buClr>
                <a:srgbClr val="FFFFFF"/>
              </a:buClr>
              <a:buSzPts val="4000"/>
              <a:buChar char="●"/>
            </a:pPr>
            <a:r>
              <a:rPr lang="en-US" sz="4000">
                <a:solidFill>
                  <a:srgbClr val="FFFFFF"/>
                </a:solidFill>
              </a:rPr>
              <a:t>Teacher are trained to moderate the work with their students thru built in features in Schoology.  </a:t>
            </a:r>
            <a:endParaRPr sz="4000">
              <a:solidFill>
                <a:srgbClr val="FFFFFF"/>
              </a:solidFill>
            </a:endParaRPr>
          </a:p>
        </p:txBody>
      </p:sp>
      <p:sp>
        <p:nvSpPr>
          <p:cNvPr id="132" name="Google Shape;132;p22"/>
          <p:cNvSpPr txBox="1"/>
          <p:nvPr>
            <p:ph idx="2" type="body"/>
          </p:nvPr>
        </p:nvSpPr>
        <p:spPr>
          <a:xfrm>
            <a:off x="11723733" y="3156200"/>
            <a:ext cx="12007200" cy="98625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4000" u="sng">
                <a:solidFill>
                  <a:srgbClr val="FFFFFF"/>
                </a:solidFill>
              </a:rPr>
              <a:t>Preparing Students</a:t>
            </a:r>
            <a:endParaRPr sz="4000" u="sng">
              <a:solidFill>
                <a:srgbClr val="FFFFFF"/>
              </a:solidFill>
            </a:endParaRPr>
          </a:p>
          <a:p>
            <a:pPr indent="-863600" lvl="0" marL="1219200" rtl="0" algn="l">
              <a:spcBef>
                <a:spcPts val="4300"/>
              </a:spcBef>
              <a:spcAft>
                <a:spcPts val="0"/>
              </a:spcAft>
              <a:buClr>
                <a:srgbClr val="FFFFFF"/>
              </a:buClr>
              <a:buSzPts val="4000"/>
              <a:buChar char="●"/>
            </a:pPr>
            <a:r>
              <a:rPr i="1" lang="en-US" sz="4000">
                <a:solidFill>
                  <a:srgbClr val="FFFFFF"/>
                </a:solidFill>
              </a:rPr>
              <a:t>Students were given an inventory list of their access for </a:t>
            </a:r>
            <a:r>
              <a:rPr i="1" lang="en-US" sz="4000" u="sng">
                <a:solidFill>
                  <a:srgbClr val="FFFFFF"/>
                </a:solidFill>
                <a:hlinkClick r:id="rId3"/>
              </a:rPr>
              <a:t>Student Online Resources &amp; School Contacts </a:t>
            </a:r>
            <a:r>
              <a:rPr i="1" lang="en-US" sz="4000">
                <a:solidFill>
                  <a:srgbClr val="FFFFFF"/>
                </a:solidFill>
              </a:rPr>
              <a:t> for all the online programs they are currently using as well as teachers/staff contacts. </a:t>
            </a:r>
            <a:endParaRPr i="1" sz="4000">
              <a:solidFill>
                <a:srgbClr val="FFFFFF"/>
              </a:solidFill>
            </a:endParaRPr>
          </a:p>
          <a:p>
            <a:pPr indent="-863600" lvl="0" marL="1219200" rtl="0" algn="l">
              <a:spcBef>
                <a:spcPts val="0"/>
              </a:spcBef>
              <a:spcAft>
                <a:spcPts val="0"/>
              </a:spcAft>
              <a:buClr>
                <a:srgbClr val="FFFFFF"/>
              </a:buClr>
              <a:buSzPts val="4000"/>
              <a:buChar char="●"/>
            </a:pPr>
            <a:r>
              <a:rPr i="1" lang="en-US" sz="4000">
                <a:solidFill>
                  <a:srgbClr val="FFFFFF"/>
                </a:solidFill>
              </a:rPr>
              <a:t>Students were led through in class activities and tutorials to practice opening virtual folders and completing assignments through Schoology. </a:t>
            </a:r>
            <a:endParaRPr i="1" sz="4000">
              <a:solidFill>
                <a:srgbClr val="FFFFFF"/>
              </a:solidFill>
            </a:endParaRPr>
          </a:p>
          <a:p>
            <a:pPr indent="-863600" lvl="0" marL="1219200" rtl="0" algn="l">
              <a:spcBef>
                <a:spcPts val="0"/>
              </a:spcBef>
              <a:spcAft>
                <a:spcPts val="0"/>
              </a:spcAft>
              <a:buClr>
                <a:srgbClr val="FFFFFF"/>
              </a:buClr>
              <a:buSzPts val="4000"/>
              <a:buChar char="●"/>
            </a:pPr>
            <a:r>
              <a:rPr i="1" lang="en-US" sz="4000">
                <a:solidFill>
                  <a:srgbClr val="FFFFFF"/>
                </a:solidFill>
              </a:rPr>
              <a:t>Students were asked to take all the textbooks, work books and other instructional materials home the day before closure.  </a:t>
            </a:r>
            <a:endParaRPr i="1" sz="4000">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