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Helvetica Neue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93CB194-7722-4C21-A3C9-2677330CB909}">
  <a:tblStyle styleId="{293CB194-7722-4C21-A3C9-2677330CB9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1575199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1575199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157c953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157c953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1eacdf7b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1eacdf7b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c6f89d3b5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c6f89d3b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59bd475f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59bd475f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c7fe31b8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c7fe31b8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20b5ef2a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20b5ef2a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04389bd48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60;g604389bd48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27b845c6b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27b845c6b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157c953cc_1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157c953cc_1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04389bd48_0_2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04389bd48_0_2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04389bd48_0_2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04389bd48_0_2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27b845c6b_2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27b845c6b_2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27b845c6b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27b845c6b_0_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2953928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2953928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4569619" y="4905375"/>
            <a:ext cx="1533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Font typeface="Arial"/>
              <a:buNone/>
              <a:defRPr b="0" i="0" sz="800" u="none" cap="none" strike="noStrik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Font typeface="Arial"/>
              <a:buNone/>
              <a:defRPr b="0" i="0" sz="800" u="none" cap="none" strike="noStrik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Font typeface="Arial"/>
              <a:buNone/>
              <a:defRPr b="0" i="0" sz="800" u="none" cap="none" strike="noStrik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Font typeface="Arial"/>
              <a:buNone/>
              <a:defRPr b="0" i="0" sz="800" u="none" cap="none" strike="noStrik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Font typeface="Arial"/>
              <a:buNone/>
              <a:defRPr b="0" i="0" sz="800" u="none" cap="none" strike="noStrik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Font typeface="Arial"/>
              <a:buNone/>
              <a:defRPr b="0" i="0" sz="800" u="none" cap="none" strike="noStrik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Font typeface="Arial"/>
              <a:buNone/>
              <a:defRPr b="0" i="0" sz="800" u="none" cap="none" strike="noStrik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Font typeface="Arial"/>
              <a:buNone/>
              <a:defRPr b="0" i="0" sz="800" u="none" cap="none" strike="noStrik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Font typeface="Arial"/>
              <a:buNone/>
              <a:defRPr b="0" i="0" sz="800" u="none" cap="none" strike="noStrike">
                <a:solidFill>
                  <a:srgbClr val="2828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facebook.com/AIMSK12CollegePrep/videos/613111539267562/?fref=mentions&amp;__xts__%5B0%5D=68.ARAV70Sv4IPSFzvVYavCAAZIKuAgwn4Ci9ZDtWC2RkK8unrPlNXv1Wxnyf9-h2MoOHK7mDa2wTqC7SJ7mu4bLg4nSaCXEkCpvj2pjBiR3tgWVyLtsbjIDxqM7R2yMX914dQJFfzo18uyIyySleDi3ixfQulA34EnMfsb5qCHNm4Wp7XrDect-J9ZAborX2hZhVTOJRU5sFqP5YfPt5ASTmlSs3vDrvKLG6czs6pjZ1qjcpFAomvDkPWe9WR6D9SzcSH7zu0bnES9KG9Rg5pNgDZ9R1oE7JkRVouUZZOEb8cgxg4EU54zzTqdaZB0kOa0f_jA2BVJMJ77-pVmQ8J3aw&amp;__tn__=K-R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2956700" y="1880925"/>
            <a:ext cx="3197100" cy="212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AIMS</a:t>
            </a:r>
            <a:r>
              <a:rPr lang="en"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 OPERATIONS Report </a:t>
            </a:r>
            <a:endParaRPr sz="30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By </a:t>
            </a:r>
            <a:endParaRPr sz="1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Marisol Magaña - Operations Director</a:t>
            </a:r>
            <a:endParaRPr sz="1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Tiffany Tung - Operations </a:t>
            </a:r>
            <a:r>
              <a:rPr lang="en" sz="1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Manager</a:t>
            </a:r>
            <a:endParaRPr sz="140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57" name="Google Shape;5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238" y="321050"/>
            <a:ext cx="3057525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highlight>
                  <a:schemeClr val="accent5"/>
                </a:highlight>
              </a:rPr>
              <a:t>AIMS Public Lottery </a:t>
            </a:r>
            <a:endParaRPr b="1">
              <a:solidFill>
                <a:srgbClr val="FFFFFF"/>
              </a:solidFill>
              <a:highlight>
                <a:schemeClr val="accent5"/>
              </a:highlight>
            </a:endParaRPr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Public Lottery was held on Monday, March 9,2020. This year the public lottery was presented virtually through </a:t>
            </a:r>
            <a:r>
              <a:rPr lang="en">
                <a:solidFill>
                  <a:schemeClr val="lt1"/>
                </a:solidFill>
              </a:rPr>
              <a:t>Facebook</a:t>
            </a:r>
            <a:r>
              <a:rPr lang="en">
                <a:solidFill>
                  <a:schemeClr val="lt1"/>
                </a:solidFill>
              </a:rPr>
              <a:t> live.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URL: </a:t>
            </a:r>
            <a:r>
              <a:rPr lang="en" sz="1400">
                <a:solidFill>
                  <a:srgbClr val="FFFFFF"/>
                </a:solidFill>
                <a:highlight>
                  <a:schemeClr val="accent5"/>
                </a:highlight>
                <a:uFill>
                  <a:noFill/>
                </a:uFill>
                <a:hlinkClick r:id="rId3"/>
              </a:rPr>
              <a:t>https://www.facebook.com/AIMSK12CollegePrep/videos/613111539267562/</a:t>
            </a:r>
            <a:endParaRPr sz="140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highlight>
                <a:schemeClr val="accent5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highlight>
                <a:schemeClr val="accent5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AIMS Lottery: Accepted Students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2779800" cy="3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50">
                <a:solidFill>
                  <a:srgbClr val="FFFFFF"/>
                </a:solidFill>
                <a:highlight>
                  <a:schemeClr val="accent5"/>
                </a:highlight>
              </a:rPr>
              <a:t>American Indian Public Charter School II          </a:t>
            </a:r>
            <a:endParaRPr b="1" sz="105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50">
                <a:solidFill>
                  <a:srgbClr val="FFFFFF"/>
                </a:solidFill>
                <a:highlight>
                  <a:schemeClr val="accent5"/>
                </a:highlight>
              </a:rPr>
              <a:t>K – 70 Students</a:t>
            </a:r>
            <a:endParaRPr b="1" sz="105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50">
                <a:solidFill>
                  <a:srgbClr val="FFFFFF"/>
                </a:solidFill>
                <a:highlight>
                  <a:schemeClr val="accent5"/>
                </a:highlight>
              </a:rPr>
              <a:t>1st – 2 Students</a:t>
            </a:r>
            <a:endParaRPr b="1" sz="105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50">
                <a:solidFill>
                  <a:srgbClr val="FFFFFF"/>
                </a:solidFill>
                <a:highlight>
                  <a:schemeClr val="accent5"/>
                </a:highlight>
              </a:rPr>
              <a:t>2nd – 9 Students</a:t>
            </a:r>
            <a:endParaRPr b="1" sz="105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50">
                <a:solidFill>
                  <a:srgbClr val="FFFFFF"/>
                </a:solidFill>
                <a:highlight>
                  <a:schemeClr val="accent5"/>
                </a:highlight>
              </a:rPr>
              <a:t>3rd – 4 Students</a:t>
            </a:r>
            <a:endParaRPr b="1" sz="105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50">
                <a:solidFill>
                  <a:srgbClr val="FFFFFF"/>
                </a:solidFill>
                <a:highlight>
                  <a:schemeClr val="accent5"/>
                </a:highlight>
              </a:rPr>
              <a:t>4th – 7 Students</a:t>
            </a:r>
            <a:endParaRPr b="1" sz="105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50">
                <a:solidFill>
                  <a:srgbClr val="FFFFFF"/>
                </a:solidFill>
                <a:highlight>
                  <a:schemeClr val="accent5"/>
                </a:highlight>
              </a:rPr>
              <a:t>5th – 2 Students</a:t>
            </a:r>
            <a:endParaRPr b="1" sz="105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50">
                <a:solidFill>
                  <a:srgbClr val="FFFFFF"/>
                </a:solidFill>
                <a:highlight>
                  <a:schemeClr val="accent5"/>
                </a:highlight>
              </a:rPr>
              <a:t>6th – 7 Students</a:t>
            </a:r>
            <a:endParaRPr b="1" sz="105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50">
                <a:solidFill>
                  <a:srgbClr val="FFFFFF"/>
                </a:solidFill>
                <a:highlight>
                  <a:schemeClr val="accent5"/>
                </a:highlight>
              </a:rPr>
              <a:t>7th – 20 Students</a:t>
            </a:r>
            <a:endParaRPr b="1" sz="105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050">
                <a:solidFill>
                  <a:srgbClr val="FFFFFF"/>
                </a:solidFill>
                <a:highlight>
                  <a:schemeClr val="accent5"/>
                </a:highlight>
              </a:rPr>
              <a:t>8th – 2 Students</a:t>
            </a:r>
            <a:endParaRPr b="1">
              <a:solidFill>
                <a:srgbClr val="FFFFFF"/>
              </a:solidFill>
              <a:highlight>
                <a:schemeClr val="accent5"/>
              </a:highlight>
            </a:endParaRPr>
          </a:p>
        </p:txBody>
      </p:sp>
      <p:sp>
        <p:nvSpPr>
          <p:cNvPr id="128" name="Google Shape;128;p24"/>
          <p:cNvSpPr txBox="1"/>
          <p:nvPr/>
        </p:nvSpPr>
        <p:spPr>
          <a:xfrm>
            <a:off x="3146825" y="1152475"/>
            <a:ext cx="26961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50">
                <a:solidFill>
                  <a:srgbClr val="FFFFFF"/>
                </a:solidFill>
                <a:highlight>
                  <a:schemeClr val="accent5"/>
                </a:highlight>
              </a:rPr>
              <a:t>American Indian Public Charter School</a:t>
            </a:r>
            <a:endParaRPr b="1" sz="105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50">
                <a:solidFill>
                  <a:srgbClr val="FFFFFF"/>
                </a:solidFill>
                <a:highlight>
                  <a:schemeClr val="accent5"/>
                </a:highlight>
              </a:rPr>
              <a:t>6th – 75 Students</a:t>
            </a:r>
            <a:endParaRPr b="1" sz="105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50">
                <a:solidFill>
                  <a:srgbClr val="FFFFFF"/>
                </a:solidFill>
                <a:highlight>
                  <a:schemeClr val="accent5"/>
                </a:highlight>
              </a:rPr>
              <a:t>7th – 15 Students</a:t>
            </a:r>
            <a:endParaRPr b="1" sz="105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highlight>
                  <a:schemeClr val="accent5"/>
                </a:highlight>
              </a:rPr>
              <a:t>8th – 15 Students</a:t>
            </a:r>
            <a:endParaRPr b="1">
              <a:solidFill>
                <a:srgbClr val="FFFFFF"/>
              </a:solidFill>
              <a:highlight>
                <a:schemeClr val="accent5"/>
              </a:highlight>
            </a:endParaRPr>
          </a:p>
        </p:txBody>
      </p:sp>
      <p:sp>
        <p:nvSpPr>
          <p:cNvPr id="129" name="Google Shape;129;p24"/>
          <p:cNvSpPr txBox="1"/>
          <p:nvPr/>
        </p:nvSpPr>
        <p:spPr>
          <a:xfrm>
            <a:off x="5898250" y="1152475"/>
            <a:ext cx="2779800" cy="19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50">
                <a:solidFill>
                  <a:srgbClr val="FFFFFF"/>
                </a:solidFill>
                <a:highlight>
                  <a:schemeClr val="accent5"/>
                </a:highlight>
              </a:rPr>
              <a:t>American Indian Public High School</a:t>
            </a:r>
            <a:endParaRPr b="1" sz="105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highlight>
                  <a:schemeClr val="accent5"/>
                </a:highlight>
              </a:rPr>
              <a:t>9th – 45 Students</a:t>
            </a:r>
            <a:endParaRPr b="1">
              <a:solidFill>
                <a:srgbClr val="FFFFFF"/>
              </a:solidFill>
              <a:highlight>
                <a:schemeClr val="accent5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31070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District Lunch &amp; Snack Program Update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174150" y="998500"/>
            <a:ext cx="4330500" cy="4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12th Street Campus K-8th - 490 students. 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AIPHS has served 130 students daily. 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Lunch was served for 2 days during school closure due to COVID-19. 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rgbClr val="FFFFFF"/>
                </a:solidFill>
              </a:rPr>
              <a:t>Free and Reduced Lunch Data: </a:t>
            </a:r>
            <a:endParaRPr b="1" sz="1400" u="sng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AIPCS II Free- 377   Reduced- 115  Paid- 164      </a:t>
            </a:r>
            <a:r>
              <a:rPr b="1" i="1" lang="en" sz="1400">
                <a:solidFill>
                  <a:srgbClr val="FFFFFF"/>
                </a:solidFill>
              </a:rPr>
              <a:t>Free &amp; Reduced= 75.58%</a:t>
            </a:r>
            <a:endParaRPr b="1" i="1"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AIPCS    Free- 136    Reduced- 42   Paid- 54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FFFFFF"/>
                </a:solidFill>
              </a:rPr>
              <a:t>Free &amp; Reduced= 77.38%</a:t>
            </a:r>
            <a:endParaRPr b="1" i="1"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AIPHS    Free- 249   Reduced- 69    Paid- 103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FFFFFF"/>
                </a:solidFill>
              </a:rPr>
              <a:t>Free &amp; Reduced= 71.95%</a:t>
            </a:r>
            <a:endParaRPr b="1" i="1" sz="1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5"/>
          <p:cNvSpPr txBox="1"/>
          <p:nvPr/>
        </p:nvSpPr>
        <p:spPr>
          <a:xfrm>
            <a:off x="4597800" y="1253950"/>
            <a:ext cx="3770100" cy="3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7575" y="998500"/>
            <a:ext cx="3521399" cy="387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58150" y="192250"/>
            <a:ext cx="8520600" cy="8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Facilities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769500"/>
            <a:ext cx="8520600" cy="3921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highlight>
                  <a:schemeClr val="accent5"/>
                </a:highlight>
              </a:rPr>
              <a:t>12th Street</a:t>
            </a:r>
            <a:endParaRPr b="1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  <a:highlight>
                  <a:schemeClr val="accent5"/>
                </a:highlight>
              </a:rPr>
              <a:t>Deep cleaning of the school in accordance with CDC guidelines</a:t>
            </a:r>
            <a:endParaRPr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  <a:highlight>
                  <a:schemeClr val="accent5"/>
                </a:highlight>
              </a:rPr>
              <a:t>Painting and touch ups</a:t>
            </a:r>
            <a:endParaRPr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  <a:highlight>
                  <a:schemeClr val="accent5"/>
                </a:highlight>
              </a:rPr>
              <a:t>Doing some maintenance to the building</a:t>
            </a:r>
            <a:endParaRPr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highlight>
                  <a:schemeClr val="accent5"/>
                </a:highlight>
              </a:rPr>
              <a:t>Lakeview</a:t>
            </a:r>
            <a:endParaRPr b="1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  <a:highlight>
                  <a:schemeClr val="accent5"/>
                </a:highlight>
              </a:rPr>
              <a:t>Deep cleaning of the school in accordance with CDC guidelines</a:t>
            </a:r>
            <a:endParaRPr>
              <a:solidFill>
                <a:schemeClr val="lt1"/>
              </a:solidFill>
              <a:highlight>
                <a:schemeClr val="accent5"/>
              </a:highlight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  <a:highlight>
                  <a:schemeClr val="accent5"/>
                </a:highlight>
              </a:rPr>
              <a:t>Pressure wash certain areas</a:t>
            </a:r>
            <a:endParaRPr>
              <a:solidFill>
                <a:schemeClr val="lt1"/>
              </a:solidFill>
              <a:highlight>
                <a:schemeClr val="accent5"/>
              </a:highlight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  <a:highlight>
                  <a:schemeClr val="accent5"/>
                </a:highlight>
              </a:rPr>
              <a:t>Doing light paint touch ups</a:t>
            </a:r>
            <a:endParaRPr>
              <a:solidFill>
                <a:schemeClr val="lt1"/>
              </a:solidFill>
              <a:highlight>
                <a:schemeClr val="accent5"/>
              </a:highlight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  <a:highlight>
                  <a:schemeClr val="accent5"/>
                </a:highlight>
              </a:rPr>
              <a:t>Doing some maintenance to the building</a:t>
            </a:r>
            <a:endParaRPr>
              <a:solidFill>
                <a:schemeClr val="lt1"/>
              </a:solidFill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174150" y="865875"/>
            <a:ext cx="4686600" cy="41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After School Education &amp; Safety Program (ASES) - </a:t>
            </a:r>
            <a:r>
              <a:rPr b="1" lang="en">
                <a:solidFill>
                  <a:srgbClr val="FFFFFF"/>
                </a:solidFill>
              </a:rPr>
              <a:t>Grant Aw</a:t>
            </a:r>
            <a:r>
              <a:rPr b="1" lang="en">
                <a:solidFill>
                  <a:srgbClr val="FFFFFF"/>
                </a:solidFill>
              </a:rPr>
              <a:t>ard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highlight>
                  <a:schemeClr val="accent5"/>
                </a:highlight>
              </a:rPr>
              <a:t>AIPCS: </a:t>
            </a:r>
            <a:r>
              <a:rPr b="1" lang="en" sz="1400">
                <a:solidFill>
                  <a:srgbClr val="FFFFFF"/>
                </a:solidFill>
                <a:highlight>
                  <a:schemeClr val="accent5"/>
                </a:highlight>
                <a:latin typeface="Roboto"/>
                <a:ea typeface="Roboto"/>
                <a:cs typeface="Roboto"/>
                <a:sym typeface="Roboto"/>
              </a:rPr>
              <a:t>$177,381.64</a:t>
            </a:r>
            <a:endParaRPr b="1" sz="140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highlight>
                  <a:schemeClr val="accent5"/>
                </a:highlight>
              </a:rPr>
              <a:t>AIPCS II: </a:t>
            </a:r>
            <a:r>
              <a:rPr b="1" lang="en" sz="1400">
                <a:solidFill>
                  <a:srgbClr val="FFFFFF"/>
                </a:solidFill>
                <a:highlight>
                  <a:schemeClr val="accent5"/>
                </a:highlight>
                <a:latin typeface="Roboto"/>
                <a:ea typeface="Roboto"/>
                <a:cs typeface="Roboto"/>
                <a:sym typeface="Roboto"/>
              </a:rPr>
              <a:t>$177,381.64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ASES - Site Visit took place in December. The staff from ASES were impressed with what happening at our campus. Especially due to the lack of space. 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ighlight>
                  <a:schemeClr val="accent5"/>
                </a:highlight>
              </a:rPr>
              <a:t>Submitted first semi-annual attendance report (July 1, 2019–December 31, 2019)</a:t>
            </a:r>
            <a:r>
              <a:rPr lang="en" sz="1400">
                <a:solidFill>
                  <a:srgbClr val="FFFFFF"/>
                </a:solidFill>
                <a:highlight>
                  <a:schemeClr val="accent5"/>
                </a:highlight>
              </a:rPr>
              <a:t> for AIPCS and AIPCS II</a:t>
            </a:r>
            <a:endParaRPr sz="140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ighlight>
                  <a:schemeClr val="accent5"/>
                </a:highlight>
              </a:rPr>
              <a:t>Submitted </a:t>
            </a:r>
            <a:r>
              <a:rPr lang="en" sz="1400">
                <a:solidFill>
                  <a:srgbClr val="FFFFFF"/>
                </a:solidFill>
                <a:highlight>
                  <a:schemeClr val="accent5"/>
                </a:highlight>
              </a:rPr>
              <a:t>Second quarter expenditure report (October 1, 2019–December 31, 2019) for AIPCS and AIPCS II</a:t>
            </a:r>
            <a:endParaRPr sz="140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420275" y="251525"/>
            <a:ext cx="8466000" cy="766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0200000" dist="19050">
              <a:schemeClr val="accent5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highlight>
                  <a:schemeClr val="accent5"/>
                </a:highlight>
              </a:rPr>
              <a:t>BACR After School Program</a:t>
            </a:r>
            <a:endParaRPr b="1" sz="3000">
              <a:solidFill>
                <a:srgbClr val="FFFFFF"/>
              </a:solidFill>
              <a:highlight>
                <a:schemeClr val="accent5"/>
              </a:highlight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4957750" y="1017725"/>
            <a:ext cx="3777600" cy="3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700" y="1131325"/>
            <a:ext cx="3777601" cy="339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0"/>
            <a:ext cx="8520600" cy="4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highlight>
                  <a:schemeClr val="accent5"/>
                </a:highlight>
              </a:rPr>
              <a:t>AIMS Wellness Committee </a:t>
            </a:r>
            <a:endParaRPr b="1">
              <a:solidFill>
                <a:srgbClr val="FFFFFF"/>
              </a:solidFill>
              <a:highlight>
                <a:schemeClr val="accent5"/>
              </a:highlight>
            </a:endParaRPr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283400" y="429600"/>
            <a:ext cx="4839000" cy="45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highlight>
                  <a:schemeClr val="accent5"/>
                </a:highlight>
              </a:rPr>
              <a:t>The district wellness committee provides a way to inform teachers, staff, students and families about the work the school is doing to improve the health, socio-emotional and academic success of its students.  The school wellness committee is also a way to ensure that district level wellness policies are implemented at the school site level. CDE Department of Nutrition require that three meetings are held in a school year. </a:t>
            </a:r>
            <a:endParaRPr sz="140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highlight>
                  <a:schemeClr val="accent5"/>
                </a:highlight>
              </a:rPr>
              <a:t>First Wellness Meeting: </a:t>
            </a:r>
            <a:r>
              <a:rPr b="1" lang="en" sz="1200">
                <a:solidFill>
                  <a:srgbClr val="FFFFFF"/>
                </a:solidFill>
                <a:highlight>
                  <a:schemeClr val="accent5"/>
                </a:highlight>
              </a:rPr>
              <a:t>Wednesday, January 29, 2020</a:t>
            </a:r>
            <a:endParaRPr b="1" sz="120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highlight>
                  <a:schemeClr val="accent5"/>
                </a:highlight>
              </a:rPr>
              <a:t>Second </a:t>
            </a:r>
            <a:r>
              <a:rPr b="1" lang="en" sz="1200">
                <a:solidFill>
                  <a:srgbClr val="FFFFFF"/>
                </a:solidFill>
                <a:highlight>
                  <a:schemeClr val="accent5"/>
                </a:highlight>
              </a:rPr>
              <a:t>Wellness</a:t>
            </a:r>
            <a:r>
              <a:rPr b="1" lang="en" sz="1200">
                <a:solidFill>
                  <a:srgbClr val="FFFFFF"/>
                </a:solidFill>
                <a:highlight>
                  <a:schemeClr val="accent5"/>
                </a:highlight>
              </a:rPr>
              <a:t> Meeting: Monday, February 24, 2020 Third Wellness Meeting: Wellness resources will be posted online due to school closure. CDE/State has approved this change.</a:t>
            </a:r>
            <a:endParaRPr b="1" sz="120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</a:rPr>
              <a:t>Goals: </a:t>
            </a:r>
            <a:r>
              <a:rPr lang="en" sz="1200">
                <a:solidFill>
                  <a:srgbClr val="FFFFFF"/>
                </a:solidFill>
              </a:rPr>
              <a:t>AIMS TV posting video around nutrition with an Athlete. PD sharing out best ways to take care of yourself due to COVID-19 and signage.Parent Coordinator, holding workshop to discuss healthy eating habits, Saturday. </a:t>
            </a:r>
            <a:endParaRPr sz="120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highlight>
                <a:schemeClr val="accent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8150" y="2422175"/>
            <a:ext cx="2234850" cy="2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4538" y="823525"/>
            <a:ext cx="2462075" cy="151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AIMS Wellness Committee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131925" y="1127150"/>
            <a:ext cx="175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Signage posted throughout each school site to raise awareness around washing hands due to COVID-19. 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Operations worked with Communications coordinator to create and post signage. 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</a:endParaRPr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5975" y="1152475"/>
            <a:ext cx="2236326" cy="336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8575" y="1167263"/>
            <a:ext cx="2236326" cy="3336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4925" y="1152475"/>
            <a:ext cx="2309241" cy="336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0" y="0"/>
            <a:ext cx="37173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/>
          <p:nvPr/>
        </p:nvSpPr>
        <p:spPr>
          <a:xfrm>
            <a:off x="0" y="726394"/>
            <a:ext cx="3717300" cy="28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Enrollment Numbers</a:t>
            </a:r>
            <a:endParaRPr sz="500">
              <a:solidFill>
                <a:srgbClr val="FFFFFF"/>
              </a:solidFill>
            </a:endParaRPr>
          </a:p>
        </p:txBody>
      </p:sp>
      <p:sp>
        <p:nvSpPr>
          <p:cNvPr id="64" name="Google Shape;64;p15"/>
          <p:cNvSpPr txBox="1"/>
          <p:nvPr/>
        </p:nvSpPr>
        <p:spPr>
          <a:xfrm>
            <a:off x="6955584" y="2203968"/>
            <a:ext cx="20055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Font typeface="Arial"/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6934022" y="1530477"/>
            <a:ext cx="2005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</a:pPr>
            <a:r>
              <a:t/>
            </a:r>
            <a:endParaRPr sz="2700"/>
          </a:p>
        </p:txBody>
      </p:sp>
      <p:graphicFrame>
        <p:nvGraphicFramePr>
          <p:cNvPr id="66" name="Google Shape;66;p15"/>
          <p:cNvGraphicFramePr/>
          <p:nvPr/>
        </p:nvGraphicFramePr>
        <p:xfrm>
          <a:off x="3717272" y="1322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{293CB194-7722-4C21-A3C9-2677330CB909}</a:tableStyleId>
              </a:tblPr>
              <a:tblGrid>
                <a:gridCol w="2209475"/>
                <a:gridCol w="947600"/>
                <a:gridCol w="1169150"/>
                <a:gridCol w="1164225"/>
              </a:tblGrid>
              <a:tr h="344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>
                          <a:solidFill>
                            <a:schemeClr val="accent5"/>
                          </a:solidFill>
                        </a:rPr>
                        <a:t>Dates</a:t>
                      </a:r>
                      <a:endParaRPr b="1" sz="23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>
                          <a:solidFill>
                            <a:schemeClr val="accent5"/>
                          </a:solidFill>
                        </a:rPr>
                        <a:t>AIPCS</a:t>
                      </a:r>
                      <a:endParaRPr b="1" sz="23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>
                          <a:solidFill>
                            <a:schemeClr val="accent5"/>
                          </a:solidFill>
                        </a:rPr>
                        <a:t>AIPCS II</a:t>
                      </a:r>
                      <a:endParaRPr b="1" sz="23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>
                          <a:solidFill>
                            <a:schemeClr val="accent5"/>
                          </a:solidFill>
                        </a:rPr>
                        <a:t>AIPHS</a:t>
                      </a:r>
                      <a:endParaRPr b="1" sz="23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highlight>
                            <a:srgbClr val="FFFFFF"/>
                          </a:highlight>
                        </a:rPr>
                        <a:t>8/28/19 to 9/18/19</a:t>
                      </a:r>
                      <a:endParaRPr b="1" sz="1800">
                        <a:solidFill>
                          <a:schemeClr val="accent5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34275" marB="34275" marR="34275" marL="34275"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highlight>
                            <a:srgbClr val="FFFFFF"/>
                          </a:highlight>
                        </a:rPr>
                        <a:t>232</a:t>
                      </a:r>
                      <a:endParaRPr b="1" sz="1800">
                        <a:solidFill>
                          <a:schemeClr val="accent5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highlight>
                            <a:srgbClr val="FFFFFF"/>
                          </a:highlight>
                        </a:rPr>
                        <a:t>656</a:t>
                      </a:r>
                      <a:endParaRPr b="1" sz="1800">
                        <a:solidFill>
                          <a:schemeClr val="accent5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highlight>
                            <a:srgbClr val="FFFFFF"/>
                          </a:highlight>
                        </a:rPr>
                        <a:t>420</a:t>
                      </a:r>
                      <a:endParaRPr b="1" sz="1800">
                        <a:solidFill>
                          <a:schemeClr val="accent5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9/19/19 to 10/9/19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234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653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420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10/10/19 to 11/1</a:t>
                      </a: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4</a:t>
                      </a: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/19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240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652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419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11/18/19 to 12/13/19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238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658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417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12/16/19 to 1/10/20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235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653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414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1/13/20 to 2/7/20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235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651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410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2/10/20 to 3/13/20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235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651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</a:rPr>
                        <a:t>411</a:t>
                      </a:r>
                      <a:endParaRPr b="1" sz="18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1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5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7" name="Google Shape;67;p15"/>
          <p:cNvSpPr txBox="1"/>
          <p:nvPr/>
        </p:nvSpPr>
        <p:spPr>
          <a:xfrm>
            <a:off x="0" y="4803853"/>
            <a:ext cx="45153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283700" y="0"/>
            <a:ext cx="8002800" cy="7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lang="en" sz="3200">
                <a:solidFill>
                  <a:schemeClr val="lt1"/>
                </a:solidFill>
              </a:rPr>
              <a:t>Enrollment Numbers - Graph</a:t>
            </a:r>
            <a:endParaRPr sz="5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highlight>
                <a:schemeClr val="accent5"/>
              </a:highlight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497859" y="4834500"/>
            <a:ext cx="45153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1" sz="1400">
              <a:solidFill>
                <a:srgbClr val="434343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950" y="545000"/>
            <a:ext cx="8002799" cy="456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ctrTitle"/>
          </p:nvPr>
        </p:nvSpPr>
        <p:spPr>
          <a:xfrm>
            <a:off x="283700" y="0"/>
            <a:ext cx="8002800" cy="10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highlight>
                  <a:schemeClr val="accent5"/>
                </a:highlight>
              </a:rPr>
              <a:t>AIPCS </a:t>
            </a:r>
            <a:endParaRPr b="1" sz="270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highlight>
                  <a:schemeClr val="accent5"/>
                </a:highlight>
              </a:rPr>
              <a:t>Average Daily Attendance (ADA) &amp; Average Daily Attendance % (ADA%)</a:t>
            </a:r>
            <a:endParaRPr b="1" sz="1800">
              <a:solidFill>
                <a:srgbClr val="FFFFFF"/>
              </a:solidFill>
              <a:highlight>
                <a:schemeClr val="accent5"/>
              </a:highlight>
            </a:endParaRPr>
          </a:p>
        </p:txBody>
      </p:sp>
      <p:graphicFrame>
        <p:nvGraphicFramePr>
          <p:cNvPr id="80" name="Google Shape;80;p17"/>
          <p:cNvGraphicFramePr/>
          <p:nvPr/>
        </p:nvGraphicFramePr>
        <p:xfrm>
          <a:off x="439809" y="10344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{293CB194-7722-4C21-A3C9-2677330CB909}</a:tableStyleId>
              </a:tblPr>
              <a:tblGrid>
                <a:gridCol w="2216600"/>
                <a:gridCol w="2737150"/>
                <a:gridCol w="2737200"/>
              </a:tblGrid>
              <a:tr h="363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>
                          <a:solidFill>
                            <a:srgbClr val="FFFFFF"/>
                          </a:solidFill>
                          <a:highlight>
                            <a:schemeClr val="accent5"/>
                          </a:highlight>
                        </a:rPr>
                        <a:t>Dates </a:t>
                      </a:r>
                      <a:endParaRPr b="1" sz="2300">
                        <a:solidFill>
                          <a:srgbClr val="FFFFFF"/>
                        </a:solidFill>
                        <a:highlight>
                          <a:schemeClr val="accent5"/>
                        </a:highlight>
                      </a:endParaRPr>
                    </a:p>
                  </a:txBody>
                  <a:tcPr marT="34275" marB="34275" marR="34275" marL="3427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>
                          <a:solidFill>
                            <a:srgbClr val="FFFFFF"/>
                          </a:solidFill>
                        </a:rPr>
                        <a:t>ADA</a:t>
                      </a:r>
                      <a:endParaRPr b="1" sz="2300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solidFill>
                            <a:srgbClr val="FFFFFF"/>
                          </a:solidFill>
                          <a:highlight>
                            <a:schemeClr val="accent5"/>
                          </a:highlight>
                        </a:rPr>
                        <a:t>ADA %</a:t>
                      </a:r>
                      <a:endParaRPr b="1" sz="2300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7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8/28/19 to 9/18/19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221.80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97.65%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7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9/19/19 to 10/9/19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229.20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98.54%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7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highlight>
                            <a:schemeClr val="accent5"/>
                          </a:highlight>
                        </a:rPr>
                        <a:t>10/10/19 to 11/14/19</a:t>
                      </a:r>
                      <a:endParaRPr b="1">
                        <a:solidFill>
                          <a:srgbClr val="FFFFFF"/>
                        </a:solidFill>
                        <a:highlight>
                          <a:schemeClr val="accent5"/>
                        </a:highlight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highlight>
                            <a:schemeClr val="accent5"/>
                          </a:highlight>
                        </a:rPr>
                        <a:t>231.77</a:t>
                      </a:r>
                      <a:endParaRPr b="1">
                        <a:solidFill>
                          <a:srgbClr val="FFFFFF"/>
                        </a:solidFill>
                        <a:highlight>
                          <a:schemeClr val="accent5"/>
                        </a:highlight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highlight>
                            <a:schemeClr val="accent5"/>
                          </a:highlight>
                        </a:rPr>
                        <a:t>98.35%</a:t>
                      </a:r>
                      <a:endParaRPr b="1">
                        <a:solidFill>
                          <a:srgbClr val="FFFFFF"/>
                        </a:solidFill>
                        <a:highlight>
                          <a:schemeClr val="accent5"/>
                        </a:highlight>
                      </a:endParaRPr>
                    </a:p>
                  </a:txBody>
                  <a:tcPr marT="34275" marB="34275" marR="34275" marL="34275"/>
                </a:tc>
              </a:tr>
              <a:tr h="347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11/18/19 to 12/13/19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233.20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97.59%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7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12/16/19 to 1/10/20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233.10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98.88%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7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1/13/20 to 2/7/20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228.85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97.38%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7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2/10/20 to 2/28/20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229.50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97.66%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7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7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7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</a:tbl>
          </a:graphicData>
        </a:graphic>
      </p:graphicFrame>
      <p:sp>
        <p:nvSpPr>
          <p:cNvPr id="81" name="Google Shape;81;p17"/>
          <p:cNvSpPr txBox="1"/>
          <p:nvPr/>
        </p:nvSpPr>
        <p:spPr>
          <a:xfrm>
            <a:off x="497859" y="4834500"/>
            <a:ext cx="45153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1" lang="en" sz="1400">
                <a:solidFill>
                  <a:schemeClr val="accent5"/>
                </a:solidFill>
              </a:rPr>
              <a:t>*</a:t>
            </a:r>
            <a:r>
              <a:rPr b="1" lang="en">
                <a:solidFill>
                  <a:srgbClr val="434343"/>
                </a:solidFill>
              </a:rPr>
              <a:t>*</a:t>
            </a:r>
            <a:r>
              <a:rPr b="1" lang="en" sz="1400">
                <a:solidFill>
                  <a:srgbClr val="434343"/>
                </a:solidFill>
              </a:rPr>
              <a:t> </a:t>
            </a:r>
            <a:endParaRPr b="1" sz="1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ctrTitle"/>
          </p:nvPr>
        </p:nvSpPr>
        <p:spPr>
          <a:xfrm>
            <a:off x="275600" y="0"/>
            <a:ext cx="8100000" cy="9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highlight>
                  <a:schemeClr val="accent5"/>
                </a:highlight>
              </a:rPr>
              <a:t>AIPCS II </a:t>
            </a:r>
            <a:endParaRPr b="1" sz="270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highlight>
                  <a:schemeClr val="accent5"/>
                </a:highlight>
              </a:rPr>
              <a:t>Average Daily Attendance (ADA) &amp; Average Daily Attendance % (ADA%)</a:t>
            </a:r>
            <a:endParaRPr b="1" sz="2700">
              <a:solidFill>
                <a:srgbClr val="FFFFFF"/>
              </a:solidFill>
              <a:highlight>
                <a:schemeClr val="accent5"/>
              </a:highlight>
            </a:endParaRPr>
          </a:p>
        </p:txBody>
      </p:sp>
      <p:graphicFrame>
        <p:nvGraphicFramePr>
          <p:cNvPr id="87" name="Google Shape;87;p18"/>
          <p:cNvGraphicFramePr/>
          <p:nvPr/>
        </p:nvGraphicFramePr>
        <p:xfrm>
          <a:off x="497859" y="9706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{293CB194-7722-4C21-A3C9-2677330CB909}</a:tableStyleId>
              </a:tblPr>
              <a:tblGrid>
                <a:gridCol w="2216600"/>
                <a:gridCol w="2737150"/>
                <a:gridCol w="2737200"/>
              </a:tblGrid>
              <a:tr h="471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>
                          <a:solidFill>
                            <a:srgbClr val="FFFFFF"/>
                          </a:solidFill>
                          <a:highlight>
                            <a:schemeClr val="accent5"/>
                          </a:highlight>
                        </a:rPr>
                        <a:t>Dates </a:t>
                      </a:r>
                      <a:endParaRPr b="1" sz="2300">
                        <a:solidFill>
                          <a:srgbClr val="FFFFFF"/>
                        </a:solidFill>
                        <a:highlight>
                          <a:schemeClr val="accent5"/>
                        </a:highlight>
                      </a:endParaRPr>
                    </a:p>
                  </a:txBody>
                  <a:tcPr marT="34275" marB="34275" marR="34275" marL="3427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>
                          <a:solidFill>
                            <a:srgbClr val="FFFFFF"/>
                          </a:solidFill>
                          <a:highlight>
                            <a:schemeClr val="accent5"/>
                          </a:highlight>
                        </a:rPr>
                        <a:t>ADA</a:t>
                      </a:r>
                      <a:endParaRPr b="1" sz="2300">
                        <a:solidFill>
                          <a:srgbClr val="FFFFFF"/>
                        </a:solidFill>
                        <a:highlight>
                          <a:schemeClr val="accent5"/>
                        </a:highlight>
                      </a:endParaRPr>
                    </a:p>
                  </a:txBody>
                  <a:tcPr marT="34275" marB="34275" marR="34275" marL="3427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solidFill>
                            <a:srgbClr val="FFFFFF"/>
                          </a:solidFill>
                          <a:highlight>
                            <a:schemeClr val="accent5"/>
                          </a:highlight>
                        </a:rPr>
                        <a:t>ADA %</a:t>
                      </a:r>
                      <a:endParaRPr b="1" sz="2300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8/28/19 to 9/18/19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highlight>
                            <a:schemeClr val="accent5"/>
                          </a:highlight>
                        </a:rPr>
                        <a:t>630.93</a:t>
                      </a:r>
                      <a:endParaRPr b="1">
                        <a:solidFill>
                          <a:srgbClr val="FFFFFF"/>
                        </a:solidFill>
                        <a:highlight>
                          <a:schemeClr val="accent5"/>
                        </a:highlight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97.44%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9/19/19 to 10/9/19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638.18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97.86%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10/10/19 to 11/14/19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638.96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98.27%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11/18/19 to 12/13/19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639.25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97.54%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12/16/19 to 1/10/20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641.90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97.84%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1/13/20 to 2/7/20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632.75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97.3%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2/10/20 to 2/28/20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632.07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97.09%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2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</a:tbl>
          </a:graphicData>
        </a:graphic>
      </p:graphicFrame>
      <p:sp>
        <p:nvSpPr>
          <p:cNvPr id="88" name="Google Shape;88;p18"/>
          <p:cNvSpPr txBox="1"/>
          <p:nvPr/>
        </p:nvSpPr>
        <p:spPr>
          <a:xfrm>
            <a:off x="497859" y="4834500"/>
            <a:ext cx="45153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1" lang="en" sz="1400">
                <a:solidFill>
                  <a:schemeClr val="accent5"/>
                </a:solidFill>
              </a:rPr>
              <a:t>*Reporting period April 1, 2019 to April 26, 2019</a:t>
            </a:r>
            <a:endParaRPr b="1" sz="14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ctrTitle"/>
          </p:nvPr>
        </p:nvSpPr>
        <p:spPr>
          <a:xfrm>
            <a:off x="324200" y="0"/>
            <a:ext cx="79947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highlight>
                  <a:schemeClr val="accent5"/>
                </a:highlight>
              </a:rPr>
              <a:t>AIPHS </a:t>
            </a:r>
            <a:endParaRPr b="1" sz="2700"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highlight>
                  <a:schemeClr val="accent5"/>
                </a:highlight>
              </a:rPr>
              <a:t>Average Daily Attendance (ADA) &amp; Average Daily Attendance % (ADA%)</a:t>
            </a:r>
            <a:endParaRPr b="1" sz="2700">
              <a:solidFill>
                <a:srgbClr val="FFFFFF"/>
              </a:solidFill>
              <a:highlight>
                <a:schemeClr val="accent5"/>
              </a:highlight>
            </a:endParaRPr>
          </a:p>
        </p:txBody>
      </p:sp>
      <p:graphicFrame>
        <p:nvGraphicFramePr>
          <p:cNvPr id="94" name="Google Shape;94;p19"/>
          <p:cNvGraphicFramePr/>
          <p:nvPr/>
        </p:nvGraphicFramePr>
        <p:xfrm>
          <a:off x="497859" y="9997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{293CB194-7722-4C21-A3C9-2677330CB909}</a:tableStyleId>
              </a:tblPr>
              <a:tblGrid>
                <a:gridCol w="2216600"/>
                <a:gridCol w="2737150"/>
                <a:gridCol w="2737200"/>
              </a:tblGrid>
              <a:tr h="473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>
                          <a:solidFill>
                            <a:srgbClr val="FFFFFF"/>
                          </a:solidFill>
                          <a:highlight>
                            <a:schemeClr val="accent5"/>
                          </a:highlight>
                        </a:rPr>
                        <a:t>Dates </a:t>
                      </a:r>
                      <a:endParaRPr b="1" sz="2300">
                        <a:solidFill>
                          <a:srgbClr val="FFFFFF"/>
                        </a:solidFill>
                        <a:highlight>
                          <a:schemeClr val="accent5"/>
                        </a:highlight>
                      </a:endParaRPr>
                    </a:p>
                  </a:txBody>
                  <a:tcPr marT="34275" marB="34275" marR="34275" marL="3427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>
                          <a:solidFill>
                            <a:srgbClr val="FFFFFF"/>
                          </a:solidFill>
                        </a:rPr>
                        <a:t>ADA</a:t>
                      </a:r>
                      <a:endParaRPr b="1" sz="2300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solidFill>
                            <a:srgbClr val="EFEFEF"/>
                          </a:solidFill>
                          <a:highlight>
                            <a:schemeClr val="accent5"/>
                          </a:highlight>
                        </a:rPr>
                        <a:t>ADA %</a:t>
                      </a:r>
                      <a:endParaRPr b="1" sz="2300">
                        <a:solidFill>
                          <a:schemeClr val="accent5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0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8/28/19 to 9/18/19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highlight>
                            <a:schemeClr val="accent5"/>
                          </a:highlight>
                        </a:rPr>
                        <a:t>385.31</a:t>
                      </a:r>
                      <a:endParaRPr b="1">
                        <a:solidFill>
                          <a:srgbClr val="FFFFFF"/>
                        </a:solidFill>
                        <a:highlight>
                          <a:schemeClr val="accent5"/>
                        </a:highlight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92.06%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0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9/19/19 to 10/9/19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394.33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94.19%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0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10/10/19 to 11/14/19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403.12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96.16%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0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11/18/19 to 12/13/19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402.70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96.40%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0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12/16/19 to 1/10/20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403.25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97.29%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0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1/13/20 to 2/7/20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396.25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96.04%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0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2/10/20 to 2/28/20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390.86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95.33%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0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0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  <a:tr h="340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34275" marB="34275" marR="34275" marL="34275"/>
                </a:tc>
              </a:tr>
            </a:tbl>
          </a:graphicData>
        </a:graphic>
      </p:graphicFrame>
      <p:sp>
        <p:nvSpPr>
          <p:cNvPr id="95" name="Google Shape;95;p19"/>
          <p:cNvSpPr txBox="1"/>
          <p:nvPr/>
        </p:nvSpPr>
        <p:spPr>
          <a:xfrm>
            <a:off x="497859" y="4834500"/>
            <a:ext cx="45153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1" lang="en" sz="1400">
                <a:solidFill>
                  <a:schemeClr val="accent5"/>
                </a:solidFill>
              </a:rPr>
              <a:t>*Reporting period April 1, 2019 to April 26, 2019</a:t>
            </a:r>
            <a:endParaRPr b="1" sz="14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ctrTitle"/>
          </p:nvPr>
        </p:nvSpPr>
        <p:spPr>
          <a:xfrm>
            <a:off x="0" y="0"/>
            <a:ext cx="9144000" cy="7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highlight>
                  <a:schemeClr val="accent5"/>
                </a:highlight>
              </a:rPr>
              <a:t>Average Daily Attendance (ADA) - Graph</a:t>
            </a:r>
            <a:endParaRPr b="1" sz="3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highlight>
                <a:schemeClr val="accent5"/>
              </a:highlight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497859" y="4834500"/>
            <a:ext cx="45153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1" sz="1400">
              <a:solidFill>
                <a:srgbClr val="434343"/>
              </a:solidFill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025" y="592850"/>
            <a:ext cx="7217762" cy="45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ctrTitle"/>
          </p:nvPr>
        </p:nvSpPr>
        <p:spPr>
          <a:xfrm>
            <a:off x="0" y="0"/>
            <a:ext cx="9144000" cy="7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highlight>
                  <a:schemeClr val="accent5"/>
                </a:highlight>
              </a:rPr>
              <a:t>Average Daily Attendance % (ADA%) - Graph</a:t>
            </a:r>
            <a:endParaRPr b="1" sz="3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highlight>
                <a:schemeClr val="accent5"/>
              </a:highlight>
            </a:endParaRPr>
          </a:p>
        </p:txBody>
      </p:sp>
      <p:sp>
        <p:nvSpPr>
          <p:cNvPr id="108" name="Google Shape;108;p21"/>
          <p:cNvSpPr txBox="1"/>
          <p:nvPr/>
        </p:nvSpPr>
        <p:spPr>
          <a:xfrm>
            <a:off x="497859" y="4834500"/>
            <a:ext cx="45153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1" sz="1400">
              <a:solidFill>
                <a:srgbClr val="434343"/>
              </a:solidFill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825" y="608700"/>
            <a:ext cx="7701124" cy="44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58150" y="192250"/>
            <a:ext cx="8520600" cy="4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Reporting/Compliance/Operation Management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769450"/>
            <a:ext cx="8520600" cy="40974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chemeClr val="accent5"/>
                </a:highlight>
              </a:rPr>
              <a:t>Currently working on the following reports:</a:t>
            </a:r>
            <a:endParaRPr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  <a:highlight>
                  <a:schemeClr val="accent5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Completed California Longitudinal Pupil Achievement Data System (CALPADS)</a:t>
            </a:r>
            <a:r>
              <a:rPr lang="en">
                <a:solidFill>
                  <a:srgbClr val="FFFFFF"/>
                </a:solidFill>
                <a:highlight>
                  <a:schemeClr val="accent5"/>
                </a:highlight>
              </a:rPr>
              <a:t> - Fall 2 - Due Date Originally March 20, 2020 - deadline extended to April 24, 2020. </a:t>
            </a:r>
            <a:endParaRPr>
              <a:solidFill>
                <a:schemeClr val="lt1"/>
              </a:solidFill>
              <a:highlight>
                <a:schemeClr val="accent5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  <a:highlight>
                  <a:schemeClr val="accent5"/>
                </a:highlight>
              </a:rPr>
              <a:t>Completed SchoolMint enrollment registration packet 2020-2021 School year.</a:t>
            </a:r>
            <a:endParaRPr>
              <a:solidFill>
                <a:schemeClr val="lt1"/>
              </a:solidFill>
              <a:highlight>
                <a:schemeClr val="accent5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  <a:highlight>
                  <a:schemeClr val="accent5"/>
                </a:highlight>
              </a:rPr>
              <a:t>Supporting parents with submitting documents for registrations through schoolmint.</a:t>
            </a:r>
            <a:endParaRPr>
              <a:solidFill>
                <a:schemeClr val="lt1"/>
              </a:solidFill>
              <a:highlight>
                <a:schemeClr val="accent5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  <a:highlight>
                  <a:schemeClr val="accent5"/>
                </a:highlight>
              </a:rPr>
              <a:t>Data Management on our Student Information System, and other software platforms.</a:t>
            </a:r>
            <a:endParaRPr>
              <a:solidFill>
                <a:schemeClr val="lt1"/>
              </a:solidFill>
              <a:highlight>
                <a:schemeClr val="accent5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  <a:highlight>
                  <a:schemeClr val="accent5"/>
                </a:highlight>
              </a:rPr>
              <a:t>Mass mailing to families regarding school closure</a:t>
            </a:r>
            <a:endParaRPr>
              <a:solidFill>
                <a:schemeClr val="lt1"/>
              </a:solidFill>
              <a:highlight>
                <a:schemeClr val="accent5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  <a:highlight>
                  <a:schemeClr val="accent5"/>
                </a:highlight>
              </a:rPr>
              <a:t>Supporting school sites w/ virtual learning implementation (student emails, computer check out guidelines)</a:t>
            </a:r>
            <a:endParaRPr>
              <a:solidFill>
                <a:schemeClr val="lt1"/>
              </a:solidFill>
              <a:highlight>
                <a:schemeClr val="accent5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  <a:highlight>
                  <a:schemeClr val="accent5"/>
                </a:highlight>
              </a:rPr>
              <a:t>Creating guidelines for telephone and fax access during school closure</a:t>
            </a:r>
            <a:endParaRPr>
              <a:solidFill>
                <a:schemeClr val="lt1"/>
              </a:solidFill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chemeClr val="accent5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