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00503000000020004" pitchFamily="2" charset="0"/>
      <p:regular r:id="rId18"/>
      <p:bold r:id="rId19"/>
      <p:italic r:id="rId20"/>
      <p:boldItalic r:id="rId21"/>
    </p:embeddedFont>
    <p:embeddedFont>
      <p:font typeface="Lucida Sans" panose="020B0602030504020204" pitchFamily="34" charset="77"/>
      <p:regular r:id="rId22"/>
      <p:bold r:id="rId23"/>
      <p:italic r:id="rId24"/>
      <p:boldItalic r:id="rId25"/>
    </p:embeddedFont>
    <p:embeddedFont>
      <p:font typeface="PT Sans Narrow" panose="020B0506020203020204" pitchFamily="34" charset="7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yMgm5AXgGBsYtWWRyFn0qu8lD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b47408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b474080f_1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ebd431315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g6ebd4313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b474080f_3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6eb47408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ebd431315_0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6ebd4313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ebd431315_0_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g6ebd43131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bd431315_0_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6ebd4313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bd431315_0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6ebd43131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9343646" y="3275950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4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2100047" y="3251101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5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338867" y="4535295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761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1338867" y="4332100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"/>
          <p:cNvSpPr txBox="1">
            <a:spLocks noGrp="1"/>
          </p:cNvSpPr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6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1909825" y="690123"/>
            <a:ext cx="68409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Superintendent </a:t>
            </a:r>
            <a:endParaRPr dirty="0"/>
          </a:p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Board Report Mid Year</a:t>
            </a:r>
            <a:endParaRPr dirty="0"/>
          </a:p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CEO Evaluation</a:t>
            </a:r>
            <a:endParaRPr dirty="0"/>
          </a:p>
        </p:txBody>
      </p:sp>
      <p:sp>
        <p:nvSpPr>
          <p:cNvPr id="52" name="Google Shape;52;p1"/>
          <p:cNvSpPr txBox="1"/>
          <p:nvPr/>
        </p:nvSpPr>
        <p:spPr>
          <a:xfrm>
            <a:off x="1627700" y="3307852"/>
            <a:ext cx="7239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825" rIns="0" bIns="0" anchor="t" anchorCtr="0">
            <a:spAutoFit/>
          </a:bodyPr>
          <a:lstStyle/>
          <a:p>
            <a:pPr marL="12700" marR="5080" lvl="0" indent="909319" algn="l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Superintendent  Woods-Cadiz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6297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Progress</a:t>
            </a:r>
            <a:endParaRPr dirty="0"/>
          </a:p>
        </p:txBody>
      </p:sp>
      <p:sp>
        <p:nvSpPr>
          <p:cNvPr id="108" name="Google Shape;108;p5"/>
          <p:cNvSpPr txBox="1"/>
          <p:nvPr/>
        </p:nvSpPr>
        <p:spPr>
          <a:xfrm>
            <a:off x="312725" y="1701308"/>
            <a:ext cx="10386695" cy="451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sports functions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home coming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parent communications meetings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college information nights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newsletter distributed to community, partners, and supporters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Merced County - West Ed site visit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Connected with CCSA regarding Oakland leadership transition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652780" lvl="0" indent="-36703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Oakland Superintendent and Oakland Charter Schools Lead at 12th street  campus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652780" lvl="0" indent="-36703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Sites and central office leadership retreats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hosting for Oakland Charter Leaders renewal policy working group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HBCU College Fair @ 12th Street Campus resulting in over five million in scholarships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eb474080f_1_0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Progress Cont.</a:t>
            </a:r>
            <a:endParaRPr dirty="0"/>
          </a:p>
        </p:txBody>
      </p:sp>
      <p:sp>
        <p:nvSpPr>
          <p:cNvPr id="114" name="Google Shape;114;g6eb474080f_1_0"/>
          <p:cNvSpPr txBox="1">
            <a:spLocks noGrp="1"/>
          </p:cNvSpPr>
          <p:nvPr>
            <p:ph type="body" idx="1"/>
          </p:nvPr>
        </p:nvSpPr>
        <p:spPr>
          <a:xfrm>
            <a:off x="312725" y="1701298"/>
            <a:ext cx="11566500" cy="50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Hosting for Oakland Charter Leaders renewal policy working group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HBCU College Fair @ 12th Street Campus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Chinese Consulate Celebration Dinner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Pulse of Oakland Breakfast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East Bay Flag Raising Ceremony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Oakland Promise event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Revamp of Heads evaluation format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Engagement with Heads on evaluation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Families In Action events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 events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East Bay Urban Debate League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Publication in Oakland Chamber of Commerce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going communication via social media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community meetings regarding events and transitions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week long boot camp for all </a:t>
            </a: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 employees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day long safety training for all AIMS employees</a:t>
            </a:r>
            <a:endParaRPr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ebd431315_0_0"/>
          <p:cNvSpPr txBox="1">
            <a:spLocks noGrp="1"/>
          </p:cNvSpPr>
          <p:nvPr>
            <p:ph type="title"/>
          </p:nvPr>
        </p:nvSpPr>
        <p:spPr>
          <a:xfrm>
            <a:off x="517200" y="670573"/>
            <a:ext cx="8250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Strategic Plan  Criteria</a:t>
            </a:r>
            <a:endParaRPr sz="4800" dirty="0"/>
          </a:p>
        </p:txBody>
      </p:sp>
      <p:sp>
        <p:nvSpPr>
          <p:cNvPr id="60" name="Google Shape;60;g6ebd431315_0_0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Provides report of recommendations to the Board of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strategies and budgets for growth and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replication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Effective and efficient implementation of the Charter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and/or Charter Modifications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Continuous achievement of financial and academic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Indicators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Develops programmatic plans for continuous academic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eb474080f_3_0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70137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Strategic Plan Progress</a:t>
            </a:r>
            <a:endParaRPr sz="4800" dirty="0"/>
          </a:p>
        </p:txBody>
      </p:sp>
      <p:sp>
        <p:nvSpPr>
          <p:cNvPr id="66" name="Google Shape;66;g6eb474080f_3_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with OCS regarding expansion.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with partners regarding growth strategy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 to monitor implementation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central </a:t>
            </a: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ﬃce training retreat regarding implementation</a:t>
            </a: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day planning session with heads regarding charter and LCAP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with OUSD regarding charter and growth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On-going meetings with heads and dept. leads</a:t>
            </a:r>
            <a:endParaRPr sz="1800" b="1" i="0" u="none" strike="noStrike" cap="none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 to monitor implementation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meetings with back office providers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Held planning sessions for site leaders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 to monitor implementation.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bd431315_0_11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70137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Strategic Plan Progress</a:t>
            </a:r>
            <a:endParaRPr sz="4800" dirty="0"/>
          </a:p>
        </p:txBody>
      </p:sp>
      <p:sp>
        <p:nvSpPr>
          <p:cNvPr id="72" name="Google Shape;72;g6ebd431315_0_1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Innovate Schools academic recognition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 Roll Schools recognition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reserves and growth on fiscal reports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Increased funding for after school and low performing students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 performance of local traditional and charter schools on reported SBAC scoring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phase one and two of 12th street renovation.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ebd431315_0_16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101823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Superintendent &amp; Board Partnership Criteria</a:t>
            </a:r>
            <a:endParaRPr sz="4800" dirty="0"/>
          </a:p>
        </p:txBody>
      </p:sp>
      <p:sp>
        <p:nvSpPr>
          <p:cNvPr id="78" name="Google Shape;78;g6ebd431315_0_16"/>
          <p:cNvSpPr txBox="1"/>
          <p:nvPr/>
        </p:nvSpPr>
        <p:spPr>
          <a:xfrm>
            <a:off x="517200" y="1550799"/>
            <a:ext cx="9996900" cy="4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457200" lvl="0" indent="0" algn="l" rtl="0"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Ensures accurate and relevant monthly board reports.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committee and board meetings.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Monthly meetings with Board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President.</a:t>
            </a:r>
            <a:endParaRPr sz="3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111069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Superintendent &amp; Board Partnership Progress</a:t>
            </a:r>
            <a:endParaRPr sz="4800" dirty="0"/>
          </a:p>
        </p:txBody>
      </p:sp>
      <p:sp>
        <p:nvSpPr>
          <p:cNvPr id="84" name="Google Shape;84;p3"/>
          <p:cNvSpPr txBox="1"/>
          <p:nvPr/>
        </p:nvSpPr>
        <p:spPr>
          <a:xfrm>
            <a:off x="517200" y="1550799"/>
            <a:ext cx="9996805" cy="500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report given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report given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report given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meeting in December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report given</a:t>
            </a: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February cumulative report given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Governance Committee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 Committee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Facilities Committee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Ad-hoc Construction Committee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Ad-hoc Open House Committee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Board Meetings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scheduled meeting with Board President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bd431315_0_23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9521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Professional Development Criteria</a:t>
            </a:r>
            <a:endParaRPr sz="4800" dirty="0"/>
          </a:p>
        </p:txBody>
      </p:sp>
      <p:sp>
        <p:nvSpPr>
          <p:cNvPr id="90" name="Google Shape;90;g6ebd431315_0_23"/>
          <p:cNvSpPr txBox="1"/>
          <p:nvPr/>
        </p:nvSpPr>
        <p:spPr>
          <a:xfrm>
            <a:off x="517200" y="1702637"/>
            <a:ext cx="109056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 trainings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or near completion of leadership succession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document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Executive Leadership Training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84609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Professional Development Progress</a:t>
            </a:r>
            <a:endParaRPr sz="4800" dirty="0"/>
          </a:p>
        </p:txBody>
      </p:sp>
      <p:sp>
        <p:nvSpPr>
          <p:cNvPr id="96" name="Google Shape;96;p4"/>
          <p:cNvSpPr txBox="1"/>
          <p:nvPr/>
        </p:nvSpPr>
        <p:spPr>
          <a:xfrm>
            <a:off x="517200" y="1702657"/>
            <a:ext cx="9017635" cy="421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 trainings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Oakland Charter Leader Convening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CAAASA board meetings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Completed Harvard Management Certification ( Executive Leadership Training)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CMO Grants Pre-application training webinar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CBC 49th Annual Legislative Conference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CAASA Round Up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BB&amp;T Symposium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for succession plan draft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teacher and leader  succession pipeline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AIMS  at Day on The Hill in DC 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YMC charter law training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ebd431315_0_29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94032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Leadership Criteria</a:t>
            </a:r>
            <a:endParaRPr dirty="0"/>
          </a:p>
        </p:txBody>
      </p:sp>
      <p:sp>
        <p:nvSpPr>
          <p:cNvPr id="102" name="Google Shape;102;g6ebd431315_0_29"/>
          <p:cNvSpPr txBox="1"/>
          <p:nvPr/>
        </p:nvSpPr>
        <p:spPr>
          <a:xfrm>
            <a:off x="352130" y="1441100"/>
            <a:ext cx="10386600" cy="4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communication of vision, goals and values to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Heads of Schools’ evaluation.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communications to stakeholders.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Regularly engages in public advocacy on behalf of AIMS.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606</Words>
  <Application>Microsoft Macintosh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PT Sans Narrow</vt:lpstr>
      <vt:lpstr>Times New Roman</vt:lpstr>
      <vt:lpstr>Calibri</vt:lpstr>
      <vt:lpstr>Lucida Sans</vt:lpstr>
      <vt:lpstr>Arial</vt:lpstr>
      <vt:lpstr>Office Theme</vt:lpstr>
      <vt:lpstr>        Superintendent     Board Report Mid Year       CEO Evaluation</vt:lpstr>
      <vt:lpstr>Strategic Plan  Criteria</vt:lpstr>
      <vt:lpstr>Strategic Plan Progress</vt:lpstr>
      <vt:lpstr>Strategic Plan Progress</vt:lpstr>
      <vt:lpstr>Superintendent &amp; Board Partnership Criteria</vt:lpstr>
      <vt:lpstr>Superintendent &amp; Board Partnership Progress</vt:lpstr>
      <vt:lpstr>Professional Development Criteria</vt:lpstr>
      <vt:lpstr>Professional Development Progress</vt:lpstr>
      <vt:lpstr>Leadership Criteria</vt:lpstr>
      <vt:lpstr>Leadership Progress</vt:lpstr>
      <vt:lpstr>Leadership Progress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Superintendent     Board Report Mid Year       CEO Evaluation</dc:title>
  <dc:creator>Kellie Minor</dc:creator>
  <cp:lastModifiedBy>Microsoft Office User</cp:lastModifiedBy>
  <cp:revision>4</cp:revision>
  <dcterms:created xsi:type="dcterms:W3CDTF">2020-02-06T22:24:49Z</dcterms:created>
  <dcterms:modified xsi:type="dcterms:W3CDTF">2020-02-15T20:31:06Z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