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12192000" cy="6858000"/>
  <p:embeddedFontLst>
    <p:embeddedFont>
      <p:font typeface="PT Sans Narrow"/>
      <p:regular r:id="rId17"/>
      <p:bold r:id="rId18"/>
    </p:embeddedFont>
    <p:embeddedFont>
      <p:font typeface="Helvetica Neue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3" roundtripDataSignature="AMtx7mgyMgm5AXgGBsYtWWRyFn0qu8lD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.fntdata"/><Relationship Id="rId11" Type="http://schemas.openxmlformats.org/officeDocument/2006/relationships/slide" Target="slides/slide6.xml"/><Relationship Id="rId22" Type="http://schemas.openxmlformats.org/officeDocument/2006/relationships/font" Target="fonts/HelveticaNeue-boldItalic.fntdata"/><Relationship Id="rId10" Type="http://schemas.openxmlformats.org/officeDocument/2006/relationships/slide" Target="slides/slide5.xml"/><Relationship Id="rId21" Type="http://schemas.openxmlformats.org/officeDocument/2006/relationships/font" Target="fonts/HelveticaNeue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TSansNarrow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regular.fntdata"/><Relationship Id="rId6" Type="http://schemas.openxmlformats.org/officeDocument/2006/relationships/slide" Target="slides/slide1.xml"/><Relationship Id="rId18" Type="http://schemas.openxmlformats.org/officeDocument/2006/relationships/font" Target="fonts/PTSansNarrow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eb474080f_1_0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eb474080f_1_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ebd431315_0_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g6ebd431315_0_0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eb474080f_3_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6eb474080f_3_0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ebd431315_0_1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6ebd431315_0_11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ebd431315_0_1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6ebd431315_0_16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3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ebd431315_0_2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6ebd431315_0_23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4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ebd431315_0_29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6ebd431315_0_29:notes"/>
          <p:cNvSpPr/>
          <p:nvPr>
            <p:ph idx="2" type="sldImg"/>
          </p:nvPr>
        </p:nvSpPr>
        <p:spPr>
          <a:xfrm>
            <a:off x="2032400" y="514350"/>
            <a:ext cx="8128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obj">
  <p:cSld name="OBJECT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7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7"/>
          <p:cNvSpPr/>
          <p:nvPr/>
        </p:nvSpPr>
        <p:spPr>
          <a:xfrm>
            <a:off x="9343646" y="3275950"/>
            <a:ext cx="749935" cy="0"/>
          </a:xfrm>
          <a:custGeom>
            <a:rect b="b" l="l" r="r" t="t"/>
            <a:pathLst>
              <a:path extrusionOk="0" h="120000" w="749934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7"/>
          <p:cNvSpPr/>
          <p:nvPr/>
        </p:nvSpPr>
        <p:spPr>
          <a:xfrm>
            <a:off x="2100047" y="3251101"/>
            <a:ext cx="749935" cy="0"/>
          </a:xfrm>
          <a:custGeom>
            <a:rect b="b" l="l" r="r" t="t"/>
            <a:pathLst>
              <a:path extrusionOk="0" h="120000" w="749935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7"/>
          <p:cNvSpPr/>
          <p:nvPr/>
        </p:nvSpPr>
        <p:spPr>
          <a:xfrm>
            <a:off x="1338867" y="4535295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761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7"/>
          <p:cNvSpPr/>
          <p:nvPr/>
        </p:nvSpPr>
        <p:spPr>
          <a:xfrm>
            <a:off x="1338867" y="4332100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7"/>
          <p:cNvSpPr txBox="1"/>
          <p:nvPr>
            <p:ph type="ctrTitle"/>
          </p:nvPr>
        </p:nvSpPr>
        <p:spPr>
          <a:xfrm>
            <a:off x="3441435" y="1930375"/>
            <a:ext cx="5309128" cy="756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6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6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 u="none" cap="none" strike="noStrike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6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u="none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"/>
          <p:cNvSpPr txBox="1"/>
          <p:nvPr>
            <p:ph type="ctrTitle"/>
          </p:nvPr>
        </p:nvSpPr>
        <p:spPr>
          <a:xfrm>
            <a:off x="1909825" y="690123"/>
            <a:ext cx="684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397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Superintendent </a:t>
            </a:r>
            <a:endParaRPr/>
          </a:p>
          <a:p>
            <a:pPr indent="0" lvl="0" marL="1397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Board Report Mid Year</a:t>
            </a:r>
            <a:endParaRPr/>
          </a:p>
          <a:p>
            <a:pPr indent="0" lvl="0" marL="1397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CEO Evaluation</a:t>
            </a:r>
            <a:endParaRPr/>
          </a:p>
        </p:txBody>
      </p:sp>
      <p:sp>
        <p:nvSpPr>
          <p:cNvPr id="52" name="Google Shape;52;p1"/>
          <p:cNvSpPr txBox="1"/>
          <p:nvPr/>
        </p:nvSpPr>
        <p:spPr>
          <a:xfrm>
            <a:off x="1627700" y="3307852"/>
            <a:ext cx="7239000" cy="6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spAutoFit/>
          </a:bodyPr>
          <a:lstStyle/>
          <a:p>
            <a:pPr indent="909319" lvl="0" marL="12700" marR="5080" rtl="0" algn="l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Superintendent  Woods-Cadiz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5406033" y="4927435"/>
            <a:ext cx="704548" cy="6633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4756298" y="4781623"/>
            <a:ext cx="2679304" cy="131437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/>
          <p:nvPr>
            <p:ph type="title"/>
          </p:nvPr>
        </p:nvSpPr>
        <p:spPr>
          <a:xfrm>
            <a:off x="517200" y="430675"/>
            <a:ext cx="6297600" cy="9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Leadership Progress</a:t>
            </a:r>
            <a:endParaRPr/>
          </a:p>
        </p:txBody>
      </p:sp>
      <p:sp>
        <p:nvSpPr>
          <p:cNvPr id="108" name="Google Shape;108;p5"/>
          <p:cNvSpPr txBox="1"/>
          <p:nvPr/>
        </p:nvSpPr>
        <p:spPr>
          <a:xfrm>
            <a:off x="312725" y="1701308"/>
            <a:ext cx="10386695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19722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Attended Sports functions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Attended Home coming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Lead Parent communications meetings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Attended College information nights</a:t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19722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Monthly newsletter distributed to community, partners, and supporters</a:t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19722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Hosted Merced county - West Ed site visit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Connected with CCSA regarding Oakland leadership transition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652780" rtl="0" algn="l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Hosted Oakland Superintendent and Oakland Charter Schools Lead at 12th street  campus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652780" rtl="0" algn="l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Sites and Central office Leadership Retreats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marR="652780" rtl="0" algn="l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Participated in the OUSD ACOE Renewal Policy Working Group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marR="652780" rtl="0" algn="l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Ongoing Hosting for Oakland Charter Leaders Renewal Policy Working Group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marR="652780" rtl="0" algn="l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HBCU College Fair @ 12th Street Campus resulting in over five million in scholarships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652780" rtl="0" algn="l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eb474080f_1_0"/>
          <p:cNvSpPr txBox="1"/>
          <p:nvPr>
            <p:ph type="title"/>
          </p:nvPr>
        </p:nvSpPr>
        <p:spPr>
          <a:xfrm>
            <a:off x="517200" y="430675"/>
            <a:ext cx="11157600" cy="93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Leadership Proress Cont.</a:t>
            </a:r>
            <a:endParaRPr/>
          </a:p>
        </p:txBody>
      </p:sp>
      <p:sp>
        <p:nvSpPr>
          <p:cNvPr id="114" name="Google Shape;114;g6eb474080f_1_0"/>
          <p:cNvSpPr txBox="1"/>
          <p:nvPr>
            <p:ph idx="1" type="body"/>
          </p:nvPr>
        </p:nvSpPr>
        <p:spPr>
          <a:xfrm>
            <a:off x="312725" y="1701298"/>
            <a:ext cx="11566500" cy="503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marR="652780" rtl="0" algn="l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Participated in the OUSD ACOE Renewal Policy Working Group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marR="652780" rtl="0" algn="l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Ongoing Hosting for Oakland Charter Leaders Renewal Policy Working Group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marR="652780" rtl="0" algn="l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HBCU College Fair @ 12th Street Campus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Chinese Consulate Celebration Dinner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Pulse of Oakland Breakfast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East Bay Flag Raising Ceremony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Oakland Promise Event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Revamp of Heads Evaluation Format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Engagement with Heads on Evaluation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Families In action Events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SOBE events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East Bay Urban Debate League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Publication in Oakland Chamber of Commerce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 going communication via Social Media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Parent and Community Meetings Regarding Events and Transitions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Led Week Long Boot Camp for All AIMS Employees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5B0F00"/>
              </a:buClr>
              <a:buSzPts val="1400"/>
              <a:buFont typeface="Helvetica Neue"/>
              <a:buChar char="●"/>
            </a:pPr>
            <a:r>
              <a:rPr b="1" lang="en-US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Led Day Long Safety Training for All AIMS Employees</a:t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ebd431315_0_0"/>
          <p:cNvSpPr txBox="1"/>
          <p:nvPr>
            <p:ph type="title"/>
          </p:nvPr>
        </p:nvSpPr>
        <p:spPr>
          <a:xfrm>
            <a:off x="517200" y="670573"/>
            <a:ext cx="8250600" cy="9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Strategic Plan  Criteria</a:t>
            </a:r>
            <a:endParaRPr sz="4800"/>
          </a:p>
        </p:txBody>
      </p:sp>
      <p:sp>
        <p:nvSpPr>
          <p:cNvPr id="60" name="Google Shape;60;g6ebd431315_0_0"/>
          <p:cNvSpPr txBox="1"/>
          <p:nvPr/>
        </p:nvSpPr>
        <p:spPr>
          <a:xfrm>
            <a:off x="517200" y="1220750"/>
            <a:ext cx="11041200" cy="48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 Provides report of recommendations to the Board of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long-term strategies and budgets for growth and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replication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2. Effective and efficient implementation of the Charter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and/or Charter Modifications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3. Continuous achievement of financial and academic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performance Indicators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Evidence: Benchmark data and interim reports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4. Develops programmatic plans for continuous academic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success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eb474080f_3_0"/>
          <p:cNvSpPr txBox="1"/>
          <p:nvPr>
            <p:ph type="title"/>
          </p:nvPr>
        </p:nvSpPr>
        <p:spPr>
          <a:xfrm>
            <a:off x="517200" y="670575"/>
            <a:ext cx="7013700" cy="7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Strategic Plan Progress</a:t>
            </a:r>
            <a:endParaRPr sz="4800"/>
          </a:p>
        </p:txBody>
      </p:sp>
      <p:sp>
        <p:nvSpPr>
          <p:cNvPr id="66" name="Google Shape;66;g6eb474080f_3_0"/>
          <p:cNvSpPr txBox="1"/>
          <p:nvPr/>
        </p:nvSpPr>
        <p:spPr>
          <a:xfrm>
            <a:off x="517200" y="12207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731B47"/>
              </a:buClr>
              <a:buSzPts val="1800"/>
              <a:buFont typeface="Arial"/>
              <a:buChar char="●"/>
            </a:pPr>
            <a:r>
              <a:rPr b="1" i="0" lang="en-US" sz="1800" u="none" cap="none" strike="noStrike">
                <a:solidFill>
                  <a:srgbClr val="731B4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Met with OCS regarding expansion.</a:t>
            </a:r>
            <a:endParaRPr b="1" sz="1800">
              <a:solidFill>
                <a:srgbClr val="731B4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731B47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731B4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Met with partners </a:t>
            </a:r>
            <a:r>
              <a:rPr b="1" lang="en-US" sz="1800">
                <a:solidFill>
                  <a:srgbClr val="731B4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regarding</a:t>
            </a:r>
            <a:r>
              <a:rPr b="1" lang="en-US" sz="1800">
                <a:solidFill>
                  <a:srgbClr val="731B4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lang="en-US" sz="1800">
                <a:solidFill>
                  <a:srgbClr val="731B4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growth</a:t>
            </a:r>
            <a:r>
              <a:rPr b="1" lang="en-US" sz="1800">
                <a:solidFill>
                  <a:srgbClr val="731B4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strategy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i="0" lang="en-US" sz="1800" u="none" cap="none" strike="noStrike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Site visits to monitor implementation.</a:t>
            </a:r>
            <a:endParaRPr b="0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i="0" lang="en-US" sz="1800" u="none" cap="none" strike="noStrike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Will lead Central Oﬃce retreat this week regarding implementation.</a:t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Three Day Planning Sessoin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Meeting with OUSD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i="0" lang="en-US" sz="1800" u="none" cap="none" strike="noStrike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On-going meetings with heads and dept. leads.</a:t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Site Visits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Monthly meetings with Back Office Providers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Held planning sessions for site leaders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Held trianing retreat for central leaders 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Site visits to monitor implementation.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14400" rtl="0" algn="l">
              <a:spcBef>
                <a:spcPts val="315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14400" rtl="0" algn="l">
              <a:spcBef>
                <a:spcPts val="315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ebd431315_0_11"/>
          <p:cNvSpPr txBox="1"/>
          <p:nvPr>
            <p:ph type="title"/>
          </p:nvPr>
        </p:nvSpPr>
        <p:spPr>
          <a:xfrm>
            <a:off x="517200" y="670575"/>
            <a:ext cx="7013700" cy="7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Strategic Plan Progress</a:t>
            </a:r>
            <a:endParaRPr sz="4800"/>
          </a:p>
        </p:txBody>
      </p:sp>
      <p:sp>
        <p:nvSpPr>
          <p:cNvPr id="72" name="Google Shape;72;g6ebd431315_0_11"/>
          <p:cNvSpPr txBox="1"/>
          <p:nvPr/>
        </p:nvSpPr>
        <p:spPr>
          <a:xfrm>
            <a:off x="517200" y="12207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731B47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731B4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Innovate School academic Recognition</a:t>
            </a:r>
            <a:endParaRPr b="1" sz="1800">
              <a:solidFill>
                <a:srgbClr val="731B4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731B47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731B4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Honor Roll Schools Recognition</a:t>
            </a:r>
            <a:endParaRPr b="1" sz="1800">
              <a:solidFill>
                <a:srgbClr val="731B4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731B47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731B4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Positive reserves and growth on fiscal reports</a:t>
            </a:r>
            <a:endParaRPr b="1" sz="1800">
              <a:solidFill>
                <a:srgbClr val="731B4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731B47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731B4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Increased funding for after school and low performing students</a:t>
            </a:r>
            <a:endParaRPr b="1" sz="1800">
              <a:solidFill>
                <a:srgbClr val="731B4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731B47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731B4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Out performance of local traditional and charter schools on reported SBAC scoring</a:t>
            </a:r>
            <a:endParaRPr b="1" sz="1800">
              <a:solidFill>
                <a:srgbClr val="731B4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1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731B47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731B4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Completion of phase one and two of 12th street renovatoin.</a:t>
            </a:r>
            <a:endParaRPr b="1" sz="1800">
              <a:solidFill>
                <a:srgbClr val="731B4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14400" rtl="0" algn="l">
              <a:spcBef>
                <a:spcPts val="315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14400" rtl="0" algn="l">
              <a:spcBef>
                <a:spcPts val="315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ebd431315_0_16"/>
          <p:cNvSpPr txBox="1"/>
          <p:nvPr>
            <p:ph type="title"/>
          </p:nvPr>
        </p:nvSpPr>
        <p:spPr>
          <a:xfrm>
            <a:off x="517200" y="670574"/>
            <a:ext cx="10182300" cy="8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Superintendent &amp; Board Partnership Criteria</a:t>
            </a:r>
            <a:endParaRPr sz="4800"/>
          </a:p>
        </p:txBody>
      </p:sp>
      <p:sp>
        <p:nvSpPr>
          <p:cNvPr id="78" name="Google Shape;78;g6ebd431315_0_16"/>
          <p:cNvSpPr txBox="1"/>
          <p:nvPr/>
        </p:nvSpPr>
        <p:spPr>
          <a:xfrm>
            <a:off x="517200" y="1550799"/>
            <a:ext cx="9996900" cy="49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7625">
            <a:noAutofit/>
          </a:bodyPr>
          <a:lstStyle/>
          <a:p>
            <a:pPr indent="0" lvl="0" marL="457200" rtl="0" algn="l">
              <a:spcBef>
                <a:spcPts val="445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Ensures accurate and relevant monthly board reports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Consistent attendance at committee and board meetings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Consistent attendance at Monthly meetings with Board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President</a:t>
            </a:r>
            <a:endParaRPr sz="3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445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 txBox="1"/>
          <p:nvPr>
            <p:ph type="title"/>
          </p:nvPr>
        </p:nvSpPr>
        <p:spPr>
          <a:xfrm>
            <a:off x="517200" y="670575"/>
            <a:ext cx="11106900" cy="109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Superintendent &amp; Board Partnership Progress</a:t>
            </a:r>
            <a:endParaRPr sz="4800"/>
          </a:p>
        </p:txBody>
      </p:sp>
      <p:sp>
        <p:nvSpPr>
          <p:cNvPr id="84" name="Google Shape;84;p3"/>
          <p:cNvSpPr txBox="1"/>
          <p:nvPr/>
        </p:nvSpPr>
        <p:spPr>
          <a:xfrm>
            <a:off x="517200" y="1550799"/>
            <a:ext cx="9996805" cy="4920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7625">
            <a:spAutoFit/>
          </a:bodyPr>
          <a:lstStyle/>
          <a:p>
            <a:pPr indent="0" lvl="0" marL="88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44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September report given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October report given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November report given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 meeting in December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January report given</a:t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44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Governance Committee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Finance Committee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Facilities Committee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Ad-hoc Construction Committee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Ad-hoc Open House Committee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Attendance at Board Meetings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Monthly scheduled meeting with Board President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445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ebd431315_0_23"/>
          <p:cNvSpPr txBox="1"/>
          <p:nvPr>
            <p:ph type="title"/>
          </p:nvPr>
        </p:nvSpPr>
        <p:spPr>
          <a:xfrm>
            <a:off x="517200" y="670574"/>
            <a:ext cx="9521100" cy="8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Professional Development Criteria</a:t>
            </a:r>
            <a:endParaRPr sz="4800"/>
          </a:p>
        </p:txBody>
      </p:sp>
      <p:sp>
        <p:nvSpPr>
          <p:cNvPr id="90" name="Google Shape;90;g6ebd431315_0_23"/>
          <p:cNvSpPr txBox="1"/>
          <p:nvPr/>
        </p:nvSpPr>
        <p:spPr>
          <a:xfrm>
            <a:off x="517200" y="1702637"/>
            <a:ext cx="10905600" cy="40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7625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Attendance at national and local conferences and trainings</a:t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Attendance at national and local conferences and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trainings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Completion or near completion of leadership succession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 document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Completion of Executive Leadership Training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"/>
          <p:cNvSpPr txBox="1"/>
          <p:nvPr>
            <p:ph type="title"/>
          </p:nvPr>
        </p:nvSpPr>
        <p:spPr>
          <a:xfrm>
            <a:off x="517200" y="670574"/>
            <a:ext cx="84609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Professional Development Progress</a:t>
            </a:r>
            <a:endParaRPr sz="4800"/>
          </a:p>
        </p:txBody>
      </p:sp>
      <p:sp>
        <p:nvSpPr>
          <p:cNvPr id="96" name="Google Shape;96;p4"/>
          <p:cNvSpPr txBox="1"/>
          <p:nvPr/>
        </p:nvSpPr>
        <p:spPr>
          <a:xfrm>
            <a:off x="517200" y="1702657"/>
            <a:ext cx="9017635" cy="1426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76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Attendance at national and local conferences and trainings</a:t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44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Hosted Oakland Charter Leader Convening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Arial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CAAASA Board Meeting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Completed Harvard Management Certification ( Executive Leadership Training)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Attended CMO Grants Pre-application training webinar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CBC 49th Annual Legislative Conference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Attended CAASA Round Up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BB&amp;T Symposium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Research for </a:t>
            </a: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Succession</a:t>
            </a: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Plan Draft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Planning Teacher and Leader  </a:t>
            </a: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Succession</a:t>
            </a: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Pipeline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Representing AIMS  at Day on The HIll in DC 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030" lvl="0" marL="4699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5B0F00"/>
              </a:buClr>
              <a:buSzPts val="1800"/>
              <a:buFont typeface="Helvetica Neue"/>
              <a:buChar char="●"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YMC Charter Law Training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ebd431315_0_29"/>
          <p:cNvSpPr txBox="1"/>
          <p:nvPr>
            <p:ph type="title"/>
          </p:nvPr>
        </p:nvSpPr>
        <p:spPr>
          <a:xfrm>
            <a:off x="517200" y="430675"/>
            <a:ext cx="9403200" cy="135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Leadership Criteria</a:t>
            </a:r>
            <a:endParaRPr/>
          </a:p>
        </p:txBody>
      </p:sp>
      <p:sp>
        <p:nvSpPr>
          <p:cNvPr id="102" name="Google Shape;102;g6ebd431315_0_29"/>
          <p:cNvSpPr txBox="1"/>
          <p:nvPr/>
        </p:nvSpPr>
        <p:spPr>
          <a:xfrm>
            <a:off x="334375" y="1636408"/>
            <a:ext cx="10386600" cy="41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197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Effective communication of vision, goals and values to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stakeholders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Completion of Heads of Schools’ evaluation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Monthly communications to stakeholders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5B0F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Regularly engages in public advocacy on behalf of AIMS</a:t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197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652780" rtl="0" algn="l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652780" rtl="0" algn="l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2020-02-06T22:24:49Z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