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2" r:id="rId7"/>
    <p:sldId id="266" r:id="rId8"/>
    <p:sldId id="258" r:id="rId9"/>
    <p:sldId id="270" r:id="rId10"/>
    <p:sldId id="269" r:id="rId11"/>
    <p:sldId id="263" r:id="rId12"/>
    <p:sldId id="273" r:id="rId13"/>
  </p:sldIdLst>
  <p:sldSz cx="12192000" cy="6858000"/>
  <p:notesSz cx="6954838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56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56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2/13/2020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3013763" cy="46356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5684"/>
            <a:ext cx="3013763" cy="46356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56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56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2/13/2020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5138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7" tIns="46269" rIns="92537" bIns="4626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6389"/>
            <a:ext cx="5563870" cy="3637955"/>
          </a:xfrm>
          <a:prstGeom prst="rect">
            <a:avLst/>
          </a:prstGeom>
        </p:spPr>
        <p:txBody>
          <a:bodyPr vert="horz" lIns="92537" tIns="46269" rIns="92537" bIns="4626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3013763" cy="46356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5684"/>
            <a:ext cx="3013763" cy="46356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2/13/2020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2/13/2020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American Indian Model Schools </a:t>
            </a:r>
            <a:br>
              <a:rPr lang="en-US" dirty="0"/>
            </a:br>
            <a:r>
              <a:rPr lang="en-US" dirty="0"/>
              <a:t>2nd Interim </a:t>
            </a:r>
            <a:r>
              <a:rPr lang="en-US" dirty="0" smtClean="0"/>
              <a:t>Preliminary Report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look at the Books for </a:t>
            </a:r>
            <a:r>
              <a:rPr lang="en-US" dirty="0" smtClean="0"/>
              <a:t>November 1 2019 </a:t>
            </a:r>
            <a:r>
              <a:rPr lang="en-US" dirty="0"/>
              <a:t>through January </a:t>
            </a:r>
            <a:r>
              <a:rPr lang="en-US" dirty="0" smtClean="0"/>
              <a:t>31 2020 </a:t>
            </a:r>
            <a:r>
              <a:rPr lang="en-US" dirty="0"/>
              <a:t>Activity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required for </a:t>
            </a:r>
            <a:r>
              <a:rPr lang="en-US" dirty="0"/>
              <a:t>Second Interim</a:t>
            </a:r>
          </a:p>
          <a:p>
            <a:r>
              <a:rPr lang="en-US" dirty="0" smtClean="0"/>
              <a:t>Preliminary </a:t>
            </a:r>
            <a:r>
              <a:rPr lang="en-US" dirty="0"/>
              <a:t>Results from AIMS Second Interim</a:t>
            </a:r>
          </a:p>
          <a:p>
            <a:r>
              <a:rPr lang="en-US" dirty="0" smtClean="0"/>
              <a:t>Cash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SUMMARY: WHAT IS SECOND INTERIM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5EEC9-E0FA-4A8D-AAE6-3E1FA1908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5032" y="1482067"/>
            <a:ext cx="8893406" cy="4611162"/>
          </a:xfrm>
        </p:spPr>
        <p:txBody>
          <a:bodyPr>
            <a:normAutofit/>
          </a:bodyPr>
          <a:lstStyle/>
          <a:p>
            <a:r>
              <a:rPr lang="en-US" dirty="0"/>
              <a:t>The Second Interim report is a snapshot of in time financial budget update </a:t>
            </a:r>
            <a:r>
              <a:rPr lang="en-US" dirty="0" smtClean="0"/>
              <a:t>through</a:t>
            </a:r>
            <a:r>
              <a:rPr lang="en-US" dirty="0" smtClean="0"/>
              <a:t> </a:t>
            </a:r>
            <a:r>
              <a:rPr lang="en-US" dirty="0"/>
              <a:t>January 31, </a:t>
            </a:r>
            <a:r>
              <a:rPr lang="en-US" dirty="0" smtClean="0"/>
              <a:t>2020</a:t>
            </a:r>
          </a:p>
          <a:p>
            <a:endParaRPr lang="en-US" dirty="0" smtClean="0"/>
          </a:p>
          <a:p>
            <a:r>
              <a:rPr lang="en-US" dirty="0" smtClean="0"/>
              <a:t>To Prepare: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CSMC closes </a:t>
            </a:r>
            <a:r>
              <a:rPr lang="en-US" dirty="0" smtClean="0">
                <a:latin typeface="Arial Narrow" panose="020B0606020202030204" pitchFamily="34" charset="0"/>
              </a:rPr>
              <a:t>the January numbers by February </a:t>
            </a:r>
            <a:r>
              <a:rPr lang="en-US" dirty="0" smtClean="0">
                <a:latin typeface="Arial Narrow" panose="020B0606020202030204" pitchFamily="34" charset="0"/>
              </a:rPr>
              <a:t>15</a:t>
            </a:r>
            <a:r>
              <a:rPr lang="en-US" baseline="30000" dirty="0" smtClean="0">
                <a:latin typeface="Arial Narrow" panose="020B0606020202030204" pitchFamily="34" charset="0"/>
              </a:rPr>
              <a:t>th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The information is analyzed and prepared for the upload into the Alternative 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The multi-year is projected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The Alternative Form is </a:t>
            </a:r>
            <a:r>
              <a:rPr lang="en-US" dirty="0" smtClean="0">
                <a:latin typeface="Arial Narrow" panose="020B0606020202030204" pitchFamily="34" charset="0"/>
              </a:rPr>
              <a:t>completed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/>
              <a:t>To Finalize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AIMS Finance Committee Reviews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Board Approval for Submission is required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Submission to OUSD by March 2, 2020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Happening at Our Schools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Enrollment at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ADA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School Budget Change Summaries</a:t>
            </a:r>
            <a:endParaRPr lang="en-US" sz="2800" dirty="0"/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200409" cy="1096962"/>
          </a:xfrm>
        </p:spPr>
        <p:txBody>
          <a:bodyPr/>
          <a:lstStyle/>
          <a:p>
            <a:r>
              <a:rPr lang="en-US" dirty="0"/>
              <a:t>AIMS Enrollment </a:t>
            </a:r>
            <a:r>
              <a:rPr lang="en-US" dirty="0" smtClean="0"/>
              <a:t>Adoption, First &amp; Second Interim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E4094F-CF86-4050-9A83-88C178534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65093"/>
              </p:ext>
            </p:extLst>
          </p:nvPr>
        </p:nvGraphicFramePr>
        <p:xfrm>
          <a:off x="917716" y="1415430"/>
          <a:ext cx="4073733" cy="2013570"/>
        </p:xfrm>
        <a:graphic>
          <a:graphicData uri="http://schemas.openxmlformats.org/drawingml/2006/table">
            <a:tbl>
              <a:tblPr/>
              <a:tblGrid>
                <a:gridCol w="1280316">
                  <a:extLst>
                    <a:ext uri="{9D8B030D-6E8A-4147-A177-3AD203B41FA5}">
                      <a16:colId xmlns:a16="http://schemas.microsoft.com/office/drawing/2014/main" val="25733973"/>
                    </a:ext>
                  </a:extLst>
                </a:gridCol>
                <a:gridCol w="945247">
                  <a:extLst>
                    <a:ext uri="{9D8B030D-6E8A-4147-A177-3AD203B41FA5}">
                      <a16:colId xmlns:a16="http://schemas.microsoft.com/office/drawing/2014/main" val="1212129269"/>
                    </a:ext>
                  </a:extLst>
                </a:gridCol>
                <a:gridCol w="917031">
                  <a:extLst>
                    <a:ext uri="{9D8B030D-6E8A-4147-A177-3AD203B41FA5}">
                      <a16:colId xmlns:a16="http://schemas.microsoft.com/office/drawing/2014/main" val="1470894476"/>
                    </a:ext>
                  </a:extLst>
                </a:gridCol>
                <a:gridCol w="931139">
                  <a:extLst>
                    <a:ext uri="{9D8B030D-6E8A-4147-A177-3AD203B41FA5}">
                      <a16:colId xmlns:a16="http://schemas.microsoft.com/office/drawing/2014/main" val="1124292383"/>
                    </a:ext>
                  </a:extLst>
                </a:gridCol>
              </a:tblGrid>
              <a:tr h="2237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AIMS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Comparison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302839"/>
                  </a:ext>
                </a:extLst>
              </a:tr>
              <a:tr h="2237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1329"/>
                  </a:ext>
                </a:extLst>
              </a:tr>
              <a:tr h="671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Interim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Interim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485951"/>
                  </a:ext>
                </a:extLst>
              </a:tr>
              <a:tr h="223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AIPCS 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454279"/>
                  </a:ext>
                </a:extLst>
              </a:tr>
              <a:tr h="223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AIPCSII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211561"/>
                  </a:ext>
                </a:extLst>
              </a:tr>
              <a:tr h="223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AIPHS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700532"/>
                  </a:ext>
                </a:extLst>
              </a:tr>
              <a:tr h="223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3680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A0B8C9-0497-4DC6-BD9A-2A1FFCB7F8AB}"/>
              </a:ext>
            </a:extLst>
          </p:cNvPr>
          <p:cNvSpPr txBox="1"/>
          <p:nvPr/>
        </p:nvSpPr>
        <p:spPr>
          <a:xfrm>
            <a:off x="5100551" y="2206893"/>
            <a:ext cx="22091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/>
              <a:t>ENROLLMENT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Enrollment stayed level </a:t>
            </a:r>
            <a:r>
              <a:rPr lang="en-US" sz="1100" dirty="0" smtClean="0"/>
              <a:t>for all schools between 1</a:t>
            </a:r>
            <a:r>
              <a:rPr lang="en-US" sz="1100" baseline="30000" dirty="0" smtClean="0"/>
              <a:t>st</a:t>
            </a:r>
            <a:r>
              <a:rPr lang="en-US" sz="1100" dirty="0" smtClean="0"/>
              <a:t> and </a:t>
            </a:r>
            <a:r>
              <a:rPr lang="en-US" sz="1100" dirty="0"/>
              <a:t>2</a:t>
            </a:r>
            <a:r>
              <a:rPr lang="en-US" sz="1100" baseline="30000" dirty="0"/>
              <a:t>nd</a:t>
            </a:r>
            <a:r>
              <a:rPr lang="en-US" sz="1100" dirty="0"/>
              <a:t> Interim</a:t>
            </a:r>
            <a:r>
              <a:rPr lang="en-US" sz="1100" dirty="0" smtClean="0"/>
              <a:t>.</a:t>
            </a:r>
          </a:p>
          <a:p>
            <a:endParaRPr lang="en-US" sz="11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BD2BEEE-5DFC-4FF1-BBCB-795AA61FE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551578"/>
              </p:ext>
            </p:extLst>
          </p:nvPr>
        </p:nvGraphicFramePr>
        <p:xfrm>
          <a:off x="917715" y="3888778"/>
          <a:ext cx="4073735" cy="1789840"/>
        </p:xfrm>
        <a:graphic>
          <a:graphicData uri="http://schemas.openxmlformats.org/drawingml/2006/table">
            <a:tbl>
              <a:tblPr/>
              <a:tblGrid>
                <a:gridCol w="988939">
                  <a:extLst>
                    <a:ext uri="{9D8B030D-6E8A-4147-A177-3AD203B41FA5}">
                      <a16:colId xmlns:a16="http://schemas.microsoft.com/office/drawing/2014/main" val="3855827158"/>
                    </a:ext>
                  </a:extLst>
                </a:gridCol>
                <a:gridCol w="1013229">
                  <a:extLst>
                    <a:ext uri="{9D8B030D-6E8A-4147-A177-3AD203B41FA5}">
                      <a16:colId xmlns:a16="http://schemas.microsoft.com/office/drawing/2014/main" val="1530067833"/>
                    </a:ext>
                  </a:extLst>
                </a:gridCol>
                <a:gridCol w="988939">
                  <a:extLst>
                    <a:ext uri="{9D8B030D-6E8A-4147-A177-3AD203B41FA5}">
                      <a16:colId xmlns:a16="http://schemas.microsoft.com/office/drawing/2014/main" val="3019768060"/>
                    </a:ext>
                  </a:extLst>
                </a:gridCol>
                <a:gridCol w="1082628">
                  <a:extLst>
                    <a:ext uri="{9D8B030D-6E8A-4147-A177-3AD203B41FA5}">
                      <a16:colId xmlns:a16="http://schemas.microsoft.com/office/drawing/2014/main" val="107165708"/>
                    </a:ext>
                  </a:extLst>
                </a:gridCol>
              </a:tblGrid>
              <a:tr h="2237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AIMS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Comparison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27125"/>
                  </a:ext>
                </a:extLst>
              </a:tr>
              <a:tr h="2237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031975"/>
                  </a:ext>
                </a:extLst>
              </a:tr>
              <a:tr h="671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Interim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Interim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32243"/>
                  </a:ext>
                </a:extLst>
              </a:tr>
              <a:tr h="223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AIPCS 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504783"/>
                  </a:ext>
                </a:extLst>
              </a:tr>
              <a:tr h="223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AIPCSII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138001"/>
                  </a:ext>
                </a:extLst>
              </a:tr>
              <a:tr h="223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AIPHS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72841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0DEE90-559D-4953-9655-A90367FCB169}"/>
              </a:ext>
            </a:extLst>
          </p:cNvPr>
          <p:cNvSpPr txBox="1"/>
          <p:nvPr/>
        </p:nvSpPr>
        <p:spPr>
          <a:xfrm>
            <a:off x="4991449" y="4165297"/>
            <a:ext cx="2209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/>
              <a:t>ADA PERCENTAGE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Average Daily Attendance percentages stayed level </a:t>
            </a:r>
            <a:r>
              <a:rPr lang="en-US" sz="1100" dirty="0" smtClean="0"/>
              <a:t>for all schools between 1</a:t>
            </a:r>
            <a:r>
              <a:rPr lang="en-US" sz="1100" baseline="30000" dirty="0" smtClean="0"/>
              <a:t>st</a:t>
            </a:r>
            <a:r>
              <a:rPr lang="en-US" sz="1100" dirty="0" smtClean="0"/>
              <a:t> and 2</a:t>
            </a:r>
            <a:r>
              <a:rPr lang="en-US" sz="1100" baseline="30000" dirty="0" smtClean="0"/>
              <a:t>nd</a:t>
            </a:r>
            <a:r>
              <a:rPr lang="en-US" sz="1100" dirty="0" smtClean="0"/>
              <a:t> Interim</a:t>
            </a:r>
            <a:endParaRPr lang="en-US" sz="1100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6C2E96C7-9D6D-42F2-8E8E-30F922E51FE7}"/>
              </a:ext>
            </a:extLst>
          </p:cNvPr>
          <p:cNvSpPr/>
          <p:nvPr/>
        </p:nvSpPr>
        <p:spPr>
          <a:xfrm>
            <a:off x="10977283" y="3760742"/>
            <a:ext cx="210262" cy="436228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5FED85-86FA-44D7-BA5B-7999066E8E94}"/>
              </a:ext>
            </a:extLst>
          </p:cNvPr>
          <p:cNvSpPr txBox="1"/>
          <p:nvPr/>
        </p:nvSpPr>
        <p:spPr>
          <a:xfrm>
            <a:off x="8914218" y="4831679"/>
            <a:ext cx="2852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numbers reflected here are calculated by taking the enrollment number and multiplying that by the ADA%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10" y="2876888"/>
            <a:ext cx="3657140" cy="1628000"/>
          </a:xfrm>
          <a:prstGeom prst="rect">
            <a:avLst/>
          </a:prstGeom>
        </p:spPr>
      </p:pic>
      <p:cxnSp>
        <p:nvCxnSpPr>
          <p:cNvPr id="8" name="Elbow Connector 7"/>
          <p:cNvCxnSpPr>
            <a:stCxn id="16" idx="1"/>
          </p:cNvCxnSpPr>
          <p:nvPr/>
        </p:nvCxnSpPr>
        <p:spPr>
          <a:xfrm rot="10800000" flipV="1">
            <a:off x="11187545" y="3978856"/>
            <a:ext cx="12700" cy="892402"/>
          </a:xfrm>
          <a:prstGeom prst="bentConnector4">
            <a:avLst>
              <a:gd name="adj1" fmla="val -1800000"/>
              <a:gd name="adj2" fmla="val 62221"/>
            </a:avLst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SUMMARY:  </a:t>
            </a:r>
            <a:r>
              <a:rPr lang="en-US" dirty="0" smtClean="0"/>
              <a:t>2019-20  AIPCS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02290" y="3244378"/>
            <a:ext cx="405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Funds moved from Salaries and Benefits to cover subs and services cost</a:t>
            </a:r>
            <a:endParaRPr lang="en-US" sz="1200" dirty="0"/>
          </a:p>
        </p:txBody>
      </p:sp>
      <p:sp>
        <p:nvSpPr>
          <p:cNvPr id="7" name="Right Brace 6"/>
          <p:cNvSpPr/>
          <p:nvPr/>
        </p:nvSpPr>
        <p:spPr>
          <a:xfrm>
            <a:off x="7869352" y="3244378"/>
            <a:ext cx="160302" cy="387928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26" y="1330036"/>
            <a:ext cx="6863362" cy="5004262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7860929" y="3804271"/>
            <a:ext cx="141361" cy="286327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31609" y="3804238"/>
            <a:ext cx="426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Funds moved from Salaries and Benefits to cover subs and services cost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05" y="6406579"/>
            <a:ext cx="1010194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SUMMARY:  </a:t>
            </a:r>
            <a:r>
              <a:rPr lang="en-US" dirty="0" smtClean="0"/>
              <a:t>2019-20 AIPCS II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310141"/>
            <a:ext cx="6801705" cy="5156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77448" y="3275650"/>
            <a:ext cx="4214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Funds moved to cover the contract Subs for Vacant positions</a:t>
            </a:r>
          </a:p>
          <a:p>
            <a:endParaRPr lang="en-US" sz="1200" dirty="0"/>
          </a:p>
          <a:p>
            <a:r>
              <a:rPr lang="en-US" sz="1200" dirty="0" smtClean="0"/>
              <a:t>Funds </a:t>
            </a:r>
            <a:r>
              <a:rPr lang="en-US" sz="1200" dirty="0"/>
              <a:t>reflect increase from reserves to cover one-time construction for 12th Street</a:t>
            </a:r>
          </a:p>
          <a:p>
            <a:r>
              <a:rPr lang="en-US" sz="1200" dirty="0"/>
              <a:t>Funds moved to cover the contract Subs for Vacant positions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915703" y="3275650"/>
            <a:ext cx="123490" cy="390698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>
            <a:off x="7906605" y="3888454"/>
            <a:ext cx="123490" cy="11247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906605" y="4192975"/>
            <a:ext cx="123490" cy="1920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6605" y="6008791"/>
            <a:ext cx="432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A 7% reduction in reserves due to one time 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construction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on 12th Street</a:t>
            </a:r>
            <a:r>
              <a:rPr lang="en-US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54" y="6469818"/>
            <a:ext cx="1010194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SUMMARY:  </a:t>
            </a:r>
            <a:r>
              <a:rPr lang="en-US" dirty="0" smtClean="0"/>
              <a:t>2019-20 AIPHS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15169" y="3353591"/>
            <a:ext cx="428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Funds moved to cover the contract Subs for Vacant positions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071824" y="3406540"/>
            <a:ext cx="443345" cy="387466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72651" y="3905623"/>
            <a:ext cx="450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Funds </a:t>
            </a:r>
            <a:r>
              <a:rPr lang="en-US" sz="1200" dirty="0"/>
              <a:t>transferred from </a:t>
            </a:r>
            <a:r>
              <a:rPr lang="en-US" sz="1200" dirty="0" smtClean="0"/>
              <a:t>Salaries/benefits </a:t>
            </a:r>
            <a:r>
              <a:rPr lang="en-US" sz="1200" dirty="0"/>
              <a:t>reflected </a:t>
            </a:r>
            <a:r>
              <a:rPr lang="en-US" sz="1200" dirty="0" smtClean="0"/>
              <a:t>&amp; increased funds </a:t>
            </a:r>
            <a:r>
              <a:rPr lang="en-US" sz="1200" dirty="0"/>
              <a:t>from reserves for Board Approved Improvements to </a:t>
            </a:r>
            <a:r>
              <a:rPr lang="en-US" sz="1200" dirty="0" smtClean="0"/>
              <a:t>Lakeview Campus</a:t>
            </a:r>
            <a:endParaRPr lang="en-US" sz="1200" dirty="0"/>
          </a:p>
        </p:txBody>
      </p:sp>
      <p:cxnSp>
        <p:nvCxnSpPr>
          <p:cNvPr id="10" name="Straight Arrow Connector 9"/>
          <p:cNvCxnSpPr>
            <a:endCxn id="13" idx="1"/>
          </p:cNvCxnSpPr>
          <p:nvPr/>
        </p:nvCxnSpPr>
        <p:spPr>
          <a:xfrm>
            <a:off x="7261753" y="4860595"/>
            <a:ext cx="288747" cy="765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0500" y="4706274"/>
            <a:ext cx="425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Reflects deficit spending due to the One-Time cost of improvements to Lakeview Campus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265340" y="4031131"/>
            <a:ext cx="249829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94986"/>
            <a:ext cx="6102958" cy="49980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72651" y="5997784"/>
            <a:ext cx="3106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Reduction </a:t>
            </a:r>
            <a:r>
              <a:rPr lang="en-US" sz="1200" dirty="0" smtClean="0"/>
              <a:t>in "</a:t>
            </a:r>
            <a:r>
              <a:rPr lang="en-US" sz="1200" dirty="0"/>
              <a:t>Reserves" </a:t>
            </a:r>
            <a:r>
              <a:rPr lang="en-US" sz="1200" dirty="0" smtClean="0"/>
              <a:t>is </a:t>
            </a:r>
            <a:r>
              <a:rPr lang="en-US" sz="1200" dirty="0"/>
              <a:t>reflected here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253950" y="6033677"/>
            <a:ext cx="288747" cy="765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9620" y="6399979"/>
            <a:ext cx="10084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 These numbers may reflect a slight change during the finalization of the 2</a:t>
            </a:r>
            <a:r>
              <a:rPr lang="en-US" sz="1400" i="1" baseline="30000" dirty="0" smtClean="0"/>
              <a:t>nd</a:t>
            </a:r>
            <a:r>
              <a:rPr lang="en-US" sz="1400" i="1" dirty="0" smtClean="0"/>
              <a:t> Interim 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Cash </a:t>
            </a:r>
            <a:r>
              <a:rPr lang="en-US" dirty="0"/>
              <a:t>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4900" y="5802284"/>
            <a:ext cx="10084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 These numbers may reflect a slight change during the finalization of the 2</a:t>
            </a:r>
            <a:r>
              <a:rPr lang="en-US" sz="1400" i="1" baseline="30000" dirty="0" smtClean="0"/>
              <a:t>nd</a:t>
            </a:r>
            <a:r>
              <a:rPr lang="en-US" sz="1400" i="1" dirty="0" smtClean="0"/>
              <a:t> Interim  </a:t>
            </a:r>
            <a:endParaRPr lang="en-US" sz="1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46" y="1613533"/>
            <a:ext cx="9693508" cy="36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2640</TotalTime>
  <Words>448</Words>
  <Application>Microsoft Office PowerPoint</Application>
  <PresentationFormat>Widescreen</PresentationFormat>
  <Paragraphs>88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Euphemia</vt:lpstr>
      <vt:lpstr>Plantagenet Cherokee</vt:lpstr>
      <vt:lpstr>Wingdings</vt:lpstr>
      <vt:lpstr>Academic Literature 16x9</vt:lpstr>
      <vt:lpstr>American Indian Model Schools  2nd Interim Preliminary Report</vt:lpstr>
      <vt:lpstr>EXECUTIVE SUMMARY</vt:lpstr>
      <vt:lpstr>EXECUTIVE SUMMARY: WHAT IS SECOND INTERIM</vt:lpstr>
      <vt:lpstr>What’s Happening at Our Schools</vt:lpstr>
      <vt:lpstr>AIMS Enrollment Adoption, First &amp; Second Interim</vt:lpstr>
      <vt:lpstr>EXECUTIVE SUMMARY:  2019-20  AIPCS</vt:lpstr>
      <vt:lpstr>EXECUTIVE SUMMARY:  2019-20 AIPCS II</vt:lpstr>
      <vt:lpstr>EXECUTIVE SUMMARY:  2019-20 AIPHS </vt:lpstr>
      <vt:lpstr>Preliminary Cash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Indian Model Schools  1st Interim Report</dc:title>
  <dc:creator>Katema Ballentine</dc:creator>
  <cp:lastModifiedBy>Katema Ballentine</cp:lastModifiedBy>
  <cp:revision>54</cp:revision>
  <cp:lastPrinted>2019-02-25T21:03:57Z</cp:lastPrinted>
  <dcterms:created xsi:type="dcterms:W3CDTF">2018-11-08T18:56:18Z</dcterms:created>
  <dcterms:modified xsi:type="dcterms:W3CDTF">2020-02-13T20:31:54Z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