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PT Sans Narrow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yMgm5AXgGBsYtWWRyFn0qu8lD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b47408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b474080f_1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ebd431315_0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6ebd4313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eb474080f_3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6eb47408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ebd431315_0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6ebd4313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ebd431315_0_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6ebd43131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bd431315_0_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6ebd43131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bd431315_0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ebd43131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9343646" y="3275950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4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2100047" y="3251101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5" h="120000" extrusionOk="0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w="761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338867" y="4535295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761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1338867" y="4332100"/>
            <a:ext cx="9516110" cy="0"/>
          </a:xfrm>
          <a:custGeom>
            <a:avLst/>
            <a:gdLst/>
            <a:ahLst/>
            <a:cxnLst/>
            <a:rect l="l" t="t" r="r" b="b"/>
            <a:pathLst>
              <a:path w="9516110" h="120000" extrusionOk="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"/>
          <p:cNvSpPr txBox="1">
            <a:spLocks noGrp="1"/>
          </p:cNvSpPr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10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6"/>
          <p:cNvSpPr/>
          <p:nvPr/>
        </p:nvSpPr>
        <p:spPr>
          <a:xfrm>
            <a:off x="-99" y="6727600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 extrusionOk="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6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body" idx="1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1909825" y="690123"/>
            <a:ext cx="68409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Superintendent </a:t>
            </a:r>
            <a:endParaRPr/>
          </a:p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Board Report Mid Year</a:t>
            </a:r>
            <a:endParaRPr/>
          </a:p>
          <a:p>
            <a:pPr marL="139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CEO Evaluation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1627700" y="3307852"/>
            <a:ext cx="7239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825" rIns="0" bIns="0" anchor="t" anchorCtr="0">
            <a:spAutoFit/>
          </a:bodyPr>
          <a:lstStyle/>
          <a:p>
            <a:pPr marL="12700" marR="5080" lvl="0" indent="909319" algn="l" rtl="0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85D46"/>
                </a:solidFill>
                <a:latin typeface="Arial"/>
                <a:ea typeface="Arial"/>
                <a:cs typeface="Arial"/>
                <a:sym typeface="Arial"/>
              </a:rPr>
              <a:t>Superintendent  Woods-Cadiz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6297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Progress</a:t>
            </a:r>
            <a:endParaRPr/>
          </a:p>
        </p:txBody>
      </p:sp>
      <p:sp>
        <p:nvSpPr>
          <p:cNvPr id="108" name="Google Shape;108;p5"/>
          <p:cNvSpPr txBox="1"/>
          <p:nvPr/>
        </p:nvSpPr>
        <p:spPr>
          <a:xfrm>
            <a:off x="312725" y="1701308"/>
            <a:ext cx="10386695" cy="415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Sports functions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Home coming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Parent communications meetings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College information nights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newsletter distributed to community, partners, and supporters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Merced county - West Ed site visit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Connected with CCSA regarding Oakland leadership transition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652780" lvl="0" indent="-36703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Oakland Superintendent and Oakland Charter Schools Lead at 12th street  campus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652780" lvl="0" indent="-36703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Sites and Central office Leadership Retreats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Hosting for Oakland Charter Leaders Renewal Policy Working Group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HBCU College Fair @ 12th Street Campus resulting in over five million in scholarships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eb474080f_1_0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Proress Cont.</a:t>
            </a:r>
            <a:endParaRPr/>
          </a:p>
        </p:txBody>
      </p:sp>
      <p:sp>
        <p:nvSpPr>
          <p:cNvPr id="114" name="Google Shape;114;g6eb474080f_1_0"/>
          <p:cNvSpPr txBox="1">
            <a:spLocks noGrp="1"/>
          </p:cNvSpPr>
          <p:nvPr>
            <p:ph type="body" idx="1"/>
          </p:nvPr>
        </p:nvSpPr>
        <p:spPr>
          <a:xfrm>
            <a:off x="312725" y="1701298"/>
            <a:ext cx="11566500" cy="50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Participated in the OUSD ACOE Renewal Policy Working Group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Ongoing Hosting for Oakland Charter Leaders Renewal Policy Working Group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-31750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HBCU College Fair @ 12th Street Campus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Chinese Consulate Celebration Dinner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Pulse of Oakland Breakfast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East Bay Flag Raising Ceremony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Oakland Promise Event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Revamp of Heads Evaluation Format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Engagement with Heads on Evaluation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Families In action Events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SOBE events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East Bay Urban Debate League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Publication in Oakland Chamber of Commerce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going communication via Social Media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Parent and Community Meetings Regarding Events and Transitions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Week Long Boot Camp for All AIMS Employees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400"/>
              <a:buFont typeface="Helvetica Neue"/>
              <a:buChar char="●"/>
            </a:pPr>
            <a:r>
              <a:rPr lang="en-US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Led Day Long Safety Training for All AIMS Employees</a:t>
            </a:r>
            <a:endParaRPr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ebd431315_0_0"/>
          <p:cNvSpPr txBox="1">
            <a:spLocks noGrp="1"/>
          </p:cNvSpPr>
          <p:nvPr>
            <p:ph type="title"/>
          </p:nvPr>
        </p:nvSpPr>
        <p:spPr>
          <a:xfrm>
            <a:off x="517200" y="670573"/>
            <a:ext cx="8250600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Strategic Plan  Criteria</a:t>
            </a:r>
            <a:endParaRPr sz="4800"/>
          </a:p>
        </p:txBody>
      </p:sp>
      <p:sp>
        <p:nvSpPr>
          <p:cNvPr id="60" name="Google Shape;60;g6ebd431315_0_0"/>
          <p:cNvSpPr txBox="1"/>
          <p:nvPr/>
        </p:nvSpPr>
        <p:spPr>
          <a:xfrm>
            <a:off x="517200" y="1220750"/>
            <a:ext cx="110412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Provides report of recommendations to the Board of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strategies and budgets for growth and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replication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Effective and efficient implementation of the Charter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and/or Charter Modifications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Continuous achievement of financial and academic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Indicators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Evidence: Benchmark data and interim reports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Develops programmatic plans for continuous academic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eb474080f_3_0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70137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Strategic Plan Progress</a:t>
            </a:r>
            <a:endParaRPr sz="4800"/>
          </a:p>
        </p:txBody>
      </p:sp>
      <p:sp>
        <p:nvSpPr>
          <p:cNvPr id="66" name="Google Shape;66;g6eb474080f_3_0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with OCS regarding expansion.</a:t>
            </a:r>
            <a:endParaRPr sz="1800" b="1" dirty="0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 with partners regarding growth strategy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 to monitor implementation.</a:t>
            </a:r>
            <a:endParaRPr sz="18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 Central Oﬃce training retreat regarding implementation.</a:t>
            </a: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Day Planning </a:t>
            </a:r>
            <a:r>
              <a:rPr lang="en-US" sz="1800" b="1" dirty="0" err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Sessoin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 with OUSD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i="0" u="none" strike="noStrike" cap="none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On-going meetings with heads and dept. leads.</a:t>
            </a:r>
            <a:endParaRPr sz="1800" b="1" i="0" u="none" strike="noStrike" cap="none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meetings with Back Office Providers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Held planning sessions for site leaders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visits to monitor implementation.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bd431315_0_11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70137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Strategic Plan Progress</a:t>
            </a:r>
            <a:endParaRPr sz="4800"/>
          </a:p>
        </p:txBody>
      </p:sp>
      <p:sp>
        <p:nvSpPr>
          <p:cNvPr id="72" name="Google Shape;72;g6ebd431315_0_11"/>
          <p:cNvSpPr txBox="1"/>
          <p:nvPr/>
        </p:nvSpPr>
        <p:spPr>
          <a:xfrm>
            <a:off x="517200" y="122075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7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Innovate School academic Recognition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 Roll Schools Recognition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reserves and growth on fiscal reports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Increased funding for after school and low performing students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 performance of local traditional and charter schools on reported SBAC scoring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1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731B47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731B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phase one and two of 12th street renovatoin.</a:t>
            </a:r>
            <a:endParaRPr sz="1800" b="1">
              <a:solidFill>
                <a:srgbClr val="731B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ebd431315_0_16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101823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Superintendent &amp; Board Partnership Criteria</a:t>
            </a:r>
            <a:endParaRPr sz="4800"/>
          </a:p>
        </p:txBody>
      </p:sp>
      <p:sp>
        <p:nvSpPr>
          <p:cNvPr id="78" name="Google Shape;78;g6ebd431315_0_16"/>
          <p:cNvSpPr txBox="1"/>
          <p:nvPr/>
        </p:nvSpPr>
        <p:spPr>
          <a:xfrm>
            <a:off x="517200" y="1550799"/>
            <a:ext cx="9996900" cy="4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457200" lvl="0" indent="0" algn="l" rtl="0"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Ensures accurate and relevant monthly board reports.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committee and board meetings.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attendance at Monthly meetings with Board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President.</a:t>
            </a:r>
            <a:endParaRPr sz="3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517200" y="670575"/>
            <a:ext cx="111069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Superintendent &amp; Board Partnership Progress</a:t>
            </a:r>
            <a:endParaRPr sz="4800"/>
          </a:p>
        </p:txBody>
      </p:sp>
      <p:sp>
        <p:nvSpPr>
          <p:cNvPr id="84" name="Google Shape;84;p3"/>
          <p:cNvSpPr txBox="1"/>
          <p:nvPr/>
        </p:nvSpPr>
        <p:spPr>
          <a:xfrm>
            <a:off x="517200" y="1550799"/>
            <a:ext cx="9996805" cy="4920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report given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report given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report given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meeting in December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report given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Governance Committee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Finance Committee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Facilities Committee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Ad-hoc Construction Committee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Ad-hoc Open House Committee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Board Meetings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scheduled meeting with Board President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bd431315_0_23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95211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Professional Development Criteria</a:t>
            </a:r>
            <a:endParaRPr sz="4800"/>
          </a:p>
        </p:txBody>
      </p:sp>
      <p:sp>
        <p:nvSpPr>
          <p:cNvPr id="90" name="Google Shape;90;g6ebd431315_0_23"/>
          <p:cNvSpPr txBox="1"/>
          <p:nvPr/>
        </p:nvSpPr>
        <p:spPr>
          <a:xfrm>
            <a:off x="517200" y="1702637"/>
            <a:ext cx="109056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 trainings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trainings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or near completion of leadership succession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document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Executive Leadership Training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517200" y="670574"/>
            <a:ext cx="84609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Professional Development Progress</a:t>
            </a:r>
            <a:endParaRPr sz="4800"/>
          </a:p>
        </p:txBody>
      </p:sp>
      <p:sp>
        <p:nvSpPr>
          <p:cNvPr id="96" name="Google Shape;96;p4"/>
          <p:cNvSpPr txBox="1"/>
          <p:nvPr/>
        </p:nvSpPr>
        <p:spPr>
          <a:xfrm>
            <a:off x="517200" y="1702657"/>
            <a:ext cx="9017635" cy="142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76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 at national and local conferences and trainings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Hosted Oakland Charter Leader Convening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CAAASA Board Meeting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Completed Harvard Management Certification ( Executive Leadership Training)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CMO Grants Pre-application training webinar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CBC 49th Annual Legislative Conference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Attended CAASA Round Up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BB&amp;T Symposium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for Succession Plan Draft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Teacher and Leader  Succession Pipeline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Representing AIMS  at Day on The HIll in DC 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69900" marR="0" lvl="0" indent="-36703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Helvetica Neue"/>
              <a:buChar char="●"/>
            </a:pPr>
            <a:r>
              <a:rPr lang="en-US" sz="1800" b="1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YMC Charter Law Training</a:t>
            </a:r>
            <a:endParaRPr sz="1800" b="1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ebd431315_0_29"/>
          <p:cNvSpPr txBox="1">
            <a:spLocks noGrp="1"/>
          </p:cNvSpPr>
          <p:nvPr>
            <p:ph type="title"/>
          </p:nvPr>
        </p:nvSpPr>
        <p:spPr>
          <a:xfrm>
            <a:off x="517200" y="430675"/>
            <a:ext cx="94032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Criteria</a:t>
            </a:r>
            <a:endParaRPr/>
          </a:p>
        </p:txBody>
      </p:sp>
      <p:sp>
        <p:nvSpPr>
          <p:cNvPr id="102" name="Google Shape;102;g6ebd431315_0_29"/>
          <p:cNvSpPr txBox="1"/>
          <p:nvPr/>
        </p:nvSpPr>
        <p:spPr>
          <a:xfrm>
            <a:off x="352130" y="1441100"/>
            <a:ext cx="10386600" cy="41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Effective communication of vision, goals and values to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Completion of Heads of Schools’ evaluation.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Monthly communications to stakeholders.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B0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Regularly engages in public advocacy on behalf of AIMS.</a:t>
            </a: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65278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B0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Calibri</vt:lpstr>
      <vt:lpstr>PT Sans Narrow</vt:lpstr>
      <vt:lpstr>Arial</vt:lpstr>
      <vt:lpstr>Lucida Sans</vt:lpstr>
      <vt:lpstr>Helvetica Neue</vt:lpstr>
      <vt:lpstr>Office Theme</vt:lpstr>
      <vt:lpstr>        Superintendent     Board Report Mid Year       CEO Evaluation</vt:lpstr>
      <vt:lpstr>Strategic Plan  Criteria</vt:lpstr>
      <vt:lpstr>Strategic Plan Progress</vt:lpstr>
      <vt:lpstr>Strategic Plan Progress</vt:lpstr>
      <vt:lpstr>Superintendent &amp; Board Partnership Criteria</vt:lpstr>
      <vt:lpstr>Superintendent &amp; Board Partnership Progress</vt:lpstr>
      <vt:lpstr>Professional Development Criteria</vt:lpstr>
      <vt:lpstr>Professional Development Progress</vt:lpstr>
      <vt:lpstr>Leadership Criteria</vt:lpstr>
      <vt:lpstr>Leadership Progress</vt:lpstr>
      <vt:lpstr>Leadership Proress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Superintendent     Board Report Mid Year       CEO Evaluation</dc:title>
  <dc:creator>Kellie Minor</dc:creator>
  <cp:lastModifiedBy>Kellie Minor</cp:lastModifiedBy>
  <cp:revision>1</cp:revision>
  <dcterms:created xsi:type="dcterms:W3CDTF">2020-02-06T22:24:49Z</dcterms:created>
  <dcterms:modified xsi:type="dcterms:W3CDTF">2020-02-07T18:25:47Z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