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57" r:id="rId6"/>
    <p:sldId id="258" r:id="rId7"/>
    <p:sldId id="259" r:id="rId8"/>
    <p:sldId id="284" r:id="rId9"/>
    <p:sldId id="285" r:id="rId10"/>
    <p:sldId id="268" r:id="rId11"/>
    <p:sldId id="260" r:id="rId12"/>
    <p:sldId id="270" r:id="rId13"/>
    <p:sldId id="281" r:id="rId14"/>
    <p:sldId id="266"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90" d="100"/>
          <a:sy n="90" d="100"/>
        </p:scale>
        <p:origin x="528"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11/14/2019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11/14/2019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11/14/2019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11/14/2019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11/14/2019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11/14/2019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11/14/2019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11/14/2019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11/14/2019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1316" y="2333657"/>
            <a:ext cx="6839747" cy="2944924"/>
          </a:xfrm>
        </p:spPr>
        <p:txBody>
          <a:bodyPr anchor="ctr">
            <a:normAutofit/>
          </a:bodyPr>
          <a:lstStyle/>
          <a:p>
            <a:pPr algn="ctr"/>
            <a:r>
              <a:rPr lang="en-US" dirty="0"/>
              <a:t>2019-2020 </a:t>
            </a:r>
            <a:br>
              <a:rPr lang="en-US" dirty="0"/>
            </a:br>
            <a:r>
              <a:rPr lang="en-US" sz="3000" dirty="0"/>
              <a:t>American Indian Model Schools</a:t>
            </a:r>
            <a:br>
              <a:rPr lang="en-US" sz="3000" dirty="0"/>
            </a:br>
            <a:r>
              <a:rPr lang="en-US" sz="2800" dirty="0"/>
              <a:t>Reclassification of expenses and CMO TEMP move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2" name="Subtitle 1"/>
          <p:cNvSpPr>
            <a:spLocks noGrp="1"/>
          </p:cNvSpPr>
          <p:nvPr>
            <p:ph type="subTitle" idx="1"/>
          </p:nvPr>
        </p:nvSpPr>
        <p:spPr>
          <a:xfrm>
            <a:off x="6457950" y="5823799"/>
            <a:ext cx="5734050" cy="955565"/>
          </a:xfrm>
        </p:spPr>
        <p:txBody>
          <a:bodyPr>
            <a:normAutofit/>
          </a:bodyPr>
          <a:lstStyle/>
          <a:p>
            <a:r>
              <a:rPr lang="en-US" sz="1400" dirty="0">
                <a:solidFill>
                  <a:schemeClr val="bg1"/>
                </a:solidFill>
              </a:rPr>
              <a:t>Presented November 14,2019</a:t>
            </a:r>
          </a:p>
          <a:p>
            <a:r>
              <a:rPr lang="en-US" sz="1400" dirty="0">
                <a:solidFill>
                  <a:schemeClr val="bg1"/>
                </a:solidFill>
              </a:rPr>
              <a:t>Finance Committee Meeting</a:t>
            </a:r>
          </a:p>
          <a:p>
            <a:r>
              <a:rPr lang="en-US" sz="1400" dirty="0">
                <a:solidFill>
                  <a:schemeClr val="bg1"/>
                </a:solidFill>
              </a:rPr>
              <a:t>Presenter: Katema Ballentine, CBO</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Reclassification of Interim Housing Budget</a:t>
            </a:r>
          </a:p>
        </p:txBody>
      </p:sp>
      <p:sp>
        <p:nvSpPr>
          <p:cNvPr id="4" name="Content Placeholder 3"/>
          <p:cNvSpPr txBox="1">
            <a:spLocks/>
          </p:cNvSpPr>
          <p:nvPr/>
        </p:nvSpPr>
        <p:spPr>
          <a:xfrm>
            <a:off x="1104900" y="2202872"/>
            <a:ext cx="10331363" cy="2441575"/>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pPr>
            <a:r>
              <a:rPr lang="en-US" sz="3200" dirty="0"/>
              <a:t>Staff is presenting the Facility and Finance Committees with the one-time projected Interim housing budget requested to be re-classed from General Purpose funding to Special Project Funding (Restrictor 91)</a:t>
            </a:r>
          </a:p>
        </p:txBody>
      </p:sp>
    </p:spTree>
    <p:extLst>
      <p:ext uri="{BB962C8B-B14F-4D97-AF65-F5344CB8AC3E}">
        <p14:creationId xmlns:p14="http://schemas.microsoft.com/office/powerpoint/2010/main" val="203933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2717806" y="1608512"/>
            <a:ext cx="6430912"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r>
              <a:rPr lang="en-US" dirty="0"/>
              <a:t>November 14, 2019 Finance/ </a:t>
            </a:r>
            <a:r>
              <a:rPr lang="en-US" dirty="0" err="1"/>
              <a:t>Facilties</a:t>
            </a:r>
            <a:r>
              <a:rPr lang="en-US" dirty="0"/>
              <a:t> Committee Meeting </a:t>
            </a:r>
          </a:p>
        </p:txBody>
      </p:sp>
    </p:spTree>
    <p:extLst>
      <p:ext uri="{BB962C8B-B14F-4D97-AF65-F5344CB8AC3E}">
        <p14:creationId xmlns:p14="http://schemas.microsoft.com/office/powerpoint/2010/main" val="33486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a:latin typeface="Angsana New" panose="02020603050405020304" pitchFamily="18" charset="-34"/>
                <a:cs typeface="Angsana New" panose="02020603050405020304" pitchFamily="18" charset="-34"/>
              </a:rPr>
              <a:t>Temporary Housing for Central Offices</a:t>
            </a:r>
            <a:endParaRPr lang="en-US" dirty="0"/>
          </a:p>
        </p:txBody>
      </p:sp>
      <p:sp>
        <p:nvSpPr>
          <p:cNvPr id="14" name="Content Placeholder 13"/>
          <p:cNvSpPr>
            <a:spLocks noGrp="1"/>
          </p:cNvSpPr>
          <p:nvPr>
            <p:ph idx="1"/>
          </p:nvPr>
        </p:nvSpPr>
        <p:spPr>
          <a:xfrm>
            <a:off x="1787236" y="2173779"/>
            <a:ext cx="8769928" cy="3121428"/>
          </a:xfrm>
        </p:spPr>
        <p:txBody>
          <a:bodyPr>
            <a:normAutofit lnSpcReduction="10000"/>
          </a:bodyPr>
          <a:lstStyle/>
          <a:p>
            <a:pPr marL="0" indent="0" algn="just">
              <a:buNone/>
            </a:pPr>
            <a:r>
              <a:rPr lang="en-US" sz="3200" dirty="0"/>
              <a:t>On May 21, 2019, American Indian Model School Board approved the relocation of the Central Offices, consisting of the Superintendent, Human Resources, Operations, Marketing and Communications, Parent Coordinator, Board Secretary, Accounts Payable, Payroll and Finance Departments.</a:t>
            </a:r>
          </a:p>
          <a:p>
            <a:pPr marL="0" indent="0">
              <a:buNone/>
            </a:pPr>
            <a:endParaRPr lang="en-US" sz="2400" dirty="0">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503238"/>
            <a:ext cx="9980682" cy="611578"/>
          </a:xfrm>
        </p:spPr>
        <p:txBody>
          <a:bodyPr vert="horz" lIns="0" tIns="45720" rIns="0" bIns="45720" rtlCol="0" anchor="b">
            <a:normAutofit/>
          </a:bodyPr>
          <a:lstStyle/>
          <a:p>
            <a:pPr algn="ctr"/>
            <a:r>
              <a:rPr lang="en-US" dirty="0">
                <a:latin typeface="Angsana New" panose="02020603050405020304" pitchFamily="18" charset="-34"/>
                <a:cs typeface="Angsana New" panose="02020603050405020304" pitchFamily="18" charset="-34"/>
              </a:rPr>
              <a:t>Temporary Move to Regus Oakland</a:t>
            </a:r>
          </a:p>
        </p:txBody>
      </p:sp>
      <p:sp>
        <p:nvSpPr>
          <p:cNvPr id="4" name="Content Placeholder 3"/>
          <p:cNvSpPr>
            <a:spLocks noGrp="1"/>
          </p:cNvSpPr>
          <p:nvPr>
            <p:ph idx="1"/>
          </p:nvPr>
        </p:nvSpPr>
        <p:spPr>
          <a:xfrm>
            <a:off x="1104900" y="2389340"/>
            <a:ext cx="9982200" cy="2295395"/>
          </a:xfrm>
        </p:spPr>
        <p:txBody>
          <a:bodyPr vert="horz" lIns="0" tIns="45720" rIns="0" bIns="45720" rtlCol="0">
            <a:normAutofit/>
          </a:bodyPr>
          <a:lstStyle/>
          <a:p>
            <a:pPr marL="0" indent="0" algn="just">
              <a:buNone/>
            </a:pPr>
            <a:r>
              <a:rPr lang="en-US" sz="3200" dirty="0"/>
              <a:t>Interim housing began at Regus located at 505 14th Street on July 1, 2019 with a projected move into a permanent space beginning November 1, 2019.  The contracts for both Regus and Spaces were approved and signed congruently. </a:t>
            </a:r>
          </a:p>
          <a:p>
            <a:pPr marL="0" indent="0" algn="just">
              <a:buNone/>
            </a:pPr>
            <a:endParaRPr lang="en-US" sz="3200" dirty="0"/>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b">
            <a:normAutofit/>
          </a:bodyPr>
          <a:lstStyle/>
          <a:p>
            <a:pPr algn="ctr"/>
            <a:r>
              <a:rPr lang="en-US" dirty="0">
                <a:latin typeface="Angsana New" panose="02020603050405020304" pitchFamily="18" charset="-34"/>
                <a:cs typeface="Angsana New" panose="02020603050405020304" pitchFamily="18" charset="-34"/>
              </a:rPr>
              <a:t>Temporary Move to Regus</a:t>
            </a:r>
          </a:p>
        </p:txBody>
      </p:sp>
      <p:sp>
        <p:nvSpPr>
          <p:cNvPr id="5" name="Rectangle 4"/>
          <p:cNvSpPr/>
          <p:nvPr/>
        </p:nvSpPr>
        <p:spPr>
          <a:xfrm>
            <a:off x="1315282" y="1874619"/>
            <a:ext cx="9770300" cy="3511572"/>
          </a:xfrm>
          <a:prstGeom prst="rect">
            <a:avLst/>
          </a:prstGeom>
        </p:spPr>
        <p:txBody>
          <a:bodyPr vert="horz" lIns="0" tIns="45720" rIns="0" bIns="45720" rtlCol="0">
            <a:normAutofit/>
          </a:bodyPr>
          <a:lstStyle/>
          <a:p>
            <a:pPr algn="just">
              <a:lnSpc>
                <a:spcPct val="90000"/>
              </a:lnSpc>
              <a:spcBef>
                <a:spcPts val="1800"/>
              </a:spcBef>
              <a:buFont typeface="Wingdings" panose="05000000000000000000" pitchFamily="2" charset="2"/>
              <a:buNone/>
            </a:pPr>
            <a:r>
              <a:rPr lang="en-US" sz="3200" dirty="0"/>
              <a:t>In late October Regus/Spaces informed AIMS that the construction at Spaces Jack London location was not complete and estimated completion is projected as March 1, 2020. This would require an extended stay at the Regus located on 505 14th Street at approximately $14,585 (including parking) per month.</a:t>
            </a:r>
          </a:p>
          <a:p>
            <a:pPr algn="just">
              <a:lnSpc>
                <a:spcPct val="90000"/>
              </a:lnSpc>
              <a:spcBef>
                <a:spcPts val="1800"/>
              </a:spcBef>
              <a:buFont typeface="Wingdings" panose="05000000000000000000" pitchFamily="2" charset="2"/>
              <a:buNone/>
            </a:pPr>
            <a:r>
              <a:rPr lang="en-US" sz="3200" dirty="0"/>
              <a:t> </a:t>
            </a: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Regus </a:t>
            </a:r>
            <a:r>
              <a:rPr lang="en-US" dirty="0">
                <a:latin typeface="Angsana New" panose="02020603050405020304" pitchFamily="18" charset="-34"/>
                <a:cs typeface="Angsana New" panose="02020603050405020304" pitchFamily="18" charset="-34"/>
              </a:rPr>
              <a:t>Temporary</a:t>
            </a:r>
            <a:r>
              <a:rPr lang="en-US" dirty="0"/>
              <a:t> Solution </a:t>
            </a:r>
          </a:p>
        </p:txBody>
      </p:sp>
      <p:sp>
        <p:nvSpPr>
          <p:cNvPr id="3" name="Rectangle 2"/>
          <p:cNvSpPr/>
          <p:nvPr/>
        </p:nvSpPr>
        <p:spPr>
          <a:xfrm>
            <a:off x="1265130" y="2266145"/>
            <a:ext cx="9970716" cy="4311950"/>
          </a:xfrm>
          <a:prstGeom prst="rect">
            <a:avLst/>
          </a:prstGeom>
        </p:spPr>
        <p:txBody>
          <a:bodyPr vert="horz" lIns="0" tIns="45720" rIns="0" bIns="45720" rtlCol="0">
            <a:normAutofit/>
          </a:bodyPr>
          <a:lstStyle/>
          <a:p>
            <a:pPr algn="just">
              <a:lnSpc>
                <a:spcPct val="90000"/>
              </a:lnSpc>
              <a:spcBef>
                <a:spcPts val="1800"/>
              </a:spcBef>
              <a:buFont typeface="Wingdings" panose="05000000000000000000" pitchFamily="2" charset="2"/>
              <a:buNone/>
            </a:pPr>
            <a:r>
              <a:rPr lang="en-US" sz="3200" dirty="0"/>
              <a:t>Regus/Spaces has offered a cheaper option for the temporary housing located 1101 Marina Village Parkway in Alameda (2.3 miles away from 12</a:t>
            </a:r>
            <a:r>
              <a:rPr lang="en-US" sz="3200" baseline="30000" dirty="0"/>
              <a:t>th</a:t>
            </a:r>
            <a:r>
              <a:rPr lang="en-US" sz="3200" dirty="0"/>
              <a:t> Street Campus) for $9,700 (including parking) per month. This change in location would save $4,585 per month for 3months, a total savings of $14,550. </a:t>
            </a:r>
          </a:p>
          <a:p>
            <a:pPr algn="just">
              <a:lnSpc>
                <a:spcPct val="90000"/>
              </a:lnSpc>
              <a:spcBef>
                <a:spcPts val="1800"/>
              </a:spcBef>
              <a:buFont typeface="Wingdings" panose="05000000000000000000" pitchFamily="2" charset="2"/>
              <a:buNone/>
            </a:pPr>
            <a:r>
              <a:rPr lang="en-US" sz="3200" dirty="0"/>
              <a:t> </a:t>
            </a:r>
          </a:p>
        </p:txBody>
      </p:sp>
    </p:spTree>
    <p:extLst>
      <p:ext uri="{BB962C8B-B14F-4D97-AF65-F5344CB8AC3E}">
        <p14:creationId xmlns:p14="http://schemas.microsoft.com/office/powerpoint/2010/main" val="820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2389339"/>
            <a:ext cx="9982200" cy="2120030"/>
          </a:xfrm>
        </p:spPr>
        <p:txBody>
          <a:bodyPr vert="horz" lIns="0" tIns="45720" rIns="0" bIns="45720" rtlCol="0">
            <a:normAutofit/>
          </a:bodyPr>
          <a:lstStyle/>
          <a:p>
            <a:pPr marL="0" algn="just">
              <a:buNone/>
            </a:pPr>
            <a:r>
              <a:rPr lang="en-US" sz="3200" dirty="0"/>
              <a:t>This short-term change will reduce the impact to schools’ budgets and allow for a negotiation of a permanent location.</a:t>
            </a:r>
          </a:p>
          <a:p>
            <a:pPr marL="0" algn="just">
              <a:buNone/>
            </a:pPr>
            <a:endParaRPr lang="en-US" sz="3200" dirty="0"/>
          </a:p>
        </p:txBody>
      </p:sp>
      <p:sp>
        <p:nvSpPr>
          <p:cNvPr id="4" name="Title 1"/>
          <p:cNvSpPr>
            <a:spLocks noGrp="1"/>
          </p:cNvSpPr>
          <p:nvPr>
            <p:ph type="title"/>
          </p:nvPr>
        </p:nvSpPr>
        <p:spPr/>
        <p:txBody>
          <a:bodyPr/>
          <a:lstStyle/>
          <a:p>
            <a:pPr algn="ctr"/>
            <a:r>
              <a:rPr lang="en-US" dirty="0"/>
              <a:t>Regus </a:t>
            </a:r>
            <a:r>
              <a:rPr lang="en-US" dirty="0">
                <a:latin typeface="Angsana New" panose="02020603050405020304" pitchFamily="18" charset="-34"/>
                <a:cs typeface="Angsana New" panose="02020603050405020304" pitchFamily="18" charset="-34"/>
              </a:rPr>
              <a:t>Temporary</a:t>
            </a:r>
            <a:r>
              <a:rPr lang="en-US" dirty="0"/>
              <a:t> Solution </a:t>
            </a:r>
          </a:p>
        </p:txBody>
      </p:sp>
    </p:spTree>
    <p:extLst>
      <p:ext uri="{BB962C8B-B14F-4D97-AF65-F5344CB8AC3E}">
        <p14:creationId xmlns:p14="http://schemas.microsoft.com/office/powerpoint/2010/main" val="92223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614" y="2292094"/>
            <a:ext cx="10960274" cy="2219691"/>
          </a:xfrm>
        </p:spPr>
        <p:txBody>
          <a:bodyPr/>
          <a:lstStyle/>
          <a:p>
            <a:r>
              <a:rPr lang="en-US" dirty="0"/>
              <a:t>Reclassification of Interim Housing Budget</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2707" y="1340285"/>
            <a:ext cx="9544833" cy="5236182"/>
          </a:xfrm>
          <a:prstGeom prst="rect">
            <a:avLst/>
          </a:prstGeom>
        </p:spPr>
      </p:pic>
      <p:pic>
        <p:nvPicPr>
          <p:cNvPr id="8" name="Picture 7"/>
          <p:cNvPicPr>
            <a:picLocks noChangeAspect="1"/>
          </p:cNvPicPr>
          <p:nvPr/>
        </p:nvPicPr>
        <p:blipFill>
          <a:blip r:embed="rId3"/>
          <a:stretch>
            <a:fillRect/>
          </a:stretch>
        </p:blipFill>
        <p:spPr>
          <a:xfrm>
            <a:off x="2154478" y="541230"/>
            <a:ext cx="8004130" cy="414400"/>
          </a:xfrm>
          <a:prstGeom prst="rect">
            <a:avLst/>
          </a:prstGeom>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and Content Layout with SmartArt</a:t>
            </a:r>
            <a:endParaRPr lang="en-US" dirty="0"/>
          </a:p>
        </p:txBody>
      </p:sp>
      <p:pic>
        <p:nvPicPr>
          <p:cNvPr id="3" name="Picture 2"/>
          <p:cNvPicPr>
            <a:picLocks noChangeAspect="1"/>
          </p:cNvPicPr>
          <p:nvPr/>
        </p:nvPicPr>
        <p:blipFill>
          <a:blip r:embed="rId2"/>
          <a:stretch>
            <a:fillRect/>
          </a:stretch>
        </p:blipFill>
        <p:spPr>
          <a:xfrm>
            <a:off x="3131624" y="1889800"/>
            <a:ext cx="5928751" cy="3078400"/>
          </a:xfrm>
          <a:prstGeom prst="rect">
            <a:avLst/>
          </a:prstGeom>
        </p:spPr>
      </p:pic>
    </p:spTree>
    <p:extLst>
      <p:ext uri="{BB962C8B-B14F-4D97-AF65-F5344CB8AC3E}">
        <p14:creationId xmlns:p14="http://schemas.microsoft.com/office/powerpoint/2010/main" val="22862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3438</TotalTime>
  <Words>347</Words>
  <Application>Microsoft Office PowerPoint</Application>
  <PresentationFormat>Widescreen</PresentationFormat>
  <Paragraphs>26</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Angsana New</vt:lpstr>
      <vt:lpstr>Arial</vt:lpstr>
      <vt:lpstr>Bookman Old Style</vt:lpstr>
      <vt:lpstr>Euphemia</vt:lpstr>
      <vt:lpstr>Plantagenet Cherokee</vt:lpstr>
      <vt:lpstr>Wingdings</vt:lpstr>
      <vt:lpstr>Academic Literature 16x9</vt:lpstr>
      <vt:lpstr>2019-2020  American Indian Model Schools Reclassification of expenses and CMO TEMP move</vt:lpstr>
      <vt:lpstr>Temporary Housing for Central Offices</vt:lpstr>
      <vt:lpstr>Temporary Move to Regus Oakland</vt:lpstr>
      <vt:lpstr>Temporary Move to Regus</vt:lpstr>
      <vt:lpstr>Regus Temporary Solution </vt:lpstr>
      <vt:lpstr>Regus Temporary Solution </vt:lpstr>
      <vt:lpstr>Reclassification of Interim Housing Budget</vt:lpstr>
      <vt:lpstr>PowerPoint Presentation</vt:lpstr>
      <vt:lpstr>Title and Content Layout with SmartArt</vt:lpstr>
      <vt:lpstr>Reclassification of Interim Housing Budget</vt:lpstr>
      <vt:lpstr>QUESTIONS</vt:lpstr>
      <vt:lpstr>Thank you</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2019-2020  American Indian Model Schools Adoption Budget</dc:title>
  <dc:creator>Katema Ballentine</dc:creator>
  <cp:lastModifiedBy>Kellie Minor</cp:lastModifiedBy>
  <cp:revision>33</cp:revision>
  <dcterms:created xsi:type="dcterms:W3CDTF">2019-06-10T23:43:54Z</dcterms:created>
  <dcterms:modified xsi:type="dcterms:W3CDTF">2019-11-14T22:47:57Z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