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5143500" cx="9144000"/>
  <p:notesSz cx="6858000" cy="9144000"/>
  <p:embeddedFontLst>
    <p:embeddedFont>
      <p:font typeface="PT Sans Narrow"/>
      <p:regular r:id="rId27"/>
      <p:bold r:id="rId28"/>
    </p:embeddedFont>
    <p:embeddedFont>
      <p:font typeface="Open Sans"/>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PTSansNarrow-bold.fntdata"/><Relationship Id="rId27" Type="http://schemas.openxmlformats.org/officeDocument/2006/relationships/font" Target="fonts/PTSansNarrow-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penSans-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penSans-italic.fntdata"/><Relationship Id="rId30" Type="http://schemas.openxmlformats.org/officeDocument/2006/relationships/font" Target="fonts/OpenSans-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OpenSans-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2b0bde8ede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b0bde8ede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2b0bde8ede_0_3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b0bde8ede_0_3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826284348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82628434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2b0bde8ede_0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b0bde8ede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2b0bde8ede_0_3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b0bde8ede_0_3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2b0bde8ede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b0bde8ede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2b0bde8ede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b0bde8ede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4826284348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826284348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2b0bde8ede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b0bde8ede_0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2b0bde8ede_0_3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b0bde8ede_0_3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2141e6d937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141e6d937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2b0bde8ede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b0bde8ede_0_3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2b0bde8ede_0_3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b0bde8ede_0_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g4826284348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4826284348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2b0bde8ede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b0bde8ede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2b0bde8ede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b0bde8ede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2b0bde8ede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b0bde8ede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4cdb51c7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4cdb51c7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2b0bde8ede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b0bde8ede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2b0bde8ede_0_3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b0bde8ede_0_3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2b0bde8ede_0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b0bde8ede_0_3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427175"/>
            <a:ext cx="7136700" cy="1582500"/>
          </a:xfrm>
          <a:prstGeom prst="rect">
            <a:avLst/>
          </a:prstGeom>
        </p:spPr>
        <p:txBody>
          <a:bodyPr anchorCtr="0" anchor="b" bIns="91425" lIns="91425" spcFirstLastPara="1" rIns="91425" wrap="square" tIns="91425">
            <a:noAutofit/>
          </a:bodyPr>
          <a:lstStyle/>
          <a:p>
            <a:pPr indent="0" lvl="0" marL="0" rtl="0" algn="ctr">
              <a:lnSpc>
                <a:spcPct val="110000"/>
              </a:lnSpc>
              <a:spcBef>
                <a:spcPts val="1500"/>
              </a:spcBef>
              <a:spcAft>
                <a:spcPts val="0"/>
              </a:spcAft>
              <a:buNone/>
            </a:pPr>
            <a:r>
              <a:t/>
            </a:r>
            <a:endParaRPr sz="3600">
              <a:solidFill>
                <a:srgbClr val="325A80"/>
              </a:solidFill>
              <a:highlight>
                <a:srgbClr val="FFFFFF"/>
              </a:highlight>
              <a:latin typeface="Arial"/>
              <a:ea typeface="Arial"/>
              <a:cs typeface="Arial"/>
              <a:sym typeface="Arial"/>
            </a:endParaRPr>
          </a:p>
          <a:p>
            <a:pPr indent="0" lvl="0" marL="0" rtl="0" algn="ctr">
              <a:lnSpc>
                <a:spcPct val="110000"/>
              </a:lnSpc>
              <a:spcBef>
                <a:spcPts val="1500"/>
              </a:spcBef>
              <a:spcAft>
                <a:spcPts val="0"/>
              </a:spcAft>
              <a:buNone/>
            </a:pPr>
            <a:r>
              <a:t/>
            </a:r>
            <a:endParaRPr sz="3600">
              <a:solidFill>
                <a:srgbClr val="325A80"/>
              </a:solidFill>
              <a:highlight>
                <a:srgbClr val="FFFFFF"/>
              </a:highlight>
              <a:latin typeface="Arial"/>
              <a:ea typeface="Arial"/>
              <a:cs typeface="Arial"/>
              <a:sym typeface="Arial"/>
            </a:endParaRPr>
          </a:p>
          <a:p>
            <a:pPr indent="0" lvl="0" marL="0" rtl="0" algn="ctr">
              <a:lnSpc>
                <a:spcPct val="110000"/>
              </a:lnSpc>
              <a:spcBef>
                <a:spcPts val="1500"/>
              </a:spcBef>
              <a:spcAft>
                <a:spcPts val="0"/>
              </a:spcAft>
              <a:buNone/>
            </a:pPr>
            <a:r>
              <a:t/>
            </a:r>
            <a:endParaRPr sz="3600">
              <a:solidFill>
                <a:srgbClr val="325A80"/>
              </a:solidFill>
              <a:highlight>
                <a:srgbClr val="FFFFFF"/>
              </a:highlight>
              <a:latin typeface="Arial"/>
              <a:ea typeface="Arial"/>
              <a:cs typeface="Arial"/>
              <a:sym typeface="Arial"/>
            </a:endParaRPr>
          </a:p>
          <a:p>
            <a:pPr indent="0" lvl="0" marL="0" rtl="0" algn="ctr">
              <a:lnSpc>
                <a:spcPct val="110000"/>
              </a:lnSpc>
              <a:spcBef>
                <a:spcPts val="1500"/>
              </a:spcBef>
              <a:spcAft>
                <a:spcPts val="0"/>
              </a:spcAft>
              <a:buNone/>
            </a:pPr>
            <a:r>
              <a:t/>
            </a:r>
            <a:endParaRPr sz="3600">
              <a:solidFill>
                <a:srgbClr val="325A80"/>
              </a:solidFill>
              <a:highlight>
                <a:srgbClr val="FFFFFF"/>
              </a:highlight>
              <a:latin typeface="Arial"/>
              <a:ea typeface="Arial"/>
              <a:cs typeface="Arial"/>
              <a:sym typeface="Arial"/>
            </a:endParaRPr>
          </a:p>
          <a:p>
            <a:pPr indent="0" lvl="0" marL="0" rtl="0" algn="ctr">
              <a:lnSpc>
                <a:spcPct val="110000"/>
              </a:lnSpc>
              <a:spcBef>
                <a:spcPts val="1500"/>
              </a:spcBef>
              <a:spcAft>
                <a:spcPts val="0"/>
              </a:spcAft>
              <a:buNone/>
            </a:pPr>
            <a:r>
              <a:t/>
            </a:r>
            <a:endParaRPr sz="3600">
              <a:solidFill>
                <a:srgbClr val="325A80"/>
              </a:solidFill>
              <a:highlight>
                <a:srgbClr val="FFFFFF"/>
              </a:highlight>
              <a:latin typeface="Arial"/>
              <a:ea typeface="Arial"/>
              <a:cs typeface="Arial"/>
              <a:sym typeface="Arial"/>
            </a:endParaRPr>
          </a:p>
          <a:p>
            <a:pPr indent="0" lvl="0" marL="0" rtl="0" algn="ctr">
              <a:lnSpc>
                <a:spcPct val="110000"/>
              </a:lnSpc>
              <a:spcBef>
                <a:spcPts val="1500"/>
              </a:spcBef>
              <a:spcAft>
                <a:spcPts val="0"/>
              </a:spcAft>
              <a:buNone/>
            </a:pPr>
            <a:r>
              <a:rPr lang="en" sz="3600">
                <a:solidFill>
                  <a:srgbClr val="325A80"/>
                </a:solidFill>
                <a:highlight>
                  <a:srgbClr val="FFFFFF"/>
                </a:highlight>
                <a:latin typeface="Arial"/>
                <a:ea typeface="Arial"/>
                <a:cs typeface="Arial"/>
                <a:sym typeface="Arial"/>
              </a:rPr>
              <a:t>California School Dashboard</a:t>
            </a:r>
            <a:endParaRPr sz="3600">
              <a:solidFill>
                <a:srgbClr val="325A80"/>
              </a:solidFill>
              <a:highlight>
                <a:srgbClr val="FFFFFF"/>
              </a:highlight>
              <a:latin typeface="Arial"/>
              <a:ea typeface="Arial"/>
              <a:cs typeface="Arial"/>
              <a:sym typeface="Arial"/>
            </a:endParaRPr>
          </a:p>
          <a:p>
            <a:pPr indent="0" lvl="0" marL="0" rtl="0" algn="ctr">
              <a:spcBef>
                <a:spcPts val="800"/>
              </a:spcBef>
              <a:spcAft>
                <a:spcPts val="0"/>
              </a:spcAft>
              <a:buNone/>
            </a:pPr>
            <a:r>
              <a:t/>
            </a:r>
            <a:endParaRPr/>
          </a:p>
        </p:txBody>
      </p:sp>
      <p:sp>
        <p:nvSpPr>
          <p:cNvPr id="67" name="Google Shape;67;p13"/>
          <p:cNvSpPr txBox="1"/>
          <p:nvPr>
            <p:ph idx="1" type="subTitle"/>
          </p:nvPr>
        </p:nvSpPr>
        <p:spPr>
          <a:xfrm>
            <a:off x="2137225" y="3471882"/>
            <a:ext cx="4870500" cy="308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000"/>
          </a:p>
          <a:p>
            <a:pPr indent="0" lvl="0" marL="0" rtl="0" algn="ctr">
              <a:spcBef>
                <a:spcPts val="0"/>
              </a:spcBef>
              <a:spcAft>
                <a:spcPts val="0"/>
              </a:spcAft>
              <a:buNone/>
            </a:pPr>
            <a:r>
              <a:t/>
            </a:r>
            <a:endParaRPr/>
          </a:p>
        </p:txBody>
      </p:sp>
      <p:pic>
        <p:nvPicPr>
          <p:cNvPr id="68" name="Google Shape;68;p13"/>
          <p:cNvPicPr preferRelativeResize="0"/>
          <p:nvPr/>
        </p:nvPicPr>
        <p:blipFill>
          <a:blip r:embed="rId3">
            <a:alphaModFix/>
          </a:blip>
          <a:stretch>
            <a:fillRect/>
          </a:stretch>
        </p:blipFill>
        <p:spPr>
          <a:xfrm>
            <a:off x="2745350" y="2229575"/>
            <a:ext cx="3781425" cy="571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AIPCS - Priority 3</a:t>
            </a:r>
            <a:endParaRPr/>
          </a:p>
        </p:txBody>
      </p:sp>
      <p:sp>
        <p:nvSpPr>
          <p:cNvPr id="123" name="Google Shape;123;p22"/>
          <p:cNvSpPr txBox="1"/>
          <p:nvPr/>
        </p:nvSpPr>
        <p:spPr>
          <a:xfrm>
            <a:off x="508700" y="890225"/>
            <a:ext cx="8160300" cy="425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Priority 3: Met</a:t>
            </a:r>
            <a:endParaRPr b="1"/>
          </a:p>
          <a:p>
            <a:pPr indent="-317500" lvl="0" marL="457200" rtl="0" algn="l">
              <a:spcBef>
                <a:spcPts val="0"/>
              </a:spcBef>
              <a:spcAft>
                <a:spcPts val="0"/>
              </a:spcAft>
              <a:buSzPts val="1400"/>
              <a:buChar char="●"/>
            </a:pPr>
            <a:r>
              <a:rPr lang="en"/>
              <a:t>Parent Engagement</a:t>
            </a:r>
            <a:endParaRPr b="1"/>
          </a:p>
          <a:p>
            <a:pPr indent="0" lvl="0" marL="0" rtl="0" algn="l">
              <a:spcBef>
                <a:spcPts val="0"/>
              </a:spcBef>
              <a:spcAft>
                <a:spcPts val="0"/>
              </a:spcAft>
              <a:buNone/>
            </a:pPr>
            <a:r>
              <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Clr>
                <a:srgbClr val="000000"/>
              </a:buClr>
              <a:buSzPts val="1100"/>
              <a:buFont typeface="Arial"/>
              <a:buNone/>
            </a:pPr>
            <a:r>
              <a:rPr lang="en" sz="1100"/>
              <a:t>In order to connect with student families as well as connect them to new information, we offered several venues throughout the year, including; grade division specific curriculum meetings for parents. Communicating in a regular manner through SSC and ELAC. </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We also conduct annual surveys for students and families to share with us how we are doing and areas that we can improve.  Below are the results from the family survey for questions relating to parent engagement . </a:t>
            </a:r>
            <a:endParaRPr sz="1100"/>
          </a:p>
          <a:p>
            <a:pPr indent="0" lvl="0" marL="0" rtl="0" algn="l">
              <a:lnSpc>
                <a:spcPct val="115000"/>
              </a:lnSpc>
              <a:spcBef>
                <a:spcPts val="0"/>
              </a:spcBef>
              <a:spcAft>
                <a:spcPts val="0"/>
              </a:spcAft>
              <a:buClr>
                <a:srgbClr val="000000"/>
              </a:buClr>
              <a:buSzPts val="1100"/>
              <a:buFont typeface="Arial"/>
              <a:buNone/>
            </a:pPr>
            <a:r>
              <a:t/>
            </a:r>
            <a:endParaRPr b="1" sz="1100"/>
          </a:p>
          <a:p>
            <a:pPr indent="0" lvl="0" marL="0" rtl="0" algn="l">
              <a:lnSpc>
                <a:spcPct val="115000"/>
              </a:lnSpc>
              <a:spcBef>
                <a:spcPts val="0"/>
              </a:spcBef>
              <a:spcAft>
                <a:spcPts val="0"/>
              </a:spcAft>
              <a:buClr>
                <a:srgbClr val="000000"/>
              </a:buClr>
              <a:buSzPts val="1100"/>
              <a:buFont typeface="Arial"/>
              <a:buNone/>
            </a:pPr>
            <a:r>
              <a:rPr b="1" lang="en" sz="1100"/>
              <a:t>Family Survey Results (</a:t>
            </a:r>
            <a:r>
              <a:rPr b="1" lang="en" sz="1100"/>
              <a:t>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I feel that I have a voice in my child's education. 86% </a:t>
            </a:r>
            <a:endParaRPr b="1" sz="1100"/>
          </a:p>
          <a:p>
            <a:pPr indent="0" lvl="0" marL="0" rtl="0" algn="l">
              <a:lnSpc>
                <a:spcPct val="115000"/>
              </a:lnSpc>
              <a:spcBef>
                <a:spcPts val="0"/>
              </a:spcBef>
              <a:spcAft>
                <a:spcPts val="0"/>
              </a:spcAft>
              <a:buNone/>
            </a:pPr>
            <a:r>
              <a:rPr b="1" lang="en" sz="1100"/>
              <a:t>2: This school encourages me to be an active partner with the school in educating my child. 86% </a:t>
            </a:r>
            <a:endParaRPr b="1" sz="1100"/>
          </a:p>
          <a:p>
            <a:pPr indent="0" lvl="0" marL="0" rtl="0" algn="l">
              <a:lnSpc>
                <a:spcPct val="115000"/>
              </a:lnSpc>
              <a:spcBef>
                <a:spcPts val="0"/>
              </a:spcBef>
              <a:spcAft>
                <a:spcPts val="0"/>
              </a:spcAft>
              <a:buNone/>
            </a:pPr>
            <a:r>
              <a:rPr b="1" lang="en" sz="1100"/>
              <a:t>3: This school keeps me well-informed about school activities. 91%</a:t>
            </a:r>
            <a:r>
              <a:rPr b="1" lang="en" sz="1200">
                <a:latin typeface="Times New Roman"/>
                <a:ea typeface="Times New Roman"/>
                <a:cs typeface="Times New Roman"/>
                <a:sym typeface="Times New Roman"/>
              </a:rPr>
              <a:t> </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3"/>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AIPCS - Priority 6</a:t>
            </a:r>
            <a:endParaRPr/>
          </a:p>
        </p:txBody>
      </p:sp>
      <p:sp>
        <p:nvSpPr>
          <p:cNvPr id="129" name="Google Shape;129;p23"/>
          <p:cNvSpPr txBox="1"/>
          <p:nvPr/>
        </p:nvSpPr>
        <p:spPr>
          <a:xfrm>
            <a:off x="508700" y="890225"/>
            <a:ext cx="8160300" cy="425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6: Met</a:t>
            </a:r>
            <a:endParaRPr b="1" sz="1800"/>
          </a:p>
          <a:p>
            <a:pPr indent="0" lvl="0" marL="0" rtl="0" algn="l">
              <a:lnSpc>
                <a:spcPct val="115000"/>
              </a:lnSpc>
              <a:spcBef>
                <a:spcPts val="0"/>
              </a:spcBef>
              <a:spcAft>
                <a:spcPts val="0"/>
              </a:spcAft>
              <a:buClr>
                <a:srgbClr val="000000"/>
              </a:buClr>
              <a:buSzPts val="1100"/>
              <a:buFont typeface="Arial"/>
              <a:buNone/>
            </a:pPr>
            <a:r>
              <a:rPr lang="en" sz="1100"/>
              <a:t>We conducted an annual survey to get results on school climate.  The survey is given to 6th-8th students/families.  Below are the results for students and families.</a:t>
            </a:r>
            <a:endParaRPr sz="1100"/>
          </a:p>
          <a:p>
            <a:pPr indent="0" lvl="0" marL="0" rtl="0" algn="l">
              <a:lnSpc>
                <a:spcPct val="115000"/>
              </a:lnSpc>
              <a:spcBef>
                <a:spcPts val="0"/>
              </a:spcBef>
              <a:spcAft>
                <a:spcPts val="0"/>
              </a:spcAft>
              <a:buClr>
                <a:srgbClr val="000000"/>
              </a:buClr>
              <a:buSzPts val="1100"/>
              <a:buFont typeface="Arial"/>
              <a:buNone/>
            </a:pPr>
            <a:r>
              <a:t/>
            </a:r>
            <a:endParaRPr b="1" sz="1100"/>
          </a:p>
          <a:p>
            <a:pPr indent="0" lvl="0" marL="0" rtl="0" algn="l">
              <a:lnSpc>
                <a:spcPct val="115000"/>
              </a:lnSpc>
              <a:spcBef>
                <a:spcPts val="0"/>
              </a:spcBef>
              <a:spcAft>
                <a:spcPts val="0"/>
              </a:spcAft>
              <a:buClr>
                <a:srgbClr val="000000"/>
              </a:buClr>
              <a:buSzPts val="1100"/>
              <a:buFont typeface="Arial"/>
              <a:buNone/>
            </a:pPr>
            <a:r>
              <a:rPr b="1" lang="en" sz="1100"/>
              <a:t>Student Survey </a:t>
            </a:r>
            <a:r>
              <a:rPr b="1" lang="en" sz="1100"/>
              <a:t>(Strongly agree or agree responses)</a:t>
            </a:r>
            <a:endParaRPr b="1" sz="1100"/>
          </a:p>
          <a:p>
            <a:pPr indent="0" lvl="0" marL="0" rtl="0" algn="l">
              <a:lnSpc>
                <a:spcPct val="115000"/>
              </a:lnSpc>
              <a:spcBef>
                <a:spcPts val="0"/>
              </a:spcBef>
              <a:spcAft>
                <a:spcPts val="0"/>
              </a:spcAft>
              <a:buNone/>
            </a:pPr>
            <a:r>
              <a:rPr b="1" lang="en" sz="1100"/>
              <a:t>1: At school I am able to do my work without worrying about my physical and/or emotional safety. 81%</a:t>
            </a:r>
            <a:endParaRPr b="1" sz="1100"/>
          </a:p>
          <a:p>
            <a:pPr indent="0" lvl="0" marL="0" rtl="0" algn="l">
              <a:lnSpc>
                <a:spcPct val="115000"/>
              </a:lnSpc>
              <a:spcBef>
                <a:spcPts val="0"/>
              </a:spcBef>
              <a:spcAft>
                <a:spcPts val="0"/>
              </a:spcAft>
              <a:buClr>
                <a:srgbClr val="000000"/>
              </a:buClr>
              <a:buSzPts val="1100"/>
              <a:buFont typeface="Arial"/>
              <a:buNone/>
            </a:pPr>
            <a:r>
              <a:rPr b="1" lang="en" sz="1100"/>
              <a:t>2: I feel I am part of this school. 73%</a:t>
            </a:r>
            <a:endParaRPr b="1" sz="1100"/>
          </a:p>
          <a:p>
            <a:pPr indent="0" lvl="0" marL="0" rtl="0" algn="l">
              <a:lnSpc>
                <a:spcPct val="115000"/>
              </a:lnSpc>
              <a:spcBef>
                <a:spcPts val="0"/>
              </a:spcBef>
              <a:spcAft>
                <a:spcPts val="0"/>
              </a:spcAft>
              <a:buNone/>
            </a:pPr>
            <a:r>
              <a:rPr b="1" lang="en" sz="1100"/>
              <a:t>3: Teachers and other grown-ups at school care about me. 79% </a:t>
            </a:r>
            <a:endParaRPr b="1"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Clr>
                <a:srgbClr val="000000"/>
              </a:buClr>
              <a:buSzPts val="1100"/>
              <a:buFont typeface="Arial"/>
              <a:buNone/>
            </a:pPr>
            <a:r>
              <a:rPr b="1" lang="en" sz="1100"/>
              <a:t>Family Survey </a:t>
            </a:r>
            <a:r>
              <a:rPr b="1" lang="en" sz="1100"/>
              <a:t>(Strongly agree or agree responses)</a:t>
            </a:r>
            <a:endParaRPr b="1" sz="1100"/>
          </a:p>
          <a:p>
            <a:pPr indent="0" lvl="0" marL="0" rtl="0" algn="l">
              <a:lnSpc>
                <a:spcPct val="115000"/>
              </a:lnSpc>
              <a:spcBef>
                <a:spcPts val="0"/>
              </a:spcBef>
              <a:spcAft>
                <a:spcPts val="0"/>
              </a:spcAft>
              <a:buNone/>
            </a:pPr>
            <a:r>
              <a:rPr b="1" lang="en" sz="1100"/>
              <a:t>1: At school my child is able to do his/her work without worrying about his/her physical or emotional safety. 91% </a:t>
            </a:r>
            <a:endParaRPr b="1" sz="1100"/>
          </a:p>
          <a:p>
            <a:pPr indent="0" lvl="0" marL="0" rtl="0" algn="l">
              <a:lnSpc>
                <a:spcPct val="115000"/>
              </a:lnSpc>
              <a:spcBef>
                <a:spcPts val="0"/>
              </a:spcBef>
              <a:spcAft>
                <a:spcPts val="0"/>
              </a:spcAft>
              <a:buNone/>
            </a:pPr>
            <a:r>
              <a:rPr b="1" lang="en" sz="1100"/>
              <a:t>2: This school has a supportive learning environment for my child. 91%</a:t>
            </a:r>
            <a:r>
              <a:rPr lang="en" sz="1100"/>
              <a:t> </a:t>
            </a:r>
            <a:endParaRPr b="1" sz="1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269300" y="302100"/>
            <a:ext cx="8520600" cy="52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rial"/>
                <a:ea typeface="Arial"/>
                <a:cs typeface="Arial"/>
                <a:sym typeface="Arial"/>
              </a:rPr>
              <a:t>AIPCS - Priority 7</a:t>
            </a:r>
            <a:endParaRPr>
              <a:latin typeface="Arial"/>
              <a:ea typeface="Arial"/>
              <a:cs typeface="Arial"/>
              <a:sym typeface="Arial"/>
            </a:endParaRPr>
          </a:p>
        </p:txBody>
      </p:sp>
      <p:sp>
        <p:nvSpPr>
          <p:cNvPr id="135" name="Google Shape;135;p24"/>
          <p:cNvSpPr txBox="1"/>
          <p:nvPr/>
        </p:nvSpPr>
        <p:spPr>
          <a:xfrm>
            <a:off x="491850" y="890100"/>
            <a:ext cx="8160300" cy="425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1100"/>
              <a:t>Priority 7: Met</a:t>
            </a:r>
            <a:endParaRPr b="1" sz="1100"/>
          </a:p>
          <a:p>
            <a:pPr indent="-298450" lvl="0" marL="457200" rtl="0" algn="l">
              <a:spcBef>
                <a:spcPts val="0"/>
              </a:spcBef>
              <a:spcAft>
                <a:spcPts val="0"/>
              </a:spcAft>
              <a:buSzPts val="1100"/>
              <a:buChar char="●"/>
            </a:pPr>
            <a:r>
              <a:rPr lang="en" sz="1100"/>
              <a:t>Access to a Broad Course of Study</a:t>
            </a:r>
            <a:endParaRPr b="1" sz="1100"/>
          </a:p>
          <a:p>
            <a:pPr indent="0" lvl="0" marL="0" rtl="0" algn="l">
              <a:spcBef>
                <a:spcPts val="0"/>
              </a:spcBef>
              <a:spcAft>
                <a:spcPts val="0"/>
              </a:spcAft>
              <a:buNone/>
            </a:pPr>
            <a:r>
              <a:t/>
            </a:r>
            <a:endParaRPr b="1" sz="1100"/>
          </a:p>
          <a:p>
            <a:pPr indent="0" lvl="0" marL="0" rtl="0" algn="l">
              <a:lnSpc>
                <a:spcPct val="115000"/>
              </a:lnSpc>
              <a:spcBef>
                <a:spcPts val="0"/>
              </a:spcBef>
              <a:spcAft>
                <a:spcPts val="0"/>
              </a:spcAft>
              <a:buNone/>
            </a:pPr>
            <a:r>
              <a:rPr lang="en" sz="1100"/>
              <a:t>At AIPCS, all students were enrolled in the following courses: </a:t>
            </a:r>
            <a:endParaRPr sz="1100"/>
          </a:p>
          <a:p>
            <a:pPr indent="-298450" lvl="0" marL="457200" rtl="0" algn="l">
              <a:lnSpc>
                <a:spcPct val="115000"/>
              </a:lnSpc>
              <a:spcBef>
                <a:spcPts val="0"/>
              </a:spcBef>
              <a:spcAft>
                <a:spcPts val="0"/>
              </a:spcAft>
              <a:buSzPts val="1100"/>
              <a:buChar char="●"/>
            </a:pPr>
            <a:r>
              <a:rPr lang="en" sz="1100"/>
              <a:t>English Language Arts</a:t>
            </a:r>
            <a:endParaRPr sz="1100"/>
          </a:p>
          <a:p>
            <a:pPr indent="-298450" lvl="0" marL="457200" rtl="0" algn="l">
              <a:lnSpc>
                <a:spcPct val="115000"/>
              </a:lnSpc>
              <a:spcBef>
                <a:spcPts val="0"/>
              </a:spcBef>
              <a:spcAft>
                <a:spcPts val="0"/>
              </a:spcAft>
              <a:buSzPts val="1100"/>
              <a:buChar char="●"/>
            </a:pPr>
            <a:r>
              <a:rPr lang="en" sz="1100"/>
              <a:t>Mathematics</a:t>
            </a:r>
            <a:endParaRPr sz="1100"/>
          </a:p>
          <a:p>
            <a:pPr indent="-298450" lvl="0" marL="457200" rtl="0" algn="l">
              <a:lnSpc>
                <a:spcPct val="115000"/>
              </a:lnSpc>
              <a:spcBef>
                <a:spcPts val="0"/>
              </a:spcBef>
              <a:spcAft>
                <a:spcPts val="0"/>
              </a:spcAft>
              <a:buSzPts val="1100"/>
              <a:buChar char="●"/>
            </a:pPr>
            <a:r>
              <a:rPr lang="en" sz="1100"/>
              <a:t>Social Studies</a:t>
            </a:r>
            <a:endParaRPr sz="1100"/>
          </a:p>
          <a:p>
            <a:pPr indent="-298450" lvl="0" marL="457200" rtl="0" algn="l">
              <a:lnSpc>
                <a:spcPct val="115000"/>
              </a:lnSpc>
              <a:spcBef>
                <a:spcPts val="0"/>
              </a:spcBef>
              <a:spcAft>
                <a:spcPts val="0"/>
              </a:spcAft>
              <a:buSzPts val="1100"/>
              <a:buChar char="●"/>
            </a:pPr>
            <a:r>
              <a:rPr lang="en" sz="1100"/>
              <a:t>Science</a:t>
            </a:r>
            <a:endParaRPr sz="1100"/>
          </a:p>
          <a:p>
            <a:pPr indent="-298450" lvl="0" marL="457200" rtl="0" algn="l">
              <a:lnSpc>
                <a:spcPct val="115000"/>
              </a:lnSpc>
              <a:spcBef>
                <a:spcPts val="0"/>
              </a:spcBef>
              <a:spcAft>
                <a:spcPts val="0"/>
              </a:spcAft>
              <a:buSzPts val="1100"/>
              <a:buChar char="●"/>
            </a:pPr>
            <a:r>
              <a:rPr lang="en" sz="1100"/>
              <a:t>Physical Education</a:t>
            </a:r>
            <a:endParaRPr sz="1100"/>
          </a:p>
          <a:p>
            <a:pPr indent="-298450" lvl="0" marL="457200" rtl="0" algn="l">
              <a:lnSpc>
                <a:spcPct val="115000"/>
              </a:lnSpc>
              <a:spcBef>
                <a:spcPts val="0"/>
              </a:spcBef>
              <a:spcAft>
                <a:spcPts val="0"/>
              </a:spcAft>
              <a:buSzPts val="1100"/>
              <a:buChar char="●"/>
            </a:pPr>
            <a:r>
              <a:rPr lang="en" sz="1100"/>
              <a:t>Mandarin / Spanish</a:t>
            </a:r>
            <a:endParaRPr sz="1100"/>
          </a:p>
          <a:p>
            <a:pPr indent="-298450" lvl="0" marL="457200" rtl="0" algn="l">
              <a:lnSpc>
                <a:spcPct val="115000"/>
              </a:lnSpc>
              <a:spcBef>
                <a:spcPts val="0"/>
              </a:spcBef>
              <a:spcAft>
                <a:spcPts val="0"/>
              </a:spcAft>
              <a:buSzPts val="1100"/>
              <a:buChar char="●"/>
            </a:pPr>
            <a:r>
              <a:rPr lang="en" sz="1100"/>
              <a:t>Visual Performing Arts - Art/Graphic Design, Music</a:t>
            </a:r>
            <a:endParaRPr sz="1100"/>
          </a:p>
          <a:p>
            <a:pPr indent="-298450" lvl="0" marL="457200" rtl="0" algn="l">
              <a:lnSpc>
                <a:spcPct val="115000"/>
              </a:lnSpc>
              <a:spcBef>
                <a:spcPts val="0"/>
              </a:spcBef>
              <a:spcAft>
                <a:spcPts val="0"/>
              </a:spcAft>
              <a:buSzPts val="1100"/>
              <a:buChar char="●"/>
            </a:pPr>
            <a:r>
              <a:rPr lang="en" sz="1100"/>
              <a:t>Electives (Friday)</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The tools used to track enrollment and access to these courses include enrollment documents, class schedule monitoring (specifically 90-minute blocks for both English Language Arts and Math, as mandated in the AIPCS charter). Additionally, the LEA monitors student access to coursework by teacher gradebooks and the dispersal of progress reports and report cards every three weeks.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b="1" sz="1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5"/>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AIPCS II - Priority 1</a:t>
            </a:r>
            <a:endParaRPr/>
          </a:p>
        </p:txBody>
      </p:sp>
      <p:sp>
        <p:nvSpPr>
          <p:cNvPr id="141" name="Google Shape;141;p25"/>
          <p:cNvSpPr txBox="1"/>
          <p:nvPr/>
        </p:nvSpPr>
        <p:spPr>
          <a:xfrm>
            <a:off x="508700" y="890225"/>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1: Met</a:t>
            </a:r>
            <a:endParaRPr b="1" sz="1800"/>
          </a:p>
          <a:p>
            <a:pPr indent="-342900" lvl="0" marL="457200" rtl="0" algn="l">
              <a:spcBef>
                <a:spcPts val="0"/>
              </a:spcBef>
              <a:spcAft>
                <a:spcPts val="0"/>
              </a:spcAft>
              <a:buSzPts val="1800"/>
              <a:buChar char="●"/>
            </a:pPr>
            <a:r>
              <a:rPr lang="en" sz="1800"/>
              <a:t>Teacher misassignment - 0</a:t>
            </a:r>
            <a:endParaRPr sz="1800"/>
          </a:p>
          <a:p>
            <a:pPr indent="-342900" lvl="0" marL="457200" rtl="0" algn="l">
              <a:spcBef>
                <a:spcPts val="0"/>
              </a:spcBef>
              <a:spcAft>
                <a:spcPts val="0"/>
              </a:spcAft>
              <a:buSzPts val="1800"/>
              <a:buChar char="●"/>
            </a:pPr>
            <a:r>
              <a:rPr lang="en" sz="1800"/>
              <a:t>Student access to instructional material - 100%</a:t>
            </a:r>
            <a:endParaRPr sz="1800"/>
          </a:p>
          <a:p>
            <a:pPr indent="-342900" lvl="0" marL="457200" rtl="0" algn="l">
              <a:spcBef>
                <a:spcPts val="0"/>
              </a:spcBef>
              <a:spcAft>
                <a:spcPts val="0"/>
              </a:spcAft>
              <a:buSzPts val="1800"/>
              <a:buChar char="●"/>
            </a:pPr>
            <a:r>
              <a:rPr lang="en" sz="1800"/>
              <a:t>Conditions of school facilities - Good. </a:t>
            </a:r>
            <a:endParaRPr sz="1800"/>
          </a:p>
          <a:p>
            <a:pPr indent="0" lvl="0" marL="0" rtl="0" algn="l">
              <a:spcBef>
                <a:spcPts val="0"/>
              </a:spcBef>
              <a:spcAft>
                <a:spcPts val="0"/>
              </a:spcAft>
              <a:buNone/>
            </a:pPr>
            <a:r>
              <a:t/>
            </a:r>
            <a:endParaRPr sz="1800"/>
          </a:p>
          <a:p>
            <a:pPr indent="0" lvl="0" marL="0" rtl="0" algn="l">
              <a:lnSpc>
                <a:spcPct val="142857"/>
              </a:lnSpc>
              <a:spcBef>
                <a:spcPts val="0"/>
              </a:spcBef>
              <a:spcAft>
                <a:spcPts val="0"/>
              </a:spcAft>
              <a:buClr>
                <a:srgbClr val="000000"/>
              </a:buClr>
              <a:buSzPts val="1100"/>
              <a:buFont typeface="Arial"/>
              <a:buNone/>
            </a:pPr>
            <a:r>
              <a:rPr lang="en" sz="1100"/>
              <a:t>Teacher credentialing continues to be a priority. Several teachers who are in need of clearing their preliminary credential participated in the induction program, a cost for which the school pays.   </a:t>
            </a:r>
            <a:endParaRPr sz="1100"/>
          </a:p>
          <a:p>
            <a:pPr indent="0" lvl="0" marL="0" rtl="0" algn="l">
              <a:lnSpc>
                <a:spcPct val="142857"/>
              </a:lnSpc>
              <a:spcBef>
                <a:spcPts val="1100"/>
              </a:spcBef>
              <a:spcAft>
                <a:spcPts val="0"/>
              </a:spcAft>
              <a:buNone/>
            </a:pPr>
            <a:r>
              <a:rPr lang="en" sz="1100"/>
              <a:t>We ensure all of our students have access to standards-aligned instructional materials for use at home and school. </a:t>
            </a:r>
            <a:endParaRPr sz="1100"/>
          </a:p>
          <a:p>
            <a:pPr indent="0" lvl="0" marL="0" rtl="0" algn="l">
              <a:lnSpc>
                <a:spcPct val="142857"/>
              </a:lnSpc>
              <a:spcBef>
                <a:spcPts val="1100"/>
              </a:spcBef>
              <a:spcAft>
                <a:spcPts val="0"/>
              </a:spcAft>
              <a:buNone/>
            </a:pPr>
            <a:r>
              <a:rPr lang="en" sz="1100"/>
              <a:t> Facilities are checked and maintained throughout the year.  The school created a partnership with an  onsite janitorial company to provide daily cleaning and maintenance services.  This provided students a healthy and inviting learning environment where they are protected from physical and emotional harm and is essential to the mission of our schools. Safe schools are not just places with advanced security procedures. They are also places that help students develop and that allow them to succeed even in difficult circumstances. We believe safe schools encourage healthy behaviors that help students learn about fitness, nutrition, and healthy choices.</a:t>
            </a:r>
            <a:endParaRPr sz="1100"/>
          </a:p>
          <a:p>
            <a:pPr indent="0" lvl="0" marL="0" rtl="0" algn="l">
              <a:lnSpc>
                <a:spcPct val="142857"/>
              </a:lnSpc>
              <a:spcBef>
                <a:spcPts val="1100"/>
              </a:spcBef>
              <a:spcAft>
                <a:spcPts val="0"/>
              </a:spcAft>
              <a:buNone/>
            </a:pPr>
            <a:r>
              <a:t/>
            </a:r>
            <a:endParaRPr sz="1050">
              <a:latin typeface="Times New Roman"/>
              <a:ea typeface="Times New Roman"/>
              <a:cs typeface="Times New Roman"/>
              <a:sym typeface="Times New Roman"/>
            </a:endParaRPr>
          </a:p>
          <a:p>
            <a:pPr indent="0" lvl="0" marL="0" rtl="0" algn="l">
              <a:lnSpc>
                <a:spcPct val="142857"/>
              </a:lnSpc>
              <a:spcBef>
                <a:spcPts val="1100"/>
              </a:spcBef>
              <a:spcAft>
                <a:spcPts val="0"/>
              </a:spcAft>
              <a:buClr>
                <a:srgbClr val="000000"/>
              </a:buClr>
              <a:buSzPts val="1100"/>
              <a:buFont typeface="Arial"/>
              <a:buNone/>
            </a:pPr>
            <a:r>
              <a:t/>
            </a:r>
            <a:endParaRPr sz="1050">
              <a:latin typeface="Times New Roman"/>
              <a:ea typeface="Times New Roman"/>
              <a:cs typeface="Times New Roman"/>
              <a:sym typeface="Times New Roman"/>
            </a:endParaRPr>
          </a:p>
          <a:p>
            <a:pPr indent="0" lvl="0" marL="0" rtl="0" algn="l">
              <a:lnSpc>
                <a:spcPct val="142857"/>
              </a:lnSpc>
              <a:spcBef>
                <a:spcPts val="1100"/>
              </a:spcBef>
              <a:spcAft>
                <a:spcPts val="0"/>
              </a:spcAft>
              <a:buNone/>
            </a:pPr>
            <a:r>
              <a:t/>
            </a:r>
            <a:endParaRPr sz="1100">
              <a:latin typeface="Times New Roman"/>
              <a:ea typeface="Times New Roman"/>
              <a:cs typeface="Times New Roman"/>
              <a:sym typeface="Times New Roman"/>
            </a:endParaRPr>
          </a:p>
          <a:p>
            <a:pPr indent="0" lvl="0" marL="0" rtl="0" algn="l">
              <a:spcBef>
                <a:spcPts val="1100"/>
              </a:spcBef>
              <a:spcAft>
                <a:spcPts val="0"/>
              </a:spcAft>
              <a:buNone/>
            </a:pPr>
            <a:r>
              <a:t/>
            </a:r>
            <a:endParaRPr b="1" sz="1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AIPCS II- Priority 2</a:t>
            </a:r>
            <a:endParaRPr/>
          </a:p>
        </p:txBody>
      </p:sp>
      <p:sp>
        <p:nvSpPr>
          <p:cNvPr id="147" name="Google Shape;147;p26"/>
          <p:cNvSpPr txBox="1"/>
          <p:nvPr/>
        </p:nvSpPr>
        <p:spPr>
          <a:xfrm>
            <a:off x="508700" y="890225"/>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2: Met</a:t>
            </a:r>
            <a:endParaRPr b="1" sz="1800"/>
          </a:p>
          <a:p>
            <a:pPr indent="0" lvl="0" marL="0" rtl="0" algn="l">
              <a:lnSpc>
                <a:spcPct val="115000"/>
              </a:lnSpc>
              <a:spcBef>
                <a:spcPts val="0"/>
              </a:spcBef>
              <a:spcAft>
                <a:spcPts val="0"/>
              </a:spcAft>
              <a:buNone/>
            </a:pPr>
            <a:r>
              <a:rPr lang="en" sz="1100"/>
              <a:t>The district conducted several needs assessments in order to determine proper ELA curriculum and teacher training required to build vertical alignment between K-12; the ultimate goal is college-readiness. Schools determined a need for more higher order thinking materials to support a college-ready literacy program. Teachers began to receive training on building higher order thinking literacy protocols to build upon a robust reading comprehension program.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The district conducted several needs assessments in order to determine better ways to utilize the existing HMH Go Math curriculum. Teachers required additional training in emphasizing Common Core approaches to math in order to supplement the curriculum effectively. Teachers received that training. Professional development towards Next Generation Science Standards implementation began with help from Lawrence Hall of Science. Teachers also began familiarizing themselves with DBQ in Social Science. Mandarin and Spanish were both offered for students in the middle school.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In addition the district plans to apply for Measure G which will allow students to be provided innovative courses that cover visual and performing arts. We plan that this grant will allow our school district to have the opportunity to excel academically to to also have the access to musical and artistic enrichment. We envision a program that will offer a unique combination of rigorous curriculum and artistic immersion. </a:t>
            </a:r>
            <a:endParaRPr sz="1100"/>
          </a:p>
          <a:p>
            <a:pPr indent="0" lvl="0" marL="0" rtl="0" algn="l">
              <a:spcBef>
                <a:spcPts val="0"/>
              </a:spcBef>
              <a:spcAft>
                <a:spcPts val="0"/>
              </a:spcAft>
              <a:buNone/>
            </a:pPr>
            <a:r>
              <a:t/>
            </a:r>
            <a:endParaRPr b="1" sz="1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7"/>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AIPCS II- Priority 3</a:t>
            </a:r>
            <a:endParaRPr/>
          </a:p>
        </p:txBody>
      </p:sp>
      <p:sp>
        <p:nvSpPr>
          <p:cNvPr id="153" name="Google Shape;153;p27"/>
          <p:cNvSpPr txBox="1"/>
          <p:nvPr/>
        </p:nvSpPr>
        <p:spPr>
          <a:xfrm>
            <a:off x="508700" y="890225"/>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3: Met</a:t>
            </a:r>
            <a:endParaRPr b="1" sz="1800"/>
          </a:p>
          <a:p>
            <a:pPr indent="-342900" lvl="0" marL="457200" rtl="0" algn="l">
              <a:spcBef>
                <a:spcPts val="0"/>
              </a:spcBef>
              <a:spcAft>
                <a:spcPts val="0"/>
              </a:spcAft>
              <a:buSzPts val="1800"/>
              <a:buChar char="●"/>
            </a:pPr>
            <a:r>
              <a:rPr lang="en" sz="1800"/>
              <a:t>Parent Engagement</a:t>
            </a:r>
            <a:endParaRPr b="1" sz="1800"/>
          </a:p>
          <a:p>
            <a:pPr indent="0" lvl="0" marL="0" rtl="0" algn="l">
              <a:spcBef>
                <a:spcPts val="0"/>
              </a:spcBef>
              <a:spcAft>
                <a:spcPts val="0"/>
              </a:spcAft>
              <a:buNone/>
            </a:pPr>
            <a:r>
              <a:t/>
            </a:r>
            <a:endParaRPr sz="105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100"/>
              <a:t>In order to connect with student families as well as connect them to new information, we offered several venues throughout the year, including; grade division specific curriculum meetings for parents. Communicating in a regular manner through SSC and ELAC. </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We also conduct annual surveys for students and families to share with us how we are doing and areas that we can improve.  Below please find the results for the family survey.  The questions relate to parent engagement and the results.  </a:t>
            </a:r>
            <a:endParaRPr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en" sz="1100"/>
              <a:t>Family Survey Results </a:t>
            </a:r>
            <a:r>
              <a:rPr b="1" lang="en" sz="1100"/>
              <a:t>(Strongly agree or agree responses)</a:t>
            </a:r>
            <a:endParaRPr sz="1100"/>
          </a:p>
          <a:p>
            <a:pPr indent="0" lvl="0" marL="0" rtl="0" algn="l">
              <a:lnSpc>
                <a:spcPct val="115000"/>
              </a:lnSpc>
              <a:spcBef>
                <a:spcPts val="0"/>
              </a:spcBef>
              <a:spcAft>
                <a:spcPts val="0"/>
              </a:spcAft>
              <a:buClr>
                <a:srgbClr val="000000"/>
              </a:buClr>
              <a:buSzPts val="1100"/>
              <a:buFont typeface="Arial"/>
              <a:buNone/>
            </a:pPr>
            <a:r>
              <a:rPr b="1" lang="en" sz="1100"/>
              <a:t>1: I feel that I have a voice in my child's education. 84%</a:t>
            </a:r>
            <a:endParaRPr b="1" sz="1100"/>
          </a:p>
          <a:p>
            <a:pPr indent="0" lvl="0" marL="0" rtl="0" algn="l">
              <a:lnSpc>
                <a:spcPct val="115000"/>
              </a:lnSpc>
              <a:spcBef>
                <a:spcPts val="0"/>
              </a:spcBef>
              <a:spcAft>
                <a:spcPts val="0"/>
              </a:spcAft>
              <a:buClr>
                <a:srgbClr val="000000"/>
              </a:buClr>
              <a:buSzPts val="1100"/>
              <a:buFont typeface="Arial"/>
              <a:buNone/>
            </a:pPr>
            <a:r>
              <a:rPr b="1" lang="en" sz="1100"/>
              <a:t>2: This school encourages me to be an active partner with the school in educating my child. 76%</a:t>
            </a:r>
            <a:endParaRPr b="1" sz="1100"/>
          </a:p>
          <a:p>
            <a:pPr indent="0" lvl="0" marL="0" rtl="0" algn="l">
              <a:lnSpc>
                <a:spcPct val="115000"/>
              </a:lnSpc>
              <a:spcBef>
                <a:spcPts val="0"/>
              </a:spcBef>
              <a:spcAft>
                <a:spcPts val="0"/>
              </a:spcAft>
              <a:buClr>
                <a:srgbClr val="000000"/>
              </a:buClr>
              <a:buSzPts val="1100"/>
              <a:buFont typeface="Arial"/>
              <a:buNone/>
            </a:pPr>
            <a:r>
              <a:rPr b="1" lang="en" sz="1100"/>
              <a:t>3: This school keeps me well-informed about school activities. 85%</a:t>
            </a:r>
            <a:endParaRPr b="1" sz="1100"/>
          </a:p>
          <a:p>
            <a:pPr indent="0" lvl="0" marL="0" rtl="0" algn="l">
              <a:spcBef>
                <a:spcPts val="0"/>
              </a:spcBef>
              <a:spcAft>
                <a:spcPts val="0"/>
              </a:spcAft>
              <a:buNone/>
            </a:pPr>
            <a:r>
              <a:t/>
            </a:r>
            <a:endParaRPr b="1" sz="1200">
              <a:latin typeface="Times New Roman"/>
              <a:ea typeface="Times New Roman"/>
              <a:cs typeface="Times New Roman"/>
              <a:sym typeface="Times New Roman"/>
            </a:endParaRPr>
          </a:p>
          <a:p>
            <a:pPr indent="0" lvl="0" marL="0" rtl="0" algn="l">
              <a:spcBef>
                <a:spcPts val="0"/>
              </a:spcBef>
              <a:spcAft>
                <a:spcPts val="0"/>
              </a:spcAft>
              <a:buNone/>
            </a:pPr>
            <a:r>
              <a:t/>
            </a:r>
            <a:endParaRPr b="1"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8"/>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AIPCS II - Priority 6</a:t>
            </a:r>
            <a:endParaRPr/>
          </a:p>
        </p:txBody>
      </p:sp>
      <p:sp>
        <p:nvSpPr>
          <p:cNvPr id="159" name="Google Shape;159;p28"/>
          <p:cNvSpPr txBox="1"/>
          <p:nvPr/>
        </p:nvSpPr>
        <p:spPr>
          <a:xfrm>
            <a:off x="508700" y="890225"/>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6: Met</a:t>
            </a:r>
            <a:endParaRPr b="1" sz="18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en" sz="1100"/>
              <a:t>Student Survey Results (Strongly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At school I am able to do my work without worrying about my physical and/or emotional safety. 86%</a:t>
            </a:r>
            <a:endParaRPr b="1" sz="1100"/>
          </a:p>
          <a:p>
            <a:pPr indent="0" lvl="0" marL="0" rtl="0" algn="l">
              <a:lnSpc>
                <a:spcPct val="115000"/>
              </a:lnSpc>
              <a:spcBef>
                <a:spcPts val="0"/>
              </a:spcBef>
              <a:spcAft>
                <a:spcPts val="0"/>
              </a:spcAft>
              <a:buClr>
                <a:srgbClr val="000000"/>
              </a:buClr>
              <a:buSzPts val="1100"/>
              <a:buFont typeface="Arial"/>
              <a:buNone/>
            </a:pPr>
            <a:r>
              <a:rPr b="1" lang="en" sz="1100"/>
              <a:t>2: I feel I am part of this school. 86%</a:t>
            </a:r>
            <a:endParaRPr b="1" sz="1100"/>
          </a:p>
          <a:p>
            <a:pPr indent="0" lvl="0" marL="0" rtl="0" algn="l">
              <a:lnSpc>
                <a:spcPct val="115000"/>
              </a:lnSpc>
              <a:spcBef>
                <a:spcPts val="0"/>
              </a:spcBef>
              <a:spcAft>
                <a:spcPts val="0"/>
              </a:spcAft>
              <a:buClr>
                <a:srgbClr val="000000"/>
              </a:buClr>
              <a:buSzPts val="1100"/>
              <a:buFont typeface="Arial"/>
              <a:buNone/>
            </a:pPr>
            <a:r>
              <a:rPr b="1" lang="en" sz="1100"/>
              <a:t>3: Teachers and other grown-ups at school care about me. 88%</a:t>
            </a:r>
            <a:endParaRPr b="1"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en" sz="1100"/>
              <a:t>Family Survey </a:t>
            </a:r>
            <a:r>
              <a:rPr b="1" lang="en" sz="1100"/>
              <a:t>(Strongly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At school my child is able to do his/her work without worrying about his/her physical or emotional safety. 84%</a:t>
            </a:r>
            <a:endParaRPr b="1" sz="1100"/>
          </a:p>
          <a:p>
            <a:pPr indent="0" lvl="0" marL="0" rtl="0" algn="l">
              <a:lnSpc>
                <a:spcPct val="115000"/>
              </a:lnSpc>
              <a:spcBef>
                <a:spcPts val="0"/>
              </a:spcBef>
              <a:spcAft>
                <a:spcPts val="0"/>
              </a:spcAft>
              <a:buClr>
                <a:srgbClr val="000000"/>
              </a:buClr>
              <a:buSzPts val="1100"/>
              <a:buFont typeface="Arial"/>
              <a:buNone/>
            </a:pPr>
            <a:r>
              <a:rPr b="1" lang="en" sz="1100"/>
              <a:t>2: This school has a supportive learning environment for my child. 87%</a:t>
            </a:r>
            <a:endParaRPr b="1"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lang="en" sz="1100"/>
              <a:t>Providing students a healthy and inviting learning environment where they are protected from physical and emotional harm is essential to the mission of all three of our schools. Safe schools are not just places with advanced security procedures. They are also places that help students develop that allow them to succeed even in difficult circumstances. Safe schools encourage healthy behaviors that help students learn about fitness, nutrition, and healthy choices.</a:t>
            </a:r>
            <a:endParaRPr b="1" sz="1100">
              <a:solidFill>
                <a:srgbClr val="333333"/>
              </a:solidFill>
            </a:endParaRPr>
          </a:p>
          <a:p>
            <a:pPr indent="0" lvl="0" marL="0" rtl="0" algn="l">
              <a:spcBef>
                <a:spcPts val="0"/>
              </a:spcBef>
              <a:spcAft>
                <a:spcPts val="0"/>
              </a:spcAft>
              <a:buNone/>
            </a:pPr>
            <a:r>
              <a:t/>
            </a:r>
            <a:endParaRPr b="1"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9"/>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AIPCS II - Priority 7</a:t>
            </a:r>
            <a:endParaRPr/>
          </a:p>
        </p:txBody>
      </p:sp>
      <p:sp>
        <p:nvSpPr>
          <p:cNvPr id="165" name="Google Shape;165;p29"/>
          <p:cNvSpPr txBox="1"/>
          <p:nvPr/>
        </p:nvSpPr>
        <p:spPr>
          <a:xfrm>
            <a:off x="491850" y="750800"/>
            <a:ext cx="8160300" cy="418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7: Met</a:t>
            </a:r>
            <a:endParaRPr b="1" sz="1100"/>
          </a:p>
          <a:p>
            <a:pPr indent="0" lvl="0" marL="0" rtl="0" algn="l">
              <a:lnSpc>
                <a:spcPct val="115000"/>
              </a:lnSpc>
              <a:spcBef>
                <a:spcPts val="0"/>
              </a:spcBef>
              <a:spcAft>
                <a:spcPts val="0"/>
              </a:spcAft>
              <a:buClr>
                <a:srgbClr val="000000"/>
              </a:buClr>
              <a:buSzPts val="1100"/>
              <a:buFont typeface="Arial"/>
              <a:buNone/>
            </a:pPr>
            <a:r>
              <a:rPr lang="en" sz="1100"/>
              <a:t>Within the elementary system (K-5) all students were enrolled in the following courses: </a:t>
            </a:r>
            <a:endParaRPr sz="1100"/>
          </a:p>
          <a:p>
            <a:pPr indent="-298450" lvl="0" marL="457200" rtl="0" algn="l">
              <a:lnSpc>
                <a:spcPct val="115000"/>
              </a:lnSpc>
              <a:spcBef>
                <a:spcPts val="0"/>
              </a:spcBef>
              <a:spcAft>
                <a:spcPts val="0"/>
              </a:spcAft>
              <a:buSzPts val="1100"/>
              <a:buChar char="●"/>
            </a:pPr>
            <a:r>
              <a:rPr lang="en" sz="1100"/>
              <a:t>English Language Arts</a:t>
            </a:r>
            <a:endParaRPr sz="1100"/>
          </a:p>
          <a:p>
            <a:pPr indent="-298450" lvl="0" marL="457200" rtl="0" algn="l">
              <a:lnSpc>
                <a:spcPct val="115000"/>
              </a:lnSpc>
              <a:spcBef>
                <a:spcPts val="0"/>
              </a:spcBef>
              <a:spcAft>
                <a:spcPts val="0"/>
              </a:spcAft>
              <a:buSzPts val="1100"/>
              <a:buChar char="●"/>
            </a:pPr>
            <a:r>
              <a:rPr lang="en" sz="1100"/>
              <a:t>Mathematics</a:t>
            </a:r>
            <a:endParaRPr sz="1100"/>
          </a:p>
          <a:p>
            <a:pPr indent="-298450" lvl="0" marL="457200" rtl="0" algn="l">
              <a:lnSpc>
                <a:spcPct val="115000"/>
              </a:lnSpc>
              <a:spcBef>
                <a:spcPts val="0"/>
              </a:spcBef>
              <a:spcAft>
                <a:spcPts val="0"/>
              </a:spcAft>
              <a:buSzPts val="1100"/>
              <a:buChar char="●"/>
            </a:pPr>
            <a:r>
              <a:rPr lang="en" sz="1100"/>
              <a:t>Social Studies</a:t>
            </a:r>
            <a:endParaRPr sz="1100"/>
          </a:p>
          <a:p>
            <a:pPr indent="-298450" lvl="0" marL="457200" rtl="0" algn="l">
              <a:lnSpc>
                <a:spcPct val="115000"/>
              </a:lnSpc>
              <a:spcBef>
                <a:spcPts val="0"/>
              </a:spcBef>
              <a:spcAft>
                <a:spcPts val="0"/>
              </a:spcAft>
              <a:buSzPts val="1100"/>
              <a:buChar char="●"/>
            </a:pPr>
            <a:r>
              <a:rPr lang="en" sz="1100"/>
              <a:t>Science</a:t>
            </a:r>
            <a:endParaRPr sz="1100"/>
          </a:p>
          <a:p>
            <a:pPr indent="-298450" lvl="0" marL="457200" rtl="0" algn="l">
              <a:lnSpc>
                <a:spcPct val="115000"/>
              </a:lnSpc>
              <a:spcBef>
                <a:spcPts val="0"/>
              </a:spcBef>
              <a:spcAft>
                <a:spcPts val="0"/>
              </a:spcAft>
              <a:buSzPts val="1100"/>
              <a:buChar char="●"/>
            </a:pPr>
            <a:r>
              <a:rPr lang="en" sz="1100"/>
              <a:t>Physical Education</a:t>
            </a:r>
            <a:endParaRPr sz="1100"/>
          </a:p>
          <a:p>
            <a:pPr indent="-298450" lvl="0" marL="457200" rtl="0" algn="l">
              <a:lnSpc>
                <a:spcPct val="115000"/>
              </a:lnSpc>
              <a:spcBef>
                <a:spcPts val="0"/>
              </a:spcBef>
              <a:spcAft>
                <a:spcPts val="0"/>
              </a:spcAft>
              <a:buSzPts val="1100"/>
              <a:buChar char="●"/>
            </a:pPr>
            <a:r>
              <a:rPr lang="en" sz="1100"/>
              <a:t>Mandarin</a:t>
            </a:r>
            <a:endParaRPr sz="1100"/>
          </a:p>
          <a:p>
            <a:pPr indent="0" lvl="0" marL="0" rtl="0" algn="l">
              <a:lnSpc>
                <a:spcPct val="115000"/>
              </a:lnSpc>
              <a:spcBef>
                <a:spcPts val="0"/>
              </a:spcBef>
              <a:spcAft>
                <a:spcPts val="0"/>
              </a:spcAft>
              <a:buClr>
                <a:srgbClr val="000000"/>
              </a:buClr>
              <a:buSzPts val="1100"/>
              <a:buFont typeface="Arial"/>
              <a:buNone/>
            </a:pPr>
            <a:r>
              <a:rPr lang="en" sz="1100"/>
              <a:t>Within the Middle School System (6-8) all students were enrolled in the following courses: </a:t>
            </a:r>
            <a:endParaRPr sz="1100"/>
          </a:p>
          <a:p>
            <a:pPr indent="-298450" lvl="0" marL="457200" rtl="0" algn="l">
              <a:lnSpc>
                <a:spcPct val="115000"/>
              </a:lnSpc>
              <a:spcBef>
                <a:spcPts val="0"/>
              </a:spcBef>
              <a:spcAft>
                <a:spcPts val="0"/>
              </a:spcAft>
              <a:buSzPts val="1100"/>
              <a:buChar char="●"/>
            </a:pPr>
            <a:r>
              <a:rPr lang="en" sz="1100"/>
              <a:t>English Language Arts</a:t>
            </a:r>
            <a:endParaRPr sz="1100"/>
          </a:p>
          <a:p>
            <a:pPr indent="-298450" lvl="0" marL="457200" rtl="0" algn="l">
              <a:lnSpc>
                <a:spcPct val="115000"/>
              </a:lnSpc>
              <a:spcBef>
                <a:spcPts val="0"/>
              </a:spcBef>
              <a:spcAft>
                <a:spcPts val="0"/>
              </a:spcAft>
              <a:buSzPts val="1100"/>
              <a:buChar char="●"/>
            </a:pPr>
            <a:r>
              <a:rPr lang="en" sz="1100"/>
              <a:t>Mathematics</a:t>
            </a:r>
            <a:endParaRPr sz="1100"/>
          </a:p>
          <a:p>
            <a:pPr indent="-298450" lvl="0" marL="457200" rtl="0" algn="l">
              <a:lnSpc>
                <a:spcPct val="115000"/>
              </a:lnSpc>
              <a:spcBef>
                <a:spcPts val="0"/>
              </a:spcBef>
              <a:spcAft>
                <a:spcPts val="0"/>
              </a:spcAft>
              <a:buSzPts val="1100"/>
              <a:buChar char="●"/>
            </a:pPr>
            <a:r>
              <a:rPr lang="en" sz="1100"/>
              <a:t>Social Studies</a:t>
            </a:r>
            <a:endParaRPr sz="1100"/>
          </a:p>
          <a:p>
            <a:pPr indent="-298450" lvl="0" marL="457200" rtl="0" algn="l">
              <a:lnSpc>
                <a:spcPct val="115000"/>
              </a:lnSpc>
              <a:spcBef>
                <a:spcPts val="0"/>
              </a:spcBef>
              <a:spcAft>
                <a:spcPts val="0"/>
              </a:spcAft>
              <a:buSzPts val="1100"/>
              <a:buChar char="●"/>
            </a:pPr>
            <a:r>
              <a:rPr lang="en" sz="1100"/>
              <a:t>Science</a:t>
            </a:r>
            <a:endParaRPr sz="1100"/>
          </a:p>
          <a:p>
            <a:pPr indent="-298450" lvl="0" marL="457200" rtl="0" algn="l">
              <a:lnSpc>
                <a:spcPct val="115000"/>
              </a:lnSpc>
              <a:spcBef>
                <a:spcPts val="0"/>
              </a:spcBef>
              <a:spcAft>
                <a:spcPts val="0"/>
              </a:spcAft>
              <a:buSzPts val="1100"/>
              <a:buChar char="●"/>
            </a:pPr>
            <a:r>
              <a:rPr lang="en" sz="1100"/>
              <a:t>Physical Education</a:t>
            </a:r>
            <a:endParaRPr sz="1100"/>
          </a:p>
          <a:p>
            <a:pPr indent="-298450" lvl="0" marL="457200" rtl="0" algn="l">
              <a:lnSpc>
                <a:spcPct val="115000"/>
              </a:lnSpc>
              <a:spcBef>
                <a:spcPts val="0"/>
              </a:spcBef>
              <a:spcAft>
                <a:spcPts val="0"/>
              </a:spcAft>
              <a:buSzPts val="1100"/>
              <a:buChar char="●"/>
            </a:pPr>
            <a:r>
              <a:rPr lang="en" sz="1100"/>
              <a:t>Mandarin / Spanish</a:t>
            </a:r>
            <a:endParaRPr sz="1100"/>
          </a:p>
          <a:p>
            <a:pPr indent="-298450" lvl="0" marL="457200" rtl="0" algn="l">
              <a:lnSpc>
                <a:spcPct val="115000"/>
              </a:lnSpc>
              <a:spcBef>
                <a:spcPts val="0"/>
              </a:spcBef>
              <a:spcAft>
                <a:spcPts val="0"/>
              </a:spcAft>
              <a:buSzPts val="1100"/>
              <a:buChar char="●"/>
            </a:pPr>
            <a:r>
              <a:rPr lang="en" sz="1100"/>
              <a:t>Visual Performing Arts - Art/Graphic Design, Music</a:t>
            </a:r>
            <a:endParaRPr sz="1100"/>
          </a:p>
          <a:p>
            <a:pPr indent="-298450" lvl="0" marL="457200" rtl="0" algn="l">
              <a:lnSpc>
                <a:spcPct val="115000"/>
              </a:lnSpc>
              <a:spcBef>
                <a:spcPts val="0"/>
              </a:spcBef>
              <a:spcAft>
                <a:spcPts val="0"/>
              </a:spcAft>
              <a:buSzPts val="1100"/>
              <a:buChar char="●"/>
            </a:pPr>
            <a:r>
              <a:rPr lang="en" sz="1100"/>
              <a:t>Electives (Friday)</a:t>
            </a:r>
            <a:endParaRPr sz="1100"/>
          </a:p>
          <a:p>
            <a:pPr indent="0" lvl="0" marL="0" rtl="0" algn="l">
              <a:lnSpc>
                <a:spcPct val="115000"/>
              </a:lnSpc>
              <a:spcBef>
                <a:spcPts val="0"/>
              </a:spcBef>
              <a:spcAft>
                <a:spcPts val="0"/>
              </a:spcAft>
              <a:buClr>
                <a:srgbClr val="000000"/>
              </a:buClr>
              <a:buSzPts val="1100"/>
              <a:buFont typeface="Arial"/>
              <a:buNone/>
            </a:pPr>
            <a:r>
              <a:rPr lang="en" sz="1100"/>
              <a:t>The tools used to track enrollment and access to these courses include enrollment documents, class schedule monitoring (specifically 90-minute blocks for both English Language Arts and Math, as mandated in the AIPCS II charter). Additionally, the LEA monitors student access to coursework by teacher gradebooks and the dispersal of progress reports and report cards every three weeks.  </a:t>
            </a:r>
            <a:endParaRPr sz="1100"/>
          </a:p>
          <a:p>
            <a:pPr indent="0" lvl="0" marL="0" rtl="0" algn="l">
              <a:lnSpc>
                <a:spcPct val="115000"/>
              </a:lnSpc>
              <a:spcBef>
                <a:spcPts val="0"/>
              </a:spcBef>
              <a:spcAft>
                <a:spcPts val="0"/>
              </a:spcAft>
              <a:buNone/>
            </a:pPr>
            <a:r>
              <a:t/>
            </a:r>
            <a:endParaRPr b="1" sz="1100"/>
          </a:p>
          <a:p>
            <a:pPr indent="0" lvl="0" marL="0" rtl="0" algn="l">
              <a:spcBef>
                <a:spcPts val="0"/>
              </a:spcBef>
              <a:spcAft>
                <a:spcPts val="0"/>
              </a:spcAft>
              <a:buNone/>
            </a:pPr>
            <a:r>
              <a:t/>
            </a:r>
            <a:endParaRPr b="1" sz="1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30"/>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AIPHS - Priority 1</a:t>
            </a:r>
            <a:endParaRPr/>
          </a:p>
        </p:txBody>
      </p:sp>
      <p:sp>
        <p:nvSpPr>
          <p:cNvPr id="171" name="Google Shape;171;p30"/>
          <p:cNvSpPr txBox="1"/>
          <p:nvPr/>
        </p:nvSpPr>
        <p:spPr>
          <a:xfrm>
            <a:off x="449450" y="699875"/>
            <a:ext cx="8160300" cy="428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1: Met</a:t>
            </a:r>
            <a:endParaRPr b="1" sz="1800"/>
          </a:p>
          <a:p>
            <a:pPr indent="-342900" lvl="0" marL="457200" rtl="0" algn="l">
              <a:spcBef>
                <a:spcPts val="0"/>
              </a:spcBef>
              <a:spcAft>
                <a:spcPts val="0"/>
              </a:spcAft>
              <a:buSzPts val="1800"/>
              <a:buChar char="●"/>
            </a:pPr>
            <a:r>
              <a:rPr lang="en" sz="1800"/>
              <a:t>Teacher misassignment - 0</a:t>
            </a:r>
            <a:endParaRPr sz="1800"/>
          </a:p>
          <a:p>
            <a:pPr indent="-342900" lvl="0" marL="457200" rtl="0" algn="l">
              <a:spcBef>
                <a:spcPts val="0"/>
              </a:spcBef>
              <a:spcAft>
                <a:spcPts val="0"/>
              </a:spcAft>
              <a:buSzPts val="1800"/>
              <a:buChar char="●"/>
            </a:pPr>
            <a:r>
              <a:rPr lang="en" sz="1800"/>
              <a:t>Student access to instructional material - 100%</a:t>
            </a:r>
            <a:endParaRPr sz="1800"/>
          </a:p>
          <a:p>
            <a:pPr indent="-342900" lvl="0" marL="457200" rtl="0" algn="l">
              <a:spcBef>
                <a:spcPts val="0"/>
              </a:spcBef>
              <a:spcAft>
                <a:spcPts val="0"/>
              </a:spcAft>
              <a:buSzPts val="1800"/>
              <a:buChar char="●"/>
            </a:pPr>
            <a:r>
              <a:rPr lang="en" sz="1800"/>
              <a:t>Conditions of school facilities - Good</a:t>
            </a:r>
            <a:endParaRPr sz="1800"/>
          </a:p>
          <a:p>
            <a:pPr indent="0" lvl="0" marL="0" rtl="0" algn="l">
              <a:lnSpc>
                <a:spcPct val="115000"/>
              </a:lnSpc>
              <a:spcBef>
                <a:spcPts val="0"/>
              </a:spcBef>
              <a:spcAft>
                <a:spcPts val="0"/>
              </a:spcAft>
              <a:buClr>
                <a:srgbClr val="000000"/>
              </a:buClr>
              <a:buSzPts val="1100"/>
              <a:buFont typeface="Arial"/>
              <a:buNone/>
            </a:pPr>
            <a:r>
              <a:rPr lang="en" sz="1100"/>
              <a:t>AIPHS has an up-to-date AP-aligned textbooks/curriculum and novels for all of our students.  </a:t>
            </a:r>
            <a:r>
              <a:rPr lang="en" sz="1100"/>
              <a:t>Implementation </a:t>
            </a:r>
            <a:r>
              <a:rPr lang="en" sz="1100"/>
              <a:t>targets were set for redesign of science lab. - </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All of AIPHS teachers are credentialed and teach in their corresponding subject in every classroom. </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Teachers remain in one classroom for their subject matter teaching, in self contained classrooms, which are cleaned on a nightly basis by custodial staff. </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Providing students a healthy and inviting learning environment where they are protected from physical and emotional harm is essential to the mission of all three of our schools. Safe schools are not just places with advanced security procedures. They are also places that help students develop that allow them to succeed even in difficult circumstances. Safe schools encourage healthy behaviors that help students learn about fitness, nutrition, and healthy choices.</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To better address student nutritional needs we began the process of establishing a lunch program to serve all students in our high school. Having begun this program for the K-8 site, physical plant preparations, health certifications, and staff training was begun at the high school.</a:t>
            </a:r>
            <a:endParaRPr sz="1100"/>
          </a:p>
          <a:p>
            <a:pPr indent="0" lvl="0" marL="0" rtl="0" algn="l">
              <a:lnSpc>
                <a:spcPct val="115000"/>
              </a:lnSpc>
              <a:spcBef>
                <a:spcPts val="0"/>
              </a:spcBef>
              <a:spcAft>
                <a:spcPts val="0"/>
              </a:spcAft>
              <a:buClr>
                <a:srgbClr val="000000"/>
              </a:buClr>
              <a:buSzPts val="1100"/>
              <a:buFont typeface="Arial"/>
              <a:buNone/>
            </a:pPr>
            <a:r>
              <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050">
              <a:latin typeface="Times New Roman"/>
              <a:ea typeface="Times New Roman"/>
              <a:cs typeface="Times New Roman"/>
              <a:sym typeface="Times New Roman"/>
            </a:endParaRPr>
          </a:p>
          <a:p>
            <a:pPr indent="0" lvl="0" marL="0" rtl="0" algn="l">
              <a:spcBef>
                <a:spcPts val="0"/>
              </a:spcBef>
              <a:spcAft>
                <a:spcPts val="0"/>
              </a:spcAft>
              <a:buNone/>
            </a:pPr>
            <a:r>
              <a:t/>
            </a:r>
            <a:endParaRPr b="1" sz="1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1"/>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AIPHS - Priority 2</a:t>
            </a:r>
            <a:endParaRPr/>
          </a:p>
        </p:txBody>
      </p:sp>
      <p:sp>
        <p:nvSpPr>
          <p:cNvPr id="177" name="Google Shape;177;p31"/>
          <p:cNvSpPr txBox="1"/>
          <p:nvPr/>
        </p:nvSpPr>
        <p:spPr>
          <a:xfrm>
            <a:off x="508700" y="890225"/>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2: Met</a:t>
            </a:r>
            <a:endParaRPr b="1" sz="1800"/>
          </a:p>
          <a:p>
            <a:pPr indent="0" lvl="0" marL="0" rtl="0" algn="l">
              <a:spcBef>
                <a:spcPts val="0"/>
              </a:spcBef>
              <a:spcAft>
                <a:spcPts val="0"/>
              </a:spcAft>
              <a:buNone/>
            </a:pPr>
            <a:r>
              <a:t/>
            </a:r>
            <a:endParaRPr b="1" sz="1800"/>
          </a:p>
          <a:p>
            <a:pPr indent="0" lvl="0" marL="0" rtl="0" algn="l">
              <a:lnSpc>
                <a:spcPct val="115000"/>
              </a:lnSpc>
              <a:spcBef>
                <a:spcPts val="0"/>
              </a:spcBef>
              <a:spcAft>
                <a:spcPts val="0"/>
              </a:spcAft>
              <a:buClr>
                <a:srgbClr val="000000"/>
              </a:buClr>
              <a:buSzPts val="1100"/>
              <a:buFont typeface="Arial"/>
              <a:buNone/>
            </a:pPr>
            <a:r>
              <a:rPr lang="en" sz="1100"/>
              <a:t>The district conducted several needs assessments in order to determine proper ELA curriculum and teacher training required to build vertical alignment between K-12; the ultimate goal is college-readiness. Schools determined a need for more higher order thinking materials to support a college-ready literacy program. </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spcBef>
                <a:spcPts val="0"/>
              </a:spcBef>
              <a:spcAft>
                <a:spcPts val="0"/>
              </a:spcAft>
              <a:buClr>
                <a:srgbClr val="000000"/>
              </a:buClr>
              <a:buSzPts val="1100"/>
              <a:buFont typeface="Arial"/>
              <a:buNone/>
            </a:pPr>
            <a:r>
              <a:rPr lang="en" sz="1100"/>
              <a:t>To ensure that we are providing and achieving academic standards we provide an alignment of School novels with AP List, Exemplars for writing and rubric use, assessment of quality ELD programming and planning for ELD K-12 initiative. In addition our program offered math summer intensive instruction intervention, Rosetta Stone for EL student’s (newcomer program). </a:t>
            </a:r>
            <a:endParaRPr sz="1100"/>
          </a:p>
          <a:p>
            <a:pPr indent="0" lvl="0" marL="0" rtl="0" algn="l">
              <a:spcBef>
                <a:spcPts val="800"/>
              </a:spcBef>
              <a:spcAft>
                <a:spcPts val="0"/>
              </a:spcAft>
              <a:buClr>
                <a:srgbClr val="000000"/>
              </a:buClr>
              <a:buSzPts val="1100"/>
              <a:buFont typeface="Arial"/>
              <a:buNone/>
            </a:pPr>
            <a:r>
              <a:rPr lang="en" sz="1100"/>
              <a:t>We offer a robust AP curriculum framework to ensure students are prepared for college. Advanced placement courses provides our students the college-level opportunities and readiness. New textbooks were purchased in alignment with updated AP standards of focus and rigor.</a:t>
            </a:r>
            <a:endParaRPr sz="1100"/>
          </a:p>
          <a:p>
            <a:pPr indent="0" lvl="0" marL="0" rtl="0" algn="l">
              <a:spcBef>
                <a:spcPts val="800"/>
              </a:spcBef>
              <a:spcAft>
                <a:spcPts val="0"/>
              </a:spcAft>
              <a:buClr>
                <a:srgbClr val="000000"/>
              </a:buClr>
              <a:buSzPts val="1100"/>
              <a:buFont typeface="Arial"/>
              <a:buNone/>
            </a:pPr>
            <a:r>
              <a:rPr lang="en" sz="1100"/>
              <a:t>AIPHS partners with Peralta Colleges to offer concurrent enrollment for its students through the College of Alameda.   </a:t>
            </a:r>
            <a:endParaRPr sz="1100"/>
          </a:p>
          <a:p>
            <a:pPr indent="0" lvl="0" marL="0" rtl="0" algn="l">
              <a:spcBef>
                <a:spcPts val="0"/>
              </a:spcBef>
              <a:spcAft>
                <a:spcPts val="0"/>
              </a:spcAft>
              <a:buClr>
                <a:srgbClr val="000000"/>
              </a:buClr>
              <a:buSzPts val="1100"/>
              <a:buFont typeface="Arial"/>
              <a:buNone/>
            </a:pPr>
            <a:r>
              <a:t/>
            </a:r>
            <a:endParaRPr sz="1100"/>
          </a:p>
          <a:p>
            <a:pPr indent="0" lvl="0" marL="0" rtl="0" algn="l">
              <a:lnSpc>
                <a:spcPct val="100000"/>
              </a:lnSpc>
              <a:spcBef>
                <a:spcPts val="0"/>
              </a:spcBef>
              <a:spcAft>
                <a:spcPts val="0"/>
              </a:spcAft>
              <a:buNone/>
            </a:pPr>
            <a:r>
              <a:t/>
            </a:r>
            <a:endParaRPr b="1" sz="1800"/>
          </a:p>
          <a:p>
            <a:pPr indent="0" lvl="0" marL="0" rtl="0" algn="l">
              <a:spcBef>
                <a:spcPts val="800"/>
              </a:spcBef>
              <a:spcAft>
                <a:spcPts val="0"/>
              </a:spcAft>
              <a:buNone/>
            </a:pPr>
            <a:r>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 Dashboard </a:t>
            </a:r>
            <a:endParaRPr/>
          </a:p>
        </p:txBody>
      </p:sp>
      <p:sp>
        <p:nvSpPr>
          <p:cNvPr id="74" name="Google Shape;74;p14"/>
          <p:cNvSpPr txBox="1"/>
          <p:nvPr>
            <p:ph idx="4294967295" type="body"/>
          </p:nvPr>
        </p:nvSpPr>
        <p:spPr>
          <a:xfrm>
            <a:off x="311700" y="1152425"/>
            <a:ext cx="8520600" cy="3756600"/>
          </a:xfrm>
          <a:prstGeom prst="rect">
            <a:avLst/>
          </a:prstGeom>
        </p:spPr>
        <p:txBody>
          <a:bodyPr anchorCtr="0" anchor="t" bIns="91425" lIns="91425" spcFirstLastPara="1" rIns="91425" wrap="square" tIns="91425">
            <a:noAutofit/>
          </a:bodyPr>
          <a:lstStyle/>
          <a:p>
            <a:pPr indent="0" lvl="0" marL="0" rtl="0" algn="l">
              <a:lnSpc>
                <a:spcPct val="131250"/>
              </a:lnSpc>
              <a:spcBef>
                <a:spcPts val="0"/>
              </a:spcBef>
              <a:spcAft>
                <a:spcPts val="0"/>
              </a:spcAft>
              <a:buNone/>
            </a:pPr>
            <a:r>
              <a:rPr lang="en" sz="1400">
                <a:solidFill>
                  <a:srgbClr val="131516"/>
                </a:solidFill>
                <a:highlight>
                  <a:srgbClr val="FFFFFF"/>
                </a:highlight>
                <a:latin typeface="Arial"/>
                <a:ea typeface="Arial"/>
                <a:cs typeface="Arial"/>
                <a:sym typeface="Arial"/>
              </a:rPr>
              <a:t>What Is the California School Dashboard? </a:t>
            </a:r>
            <a:endParaRPr sz="1400">
              <a:solidFill>
                <a:srgbClr val="131516"/>
              </a:solidFill>
              <a:highlight>
                <a:srgbClr val="FFFFFF"/>
              </a:highlight>
              <a:latin typeface="Arial"/>
              <a:ea typeface="Arial"/>
              <a:cs typeface="Arial"/>
              <a:sym typeface="Arial"/>
            </a:endParaRPr>
          </a:p>
          <a:p>
            <a:pPr indent="0" lvl="0" marL="0" rtl="0" algn="l">
              <a:lnSpc>
                <a:spcPct val="131250"/>
              </a:lnSpc>
              <a:spcBef>
                <a:spcPts val="0"/>
              </a:spcBef>
              <a:spcAft>
                <a:spcPts val="0"/>
              </a:spcAft>
              <a:buNone/>
            </a:pPr>
            <a:r>
              <a:t/>
            </a:r>
            <a:endParaRPr sz="1400">
              <a:solidFill>
                <a:srgbClr val="131516"/>
              </a:solidFill>
              <a:highlight>
                <a:srgbClr val="FFFFFF"/>
              </a:highlight>
              <a:latin typeface="Arial"/>
              <a:ea typeface="Arial"/>
              <a:cs typeface="Arial"/>
              <a:sym typeface="Arial"/>
            </a:endParaRPr>
          </a:p>
          <a:p>
            <a:pPr indent="0" lvl="0" marL="0" rtl="0" algn="l">
              <a:lnSpc>
                <a:spcPct val="131250"/>
              </a:lnSpc>
              <a:spcBef>
                <a:spcPts val="0"/>
              </a:spcBef>
              <a:spcAft>
                <a:spcPts val="0"/>
              </a:spcAft>
              <a:buNone/>
            </a:pPr>
            <a:r>
              <a:rPr lang="en" sz="1400">
                <a:solidFill>
                  <a:srgbClr val="131516"/>
                </a:solidFill>
                <a:highlight>
                  <a:srgbClr val="FFFFFF"/>
                </a:highlight>
                <a:latin typeface="Arial"/>
                <a:ea typeface="Arial"/>
                <a:cs typeface="Arial"/>
                <a:sym typeface="Arial"/>
              </a:rPr>
              <a:t>The California School Dashboard (or the Dashboard) is an online tool that shows parents and communities how schools and districts are performing on test scores, graduation rates, and other measures of student success. These multiple measures of success reflect California’s new accountability system, which is based on the ten priority areas of the Local Control Funding Formula (LCFF) available at http://www.cde.ca.gov/fg/aa/lc/lcffoverview.asp. </a:t>
            </a:r>
            <a:endParaRPr sz="1200">
              <a:solidFill>
                <a:srgbClr val="222222"/>
              </a:solidFill>
              <a:highlight>
                <a:srgbClr val="FFFFFF"/>
              </a:highlight>
              <a:latin typeface="Arial"/>
              <a:ea typeface="Arial"/>
              <a:cs typeface="Arial"/>
              <a:sym typeface="Arial"/>
            </a:endParaRPr>
          </a:p>
          <a:p>
            <a:pPr indent="0" lvl="0" marL="0" rtl="0" algn="l">
              <a:lnSpc>
                <a:spcPct val="100000"/>
              </a:lnSpc>
              <a:spcBef>
                <a:spcPts val="0"/>
              </a:spcBef>
              <a:spcAft>
                <a:spcPts val="0"/>
              </a:spcAft>
              <a:buNone/>
            </a:pPr>
            <a:r>
              <a:t/>
            </a:r>
            <a:endParaRPr sz="12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2"/>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AIPHS - Priority 3</a:t>
            </a:r>
            <a:endParaRPr/>
          </a:p>
        </p:txBody>
      </p:sp>
      <p:sp>
        <p:nvSpPr>
          <p:cNvPr id="183" name="Google Shape;183;p32"/>
          <p:cNvSpPr txBox="1"/>
          <p:nvPr/>
        </p:nvSpPr>
        <p:spPr>
          <a:xfrm>
            <a:off x="508700" y="890225"/>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3: Met</a:t>
            </a:r>
            <a:endParaRPr b="1" sz="1800"/>
          </a:p>
          <a:p>
            <a:pPr indent="-342900" lvl="0" marL="457200" rtl="0" algn="l">
              <a:spcBef>
                <a:spcPts val="0"/>
              </a:spcBef>
              <a:spcAft>
                <a:spcPts val="0"/>
              </a:spcAft>
              <a:buSzPts val="1800"/>
              <a:buChar char="●"/>
            </a:pPr>
            <a:r>
              <a:rPr lang="en" sz="1800"/>
              <a:t>Parent Engagement</a:t>
            </a:r>
            <a:endParaRPr b="1" sz="1800"/>
          </a:p>
          <a:p>
            <a:pPr indent="0" lvl="0" marL="0" rtl="0" algn="l">
              <a:spcBef>
                <a:spcPts val="0"/>
              </a:spcBef>
              <a:spcAft>
                <a:spcPts val="0"/>
              </a:spcAft>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In order to connect with student families as well as connect them to new information, we offered several venues throughout the year, including; grade division specific curriculum meetings for parents. Communicating in a regular manner through SSC and ELAC.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AIPHS also held a Word Cafe and AIM for the Arts (Art Show)</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We also conduct annual surveys for students and families to share with us how we are doing and areas that we can improve.  Below please find the results for the family survey.  The questions relate to parent engagement and the results.</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b="1" lang="en" sz="1100"/>
              <a:t>Family Surveys </a:t>
            </a:r>
            <a:r>
              <a:rPr b="1" lang="en" sz="1100"/>
              <a:t>(Strongly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I feel that I have a voice in my child's education. 81%</a:t>
            </a:r>
            <a:endParaRPr b="1" sz="1100"/>
          </a:p>
          <a:p>
            <a:pPr indent="0" lvl="0" marL="0" rtl="0" algn="l">
              <a:lnSpc>
                <a:spcPct val="115000"/>
              </a:lnSpc>
              <a:spcBef>
                <a:spcPts val="0"/>
              </a:spcBef>
              <a:spcAft>
                <a:spcPts val="0"/>
              </a:spcAft>
              <a:buClr>
                <a:srgbClr val="000000"/>
              </a:buClr>
              <a:buSzPts val="1100"/>
              <a:buFont typeface="Arial"/>
              <a:buNone/>
            </a:pPr>
            <a:r>
              <a:rPr b="1" lang="en" sz="1100"/>
              <a:t>2: This school encourages me to be an active partner with the school in educating my child. 69%</a:t>
            </a:r>
            <a:endParaRPr b="1" sz="1100"/>
          </a:p>
          <a:p>
            <a:pPr indent="0" lvl="0" marL="0" rtl="0" algn="l">
              <a:lnSpc>
                <a:spcPct val="115000"/>
              </a:lnSpc>
              <a:spcBef>
                <a:spcPts val="0"/>
              </a:spcBef>
              <a:spcAft>
                <a:spcPts val="0"/>
              </a:spcAft>
              <a:buClr>
                <a:srgbClr val="000000"/>
              </a:buClr>
              <a:buSzPts val="1100"/>
              <a:buFont typeface="Arial"/>
              <a:buNone/>
            </a:pPr>
            <a:r>
              <a:rPr b="1" lang="en" sz="1100"/>
              <a:t>3: This school keeps me well-informed about school activities. 69%</a:t>
            </a:r>
            <a:endParaRPr b="1"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t/>
            </a:r>
            <a:endParaRPr b="1" sz="1800"/>
          </a:p>
          <a:p>
            <a:pPr indent="0" lvl="0" marL="0" rtl="0" algn="l">
              <a:spcBef>
                <a:spcPts val="0"/>
              </a:spcBef>
              <a:spcAft>
                <a:spcPts val="0"/>
              </a:spcAft>
              <a:buNone/>
            </a:pPr>
            <a:r>
              <a:t/>
            </a:r>
            <a:endParaRPr b="1" sz="1800"/>
          </a:p>
          <a:p>
            <a:pPr indent="0" lvl="0" marL="0" rtl="0" algn="l">
              <a:spcBef>
                <a:spcPts val="0"/>
              </a:spcBef>
              <a:spcAft>
                <a:spcPts val="0"/>
              </a:spcAft>
              <a:buNone/>
            </a:pPr>
            <a:r>
              <a:t/>
            </a:r>
            <a:endParaRPr b="1" sz="18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3"/>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AIPHS - Priority 6</a:t>
            </a:r>
            <a:endParaRPr/>
          </a:p>
        </p:txBody>
      </p:sp>
      <p:sp>
        <p:nvSpPr>
          <p:cNvPr id="189" name="Google Shape;189;p33"/>
          <p:cNvSpPr txBox="1"/>
          <p:nvPr/>
        </p:nvSpPr>
        <p:spPr>
          <a:xfrm>
            <a:off x="491850" y="847850"/>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6: Met</a:t>
            </a:r>
            <a:endParaRPr b="1" sz="1800"/>
          </a:p>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We conducted an annual survey to get results on school climate.  The survey is given to 9th-12th students/families.  Below are the results for students and families.</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Clr>
                <a:srgbClr val="000000"/>
              </a:buClr>
              <a:buSzPts val="1100"/>
              <a:buFont typeface="Arial"/>
              <a:buNone/>
            </a:pPr>
            <a:r>
              <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 sz="1100"/>
              <a:t>Student Survey </a:t>
            </a:r>
            <a:r>
              <a:rPr b="1" lang="en" sz="1100"/>
              <a:t>(Strongly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At school I am able to do my work without worrying about my physical and/or emotional safety. 71%</a:t>
            </a:r>
            <a:endParaRPr b="1" sz="1100"/>
          </a:p>
          <a:p>
            <a:pPr indent="0" lvl="0" marL="0" rtl="0" algn="l">
              <a:lnSpc>
                <a:spcPct val="115000"/>
              </a:lnSpc>
              <a:spcBef>
                <a:spcPts val="0"/>
              </a:spcBef>
              <a:spcAft>
                <a:spcPts val="0"/>
              </a:spcAft>
              <a:buClr>
                <a:srgbClr val="000000"/>
              </a:buClr>
              <a:buSzPts val="1100"/>
              <a:buFont typeface="Arial"/>
              <a:buNone/>
            </a:pPr>
            <a:r>
              <a:rPr b="1" lang="en" sz="1100"/>
              <a:t>2: I feel I am part of this school. 69%</a:t>
            </a:r>
            <a:endParaRPr b="1" sz="1100"/>
          </a:p>
          <a:p>
            <a:pPr indent="0" lvl="0" marL="0" rtl="0" algn="l">
              <a:lnSpc>
                <a:spcPct val="115000"/>
              </a:lnSpc>
              <a:spcBef>
                <a:spcPts val="0"/>
              </a:spcBef>
              <a:spcAft>
                <a:spcPts val="0"/>
              </a:spcAft>
              <a:buClr>
                <a:srgbClr val="000000"/>
              </a:buClr>
              <a:buSzPts val="1100"/>
              <a:buFont typeface="Arial"/>
              <a:buNone/>
            </a:pPr>
            <a:r>
              <a:rPr b="1" lang="en" sz="1100"/>
              <a:t>3: Teachers and other grown-ups at school care about me. 76%</a:t>
            </a:r>
            <a:endParaRPr b="1"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en" sz="1100"/>
              <a:t>Family Survey </a:t>
            </a:r>
            <a:r>
              <a:rPr b="1" lang="en" sz="1100"/>
              <a:t>(Strongly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At school my child is able to do his/her work without worrying about his/her physical or emotional safety. 91%</a:t>
            </a:r>
            <a:endParaRPr b="1" sz="1100"/>
          </a:p>
          <a:p>
            <a:pPr indent="0" lvl="0" marL="0" rtl="0" algn="l">
              <a:lnSpc>
                <a:spcPct val="115000"/>
              </a:lnSpc>
              <a:spcBef>
                <a:spcPts val="0"/>
              </a:spcBef>
              <a:spcAft>
                <a:spcPts val="0"/>
              </a:spcAft>
              <a:buClr>
                <a:srgbClr val="000000"/>
              </a:buClr>
              <a:buSzPts val="1100"/>
              <a:buFont typeface="Arial"/>
              <a:buNone/>
            </a:pPr>
            <a:r>
              <a:rPr b="1" lang="en" sz="1100"/>
              <a:t>2: This school has a supportive learning environment for my child. 65%</a:t>
            </a:r>
            <a:endParaRPr b="1" sz="1100"/>
          </a:p>
          <a:p>
            <a:pPr indent="0" lvl="0" marL="0" rtl="0" algn="l">
              <a:lnSpc>
                <a:spcPct val="115000"/>
              </a:lnSpc>
              <a:spcBef>
                <a:spcPts val="0"/>
              </a:spcBef>
              <a:spcAft>
                <a:spcPts val="0"/>
              </a:spcAft>
              <a:buNone/>
            </a:pPr>
            <a:r>
              <a:t/>
            </a:r>
            <a:endParaRPr b="1" sz="1100"/>
          </a:p>
          <a:p>
            <a:pPr indent="0" lvl="0" marL="0" rtl="0" algn="l">
              <a:spcBef>
                <a:spcPts val="0"/>
              </a:spcBef>
              <a:spcAft>
                <a:spcPts val="0"/>
              </a:spcAft>
              <a:buNone/>
            </a:pPr>
            <a:r>
              <a:t/>
            </a:r>
            <a:endParaRPr sz="1100">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4"/>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r>
              <a:rPr lang="en"/>
              <a:t>AIPHS - Priority 7</a:t>
            </a:r>
            <a:endParaRPr/>
          </a:p>
        </p:txBody>
      </p:sp>
      <p:sp>
        <p:nvSpPr>
          <p:cNvPr id="195" name="Google Shape;195;p34"/>
          <p:cNvSpPr txBox="1"/>
          <p:nvPr/>
        </p:nvSpPr>
        <p:spPr>
          <a:xfrm>
            <a:off x="491850" y="847850"/>
            <a:ext cx="8160300" cy="3970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t>Priority 7: Met</a:t>
            </a:r>
            <a:endParaRPr b="1" sz="1800"/>
          </a:p>
          <a:p>
            <a:pPr indent="0" lvl="0" marL="0" rtl="0" algn="l">
              <a:lnSpc>
                <a:spcPct val="100000"/>
              </a:lnSpc>
              <a:spcBef>
                <a:spcPts val="0"/>
              </a:spcBef>
              <a:spcAft>
                <a:spcPts val="0"/>
              </a:spcAft>
              <a:buNone/>
            </a:pPr>
            <a:r>
              <a:rPr lang="en" sz="1100"/>
              <a:t>All students are part of a course of study which includes rigorous coursework as documented by the variety of AP courses and honors classes which are part of and progress through each grade level. These courses meet and exceed the expectations University of California “A-G requirements” for nearly all students. Students with special needs and ELD students have parallel courses as required by their situation. Students are part of the mainstream classes as fully as possible, and may be altered as required by applicable laws.</a:t>
            </a:r>
            <a:endParaRPr sz="1100"/>
          </a:p>
          <a:p>
            <a:pPr indent="0" lvl="0" marL="0" rtl="0" algn="l">
              <a:lnSpc>
                <a:spcPct val="100000"/>
              </a:lnSpc>
              <a:spcBef>
                <a:spcPts val="0"/>
              </a:spcBef>
              <a:spcAft>
                <a:spcPts val="0"/>
              </a:spcAft>
              <a:buNone/>
            </a:pPr>
            <a:r>
              <a:t/>
            </a:r>
            <a:endParaRPr sz="1100"/>
          </a:p>
          <a:p>
            <a:pPr indent="0" lvl="0" marL="0" rtl="0" algn="l">
              <a:lnSpc>
                <a:spcPct val="100000"/>
              </a:lnSpc>
              <a:spcBef>
                <a:spcPts val="0"/>
              </a:spcBef>
              <a:spcAft>
                <a:spcPts val="0"/>
              </a:spcAft>
              <a:buNone/>
            </a:pPr>
            <a:r>
              <a:rPr lang="en" sz="1100"/>
              <a:t>All students progress through the course schedule over the course of four years at AIPHS. This progression includes all of the study areas outlined in the California description of the “broad course of study” and the University of California A-G requirements. That the schedule is rigorous is displayed in the percentage of students who score a minimum of 3 on AP tests throughout their tenure in our high school.</a:t>
            </a:r>
            <a:endParaRPr sz="1100"/>
          </a:p>
          <a:p>
            <a:pPr indent="0" lvl="0" marL="0" rtl="0" algn="l">
              <a:lnSpc>
                <a:spcPct val="100000"/>
              </a:lnSpc>
              <a:spcBef>
                <a:spcPts val="0"/>
              </a:spcBef>
              <a:spcAft>
                <a:spcPts val="0"/>
              </a:spcAft>
              <a:buClr>
                <a:srgbClr val="000000"/>
              </a:buClr>
              <a:buSzPts val="1100"/>
              <a:buFont typeface="Arial"/>
              <a:buNone/>
            </a:pPr>
            <a:r>
              <a:t/>
            </a:r>
            <a:endParaRPr sz="1100"/>
          </a:p>
          <a:p>
            <a:pPr indent="0" lvl="0" marL="0" rtl="0" algn="l">
              <a:lnSpc>
                <a:spcPct val="100000"/>
              </a:lnSpc>
              <a:spcBef>
                <a:spcPts val="0"/>
              </a:spcBef>
              <a:spcAft>
                <a:spcPts val="0"/>
              </a:spcAft>
              <a:buNone/>
            </a:pPr>
            <a:r>
              <a:rPr lang="en" sz="1100"/>
              <a:t>In support of this desire for the widest course of study to be available, we continue to cultivate high expectations, college going culture and family spirit of support for all students. </a:t>
            </a:r>
            <a:endParaRPr sz="1100"/>
          </a:p>
          <a:p>
            <a:pPr indent="0" lvl="0" marL="0" rtl="0" algn="l">
              <a:lnSpc>
                <a:spcPct val="100000"/>
              </a:lnSpc>
              <a:spcBef>
                <a:spcPts val="0"/>
              </a:spcBef>
              <a:spcAft>
                <a:spcPts val="0"/>
              </a:spcAft>
              <a:buClr>
                <a:srgbClr val="000000"/>
              </a:buClr>
              <a:buSzPts val="1100"/>
              <a:buFont typeface="Arial"/>
              <a:buNone/>
            </a:pPr>
            <a:r>
              <a:t/>
            </a:r>
            <a:endParaRPr sz="1100"/>
          </a:p>
          <a:p>
            <a:pPr indent="0" lvl="0" marL="0" rtl="0" algn="l">
              <a:lnSpc>
                <a:spcPct val="100000"/>
              </a:lnSpc>
              <a:spcBef>
                <a:spcPts val="0"/>
              </a:spcBef>
              <a:spcAft>
                <a:spcPts val="0"/>
              </a:spcAft>
              <a:buNone/>
            </a:pPr>
            <a:r>
              <a:rPr lang="en" sz="1100"/>
              <a:t>In addition, we have developed a districtwide ELD initiative that supports and follows students throughout their years at AIMS K-12. </a:t>
            </a:r>
            <a:endParaRPr sz="1100"/>
          </a:p>
          <a:p>
            <a:pPr indent="0" lvl="0" marL="0" rtl="0" algn="l">
              <a:lnSpc>
                <a:spcPct val="100000"/>
              </a:lnSpc>
              <a:spcBef>
                <a:spcPts val="0"/>
              </a:spcBef>
              <a:spcAft>
                <a:spcPts val="0"/>
              </a:spcAft>
              <a:buClr>
                <a:srgbClr val="000000"/>
              </a:buClr>
              <a:buSzPts val="1100"/>
              <a:buFont typeface="Arial"/>
              <a:buNone/>
            </a:pPr>
            <a:r>
              <a:t/>
            </a:r>
            <a:endParaRPr sz="1100"/>
          </a:p>
          <a:p>
            <a:pPr indent="0" lvl="0" marL="0" rtl="0" algn="l">
              <a:lnSpc>
                <a:spcPct val="100000"/>
              </a:lnSpc>
              <a:spcBef>
                <a:spcPts val="0"/>
              </a:spcBef>
              <a:spcAft>
                <a:spcPts val="0"/>
              </a:spcAft>
              <a:buClr>
                <a:srgbClr val="000000"/>
              </a:buClr>
              <a:buSzPts val="1100"/>
              <a:buFont typeface="Arial"/>
              <a:buNone/>
            </a:pPr>
            <a:r>
              <a:rPr lang="en" sz="1100"/>
              <a:t>We are training our teachers in the AVID college preparatory system to build another secondary school-wide strategy. </a:t>
            </a:r>
            <a:endParaRPr sz="1100"/>
          </a:p>
          <a:p>
            <a:pPr indent="0" lvl="0" marL="0" rtl="0" algn="l">
              <a:lnSpc>
                <a:spcPct val="100000"/>
              </a:lnSpc>
              <a:spcBef>
                <a:spcPts val="0"/>
              </a:spcBef>
              <a:spcAft>
                <a:spcPts val="0"/>
              </a:spcAft>
              <a:buClr>
                <a:srgbClr val="000000"/>
              </a:buClr>
              <a:buSzPts val="1100"/>
              <a:buFont typeface="Arial"/>
              <a:buNone/>
            </a:pPr>
            <a:r>
              <a:rPr lang="en" sz="1100"/>
              <a:t>We continue to develop college pathways for our students that will allow them to further engage their interests, while offering more supportive and diverse college preparatory classes.</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title"/>
          </p:nvPr>
        </p:nvSpPr>
        <p:spPr>
          <a:xfrm>
            <a:off x="269300" y="84775"/>
            <a:ext cx="8520600" cy="69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Performance Levels Descriptions</a:t>
            </a:r>
            <a:endParaRPr/>
          </a:p>
        </p:txBody>
      </p:sp>
      <p:sp>
        <p:nvSpPr>
          <p:cNvPr id="80" name="Google Shape;80;p15"/>
          <p:cNvSpPr txBox="1"/>
          <p:nvPr/>
        </p:nvSpPr>
        <p:spPr>
          <a:xfrm>
            <a:off x="470700" y="1229350"/>
            <a:ext cx="8202600" cy="339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81" name="Google Shape;81;p15"/>
          <p:cNvPicPr preferRelativeResize="0"/>
          <p:nvPr/>
        </p:nvPicPr>
        <p:blipFill>
          <a:blip r:embed="rId3">
            <a:alphaModFix/>
          </a:blip>
          <a:stretch>
            <a:fillRect/>
          </a:stretch>
        </p:blipFill>
        <p:spPr>
          <a:xfrm>
            <a:off x="939675" y="678400"/>
            <a:ext cx="6469975" cy="4396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Performance Level</a:t>
            </a:r>
            <a:endParaRPr/>
          </a:p>
        </p:txBody>
      </p:sp>
      <p:pic>
        <p:nvPicPr>
          <p:cNvPr id="87" name="Google Shape;87;p16"/>
          <p:cNvPicPr preferRelativeResize="0"/>
          <p:nvPr/>
        </p:nvPicPr>
        <p:blipFill>
          <a:blip r:embed="rId3">
            <a:alphaModFix/>
          </a:blip>
          <a:stretch>
            <a:fillRect/>
          </a:stretch>
        </p:blipFill>
        <p:spPr>
          <a:xfrm>
            <a:off x="540975" y="1088825"/>
            <a:ext cx="7371625" cy="3838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State Indicators for Fall 2019 Dashboard</a:t>
            </a:r>
            <a:endParaRPr/>
          </a:p>
        </p:txBody>
      </p:sp>
      <p:sp>
        <p:nvSpPr>
          <p:cNvPr id="93" name="Google Shape;93;p17"/>
          <p:cNvSpPr txBox="1"/>
          <p:nvPr/>
        </p:nvSpPr>
        <p:spPr>
          <a:xfrm>
            <a:off x="311700" y="1152425"/>
            <a:ext cx="8473500" cy="36954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 sz="3000"/>
              <a:t>1. Chronic Absenteeism </a:t>
            </a:r>
            <a:endParaRPr sz="3000"/>
          </a:p>
          <a:p>
            <a:pPr indent="0" lvl="0" marL="457200" rtl="0" algn="l">
              <a:spcBef>
                <a:spcPts val="0"/>
              </a:spcBef>
              <a:spcAft>
                <a:spcPts val="0"/>
              </a:spcAft>
              <a:buNone/>
            </a:pPr>
            <a:r>
              <a:rPr lang="en" sz="3000"/>
              <a:t>2. Suspension Rate (for grades K–12) </a:t>
            </a:r>
            <a:endParaRPr sz="3000"/>
          </a:p>
          <a:p>
            <a:pPr indent="0" lvl="0" marL="457200" rtl="0" algn="l">
              <a:spcBef>
                <a:spcPts val="0"/>
              </a:spcBef>
              <a:spcAft>
                <a:spcPts val="0"/>
              </a:spcAft>
              <a:buNone/>
            </a:pPr>
            <a:r>
              <a:rPr lang="en" sz="3000"/>
              <a:t>3. English Learner Progress (for grades 1–12)</a:t>
            </a:r>
            <a:endParaRPr sz="3000"/>
          </a:p>
          <a:p>
            <a:pPr indent="0" lvl="0" marL="457200" rtl="0" algn="l">
              <a:spcBef>
                <a:spcPts val="0"/>
              </a:spcBef>
              <a:spcAft>
                <a:spcPts val="0"/>
              </a:spcAft>
              <a:buNone/>
            </a:pPr>
            <a:r>
              <a:rPr lang="en" sz="3000"/>
              <a:t>4. Graduation Rate (for high school only) </a:t>
            </a:r>
            <a:endParaRPr sz="3000"/>
          </a:p>
          <a:p>
            <a:pPr indent="0" lvl="0" marL="457200" rtl="0" algn="l">
              <a:spcBef>
                <a:spcPts val="0"/>
              </a:spcBef>
              <a:spcAft>
                <a:spcPts val="0"/>
              </a:spcAft>
              <a:buNone/>
            </a:pPr>
            <a:r>
              <a:rPr lang="en" sz="3000"/>
              <a:t>5. College/Career (for high school only) </a:t>
            </a:r>
            <a:endParaRPr sz="3000"/>
          </a:p>
          <a:p>
            <a:pPr indent="0" lvl="0" marL="457200" rtl="0" algn="l">
              <a:spcBef>
                <a:spcPts val="0"/>
              </a:spcBef>
              <a:spcAft>
                <a:spcPts val="0"/>
              </a:spcAft>
              <a:buNone/>
            </a:pPr>
            <a:r>
              <a:rPr lang="en" sz="3000"/>
              <a:t>6. Academic (for grades 3–8 only) </a:t>
            </a:r>
            <a:endParaRPr sz="3000"/>
          </a:p>
          <a:p>
            <a:pPr indent="0" lvl="0" marL="914400" rtl="0" algn="l">
              <a:spcBef>
                <a:spcPts val="0"/>
              </a:spcBef>
              <a:spcAft>
                <a:spcPts val="0"/>
              </a:spcAft>
              <a:buNone/>
            </a:pPr>
            <a:r>
              <a:rPr lang="en" sz="3000"/>
              <a:t>English language arts/literacy (ELA)  Mathematics</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Local Indicators</a:t>
            </a:r>
            <a:endParaRPr/>
          </a:p>
        </p:txBody>
      </p:sp>
      <p:sp>
        <p:nvSpPr>
          <p:cNvPr id="99" name="Google Shape;99;p18"/>
          <p:cNvSpPr txBox="1"/>
          <p:nvPr/>
        </p:nvSpPr>
        <p:spPr>
          <a:xfrm>
            <a:off x="470275" y="1313250"/>
            <a:ext cx="7875000" cy="33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latin typeface="Open Sans"/>
                <a:ea typeface="Open Sans"/>
                <a:cs typeface="Open Sans"/>
                <a:sym typeface="Open Sans"/>
              </a:rPr>
              <a:t>Local indicators are a part of a seamless accountability system that: </a:t>
            </a:r>
            <a:endParaRPr sz="1800">
              <a:latin typeface="Open Sans"/>
              <a:ea typeface="Open Sans"/>
              <a:cs typeface="Open Sans"/>
              <a:sym typeface="Open Sans"/>
            </a:endParaRPr>
          </a:p>
          <a:p>
            <a:pPr indent="0" lvl="0" marL="0" rtl="0" algn="l">
              <a:spcBef>
                <a:spcPts val="0"/>
              </a:spcBef>
              <a:spcAft>
                <a:spcPts val="0"/>
              </a:spcAft>
              <a:buNone/>
            </a:pPr>
            <a:r>
              <a:t/>
            </a:r>
            <a:endParaRPr sz="1800">
              <a:latin typeface="Open Sans"/>
              <a:ea typeface="Open Sans"/>
              <a:cs typeface="Open Sans"/>
              <a:sym typeface="Open Sans"/>
            </a:endParaRPr>
          </a:p>
          <a:p>
            <a:pPr indent="-342900" lvl="0" marL="457200" rtl="0" algn="l">
              <a:spcBef>
                <a:spcPts val="0"/>
              </a:spcBef>
              <a:spcAft>
                <a:spcPts val="0"/>
              </a:spcAft>
              <a:buSzPts val="1800"/>
              <a:buFont typeface="Open Sans"/>
              <a:buChar char="●"/>
            </a:pPr>
            <a:r>
              <a:rPr lang="en" sz="1800">
                <a:latin typeface="Open Sans"/>
                <a:ea typeface="Open Sans"/>
                <a:cs typeface="Open Sans"/>
                <a:sym typeface="Open Sans"/>
              </a:rPr>
              <a:t>Reflects the emphasis on ‘local control’ </a:t>
            </a:r>
            <a:endParaRPr sz="1800">
              <a:latin typeface="Open Sans"/>
              <a:ea typeface="Open Sans"/>
              <a:cs typeface="Open Sans"/>
              <a:sym typeface="Open Sans"/>
            </a:endParaRPr>
          </a:p>
          <a:p>
            <a:pPr indent="0" lvl="0" marL="0" rtl="0" algn="l">
              <a:spcBef>
                <a:spcPts val="0"/>
              </a:spcBef>
              <a:spcAft>
                <a:spcPts val="0"/>
              </a:spcAft>
              <a:buNone/>
            </a:pPr>
            <a:r>
              <a:t/>
            </a:r>
            <a:endParaRPr sz="1800">
              <a:latin typeface="Open Sans"/>
              <a:ea typeface="Open Sans"/>
              <a:cs typeface="Open Sans"/>
              <a:sym typeface="Open Sans"/>
            </a:endParaRPr>
          </a:p>
          <a:p>
            <a:pPr indent="-342900" lvl="0" marL="457200" rtl="0" algn="l">
              <a:spcBef>
                <a:spcPts val="0"/>
              </a:spcBef>
              <a:spcAft>
                <a:spcPts val="0"/>
              </a:spcAft>
              <a:buSzPts val="1800"/>
              <a:buFont typeface="Open Sans"/>
              <a:buChar char="●"/>
            </a:pPr>
            <a:r>
              <a:rPr lang="en" sz="1800">
                <a:latin typeface="Open Sans"/>
                <a:ea typeface="Open Sans"/>
                <a:cs typeface="Open Sans"/>
                <a:sym typeface="Open Sans"/>
              </a:rPr>
              <a:t>Enables LEAs to measure its progress using local data </a:t>
            </a:r>
            <a:endParaRPr sz="1800">
              <a:latin typeface="Open Sans"/>
              <a:ea typeface="Open Sans"/>
              <a:cs typeface="Open Sans"/>
              <a:sym typeface="Open Sans"/>
            </a:endParaRPr>
          </a:p>
          <a:p>
            <a:pPr indent="0" lvl="0" marL="0" rtl="0" algn="l">
              <a:spcBef>
                <a:spcPts val="0"/>
              </a:spcBef>
              <a:spcAft>
                <a:spcPts val="0"/>
              </a:spcAft>
              <a:buNone/>
            </a:pPr>
            <a:r>
              <a:t/>
            </a:r>
            <a:endParaRPr sz="1800">
              <a:latin typeface="Open Sans"/>
              <a:ea typeface="Open Sans"/>
              <a:cs typeface="Open Sans"/>
              <a:sym typeface="Open Sans"/>
            </a:endParaRPr>
          </a:p>
          <a:p>
            <a:pPr indent="-342900" lvl="0" marL="457200" rtl="0" algn="l">
              <a:spcBef>
                <a:spcPts val="0"/>
              </a:spcBef>
              <a:spcAft>
                <a:spcPts val="0"/>
              </a:spcAft>
              <a:buSzPts val="1800"/>
              <a:buFont typeface="Open Sans"/>
              <a:buChar char="●"/>
            </a:pPr>
            <a:r>
              <a:rPr lang="en" sz="1800">
                <a:latin typeface="Open Sans"/>
                <a:ea typeface="Open Sans"/>
                <a:cs typeface="Open Sans"/>
                <a:sym typeface="Open Sans"/>
              </a:rPr>
              <a:t>Provides valuable information necessary for stakeholders to engage in meaningful engagement with a holistic understanding of local successes and challenges </a:t>
            </a:r>
            <a:endParaRPr sz="1800">
              <a:latin typeface="Open Sans"/>
              <a:ea typeface="Open Sans"/>
              <a:cs typeface="Open Sans"/>
              <a:sym typeface="Open Sans"/>
            </a:endParaRPr>
          </a:p>
          <a:p>
            <a:pPr indent="0" lvl="0" marL="0" rtl="0" algn="l">
              <a:spcBef>
                <a:spcPts val="0"/>
              </a:spcBef>
              <a:spcAft>
                <a:spcPts val="0"/>
              </a:spcAft>
              <a:buNone/>
            </a:pPr>
            <a:r>
              <a:t/>
            </a:r>
            <a:endParaRPr sz="1800">
              <a:latin typeface="Open Sans"/>
              <a:ea typeface="Open Sans"/>
              <a:cs typeface="Open Sans"/>
              <a:sym typeface="Open Sans"/>
            </a:endParaRPr>
          </a:p>
          <a:p>
            <a:pPr indent="-342900" lvl="0" marL="457200" rtl="0" algn="l">
              <a:spcBef>
                <a:spcPts val="0"/>
              </a:spcBef>
              <a:spcAft>
                <a:spcPts val="0"/>
              </a:spcAft>
              <a:buSzPts val="1800"/>
              <a:buFont typeface="Open Sans"/>
              <a:buChar char="●"/>
            </a:pPr>
            <a:r>
              <a:rPr lang="en" sz="1800">
                <a:latin typeface="Open Sans"/>
                <a:ea typeface="Open Sans"/>
                <a:cs typeface="Open Sans"/>
                <a:sym typeface="Open Sans"/>
              </a:rPr>
              <a:t>Informs the Local Control and Accountability Plan (LCAP) planning process </a:t>
            </a:r>
            <a:endParaRPr sz="1800">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183700"/>
            <a:ext cx="8520600" cy="70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Local Indicators</a:t>
            </a:r>
            <a:endParaRPr/>
          </a:p>
        </p:txBody>
      </p:sp>
      <p:sp>
        <p:nvSpPr>
          <p:cNvPr id="105" name="Google Shape;105;p19"/>
          <p:cNvSpPr txBox="1"/>
          <p:nvPr/>
        </p:nvSpPr>
        <p:spPr>
          <a:xfrm>
            <a:off x="410325" y="728150"/>
            <a:ext cx="8198100" cy="432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Priority 1: </a:t>
            </a:r>
            <a:endParaRPr b="1"/>
          </a:p>
          <a:p>
            <a:pPr indent="-317500" lvl="0" marL="457200" rtl="0" algn="l">
              <a:spcBef>
                <a:spcPts val="0"/>
              </a:spcBef>
              <a:spcAft>
                <a:spcPts val="0"/>
              </a:spcAft>
              <a:buSzPts val="1400"/>
              <a:buChar char="●"/>
            </a:pPr>
            <a:r>
              <a:rPr b="1" lang="en"/>
              <a:t>Basic Services and Conditions</a:t>
            </a:r>
            <a:endParaRPr b="1"/>
          </a:p>
          <a:p>
            <a:pPr indent="457200" lvl="0" marL="457200" rtl="0" algn="l">
              <a:spcBef>
                <a:spcPts val="0"/>
              </a:spcBef>
              <a:spcAft>
                <a:spcPts val="0"/>
              </a:spcAft>
              <a:buNone/>
            </a:pPr>
            <a:r>
              <a:rPr lang="en"/>
              <a:t>Teacher </a:t>
            </a:r>
            <a:r>
              <a:rPr lang="en"/>
              <a:t>misassignment</a:t>
            </a:r>
            <a:endParaRPr/>
          </a:p>
          <a:p>
            <a:pPr indent="457200" lvl="0" marL="457200" rtl="0" algn="l">
              <a:spcBef>
                <a:spcPts val="0"/>
              </a:spcBef>
              <a:spcAft>
                <a:spcPts val="0"/>
              </a:spcAft>
              <a:buNone/>
            </a:pPr>
            <a:r>
              <a:rPr lang="en"/>
              <a:t>Student access to instructional material</a:t>
            </a:r>
            <a:endParaRPr/>
          </a:p>
          <a:p>
            <a:pPr indent="457200" lvl="0" marL="457200" rtl="0" algn="l">
              <a:spcBef>
                <a:spcPts val="0"/>
              </a:spcBef>
              <a:spcAft>
                <a:spcPts val="0"/>
              </a:spcAft>
              <a:buNone/>
            </a:pPr>
            <a:r>
              <a:rPr lang="en"/>
              <a:t>Conditions of school facilities</a:t>
            </a:r>
            <a:endParaRPr/>
          </a:p>
          <a:p>
            <a:pPr indent="457200" lvl="0" marL="457200" rtl="0" algn="l">
              <a:spcBef>
                <a:spcPts val="0"/>
              </a:spcBef>
              <a:spcAft>
                <a:spcPts val="0"/>
              </a:spcAft>
              <a:buNone/>
            </a:pPr>
            <a:r>
              <a:t/>
            </a:r>
            <a:endParaRPr/>
          </a:p>
          <a:p>
            <a:pPr indent="0" lvl="0" marL="0" rtl="0" algn="l">
              <a:spcBef>
                <a:spcPts val="0"/>
              </a:spcBef>
              <a:spcAft>
                <a:spcPts val="0"/>
              </a:spcAft>
              <a:buNone/>
            </a:pPr>
            <a:r>
              <a:rPr b="1" lang="en"/>
              <a:t>Priority 2: </a:t>
            </a:r>
            <a:endParaRPr b="1">
              <a:solidFill>
                <a:schemeClr val="accent1"/>
              </a:solidFill>
            </a:endParaRPr>
          </a:p>
          <a:p>
            <a:pPr indent="-317500" lvl="0" marL="457200" rtl="0" algn="l">
              <a:spcBef>
                <a:spcPts val="0"/>
              </a:spcBef>
              <a:spcAft>
                <a:spcPts val="0"/>
              </a:spcAft>
              <a:buSzPts val="1400"/>
              <a:buChar char="●"/>
            </a:pPr>
            <a:r>
              <a:rPr lang="en"/>
              <a:t> Implementation of State Academic Standards</a:t>
            </a:r>
            <a:endParaRPr/>
          </a:p>
          <a:p>
            <a:pPr indent="0" lvl="0" marL="457200" rtl="0" algn="l">
              <a:spcBef>
                <a:spcPts val="0"/>
              </a:spcBef>
              <a:spcAft>
                <a:spcPts val="0"/>
              </a:spcAft>
              <a:buNone/>
            </a:pPr>
            <a:r>
              <a:t/>
            </a:r>
            <a:endParaRPr/>
          </a:p>
          <a:p>
            <a:pPr indent="0" lvl="0" marL="0" rtl="0" algn="l">
              <a:spcBef>
                <a:spcPts val="0"/>
              </a:spcBef>
              <a:spcAft>
                <a:spcPts val="0"/>
              </a:spcAft>
              <a:buNone/>
            </a:pPr>
            <a:r>
              <a:rPr b="1" lang="en"/>
              <a:t>Priority 3: </a:t>
            </a:r>
            <a:endParaRPr b="1"/>
          </a:p>
          <a:p>
            <a:pPr indent="-317500" lvl="0" marL="457200" rtl="0" algn="l">
              <a:spcBef>
                <a:spcPts val="0"/>
              </a:spcBef>
              <a:spcAft>
                <a:spcPts val="0"/>
              </a:spcAft>
              <a:buSzPts val="1400"/>
              <a:buChar char="●"/>
            </a:pPr>
            <a:r>
              <a:rPr lang="en"/>
              <a:t>Parent Engagement</a:t>
            </a:r>
            <a:endParaRPr/>
          </a:p>
          <a:p>
            <a:pPr indent="0" lvl="0" marL="457200" rtl="0" algn="l">
              <a:spcBef>
                <a:spcPts val="0"/>
              </a:spcBef>
              <a:spcAft>
                <a:spcPts val="0"/>
              </a:spcAft>
              <a:buNone/>
            </a:pPr>
            <a:r>
              <a:t/>
            </a:r>
            <a:endParaRPr/>
          </a:p>
          <a:p>
            <a:pPr indent="0" lvl="0" marL="0" rtl="0" algn="l">
              <a:spcBef>
                <a:spcPts val="0"/>
              </a:spcBef>
              <a:spcAft>
                <a:spcPts val="0"/>
              </a:spcAft>
              <a:buNone/>
            </a:pPr>
            <a:r>
              <a:rPr b="1" lang="en"/>
              <a:t>Priority 6:</a:t>
            </a:r>
            <a:endParaRPr b="1"/>
          </a:p>
          <a:p>
            <a:pPr indent="-317500" lvl="0" marL="457200" rtl="0" algn="l">
              <a:spcBef>
                <a:spcPts val="0"/>
              </a:spcBef>
              <a:spcAft>
                <a:spcPts val="0"/>
              </a:spcAft>
              <a:buSzPts val="1400"/>
              <a:buChar char="●"/>
            </a:pPr>
            <a:r>
              <a:rPr lang="en"/>
              <a:t>School Climate</a:t>
            </a:r>
            <a:endParaRPr/>
          </a:p>
          <a:p>
            <a:pPr indent="0" lvl="0" marL="457200" rtl="0" algn="l">
              <a:spcBef>
                <a:spcPts val="0"/>
              </a:spcBef>
              <a:spcAft>
                <a:spcPts val="0"/>
              </a:spcAft>
              <a:buNone/>
            </a:pPr>
            <a:r>
              <a:t/>
            </a:r>
            <a:endParaRPr/>
          </a:p>
          <a:p>
            <a:pPr indent="0" lvl="0" marL="0" rtl="0" algn="l">
              <a:spcBef>
                <a:spcPts val="0"/>
              </a:spcBef>
              <a:spcAft>
                <a:spcPts val="0"/>
              </a:spcAft>
              <a:buNone/>
            </a:pPr>
            <a:r>
              <a:rPr b="1" lang="en"/>
              <a:t>Priority 7:</a:t>
            </a:r>
            <a:endParaRPr b="1">
              <a:highlight>
                <a:srgbClr val="FFFF00"/>
              </a:highlight>
            </a:endParaRPr>
          </a:p>
          <a:p>
            <a:pPr indent="-317500" lvl="0" marL="596900" rtl="0" algn="l">
              <a:lnSpc>
                <a:spcPct val="120000"/>
              </a:lnSpc>
              <a:spcBef>
                <a:spcPts val="0"/>
              </a:spcBef>
              <a:spcAft>
                <a:spcPts val="0"/>
              </a:spcAft>
              <a:buClr>
                <a:srgbClr val="000000"/>
              </a:buClr>
              <a:buSzPts val="1400"/>
              <a:buChar char="●"/>
            </a:pPr>
            <a:r>
              <a:rPr lang="en">
                <a:solidFill>
                  <a:srgbClr val="222222"/>
                </a:solidFill>
              </a:rPr>
              <a:t>Access to a Broad Course of Study</a:t>
            </a:r>
            <a:endParaRPr>
              <a:solidFill>
                <a:srgbClr val="222222"/>
              </a:solidFill>
            </a:endParaRPr>
          </a:p>
          <a:p>
            <a:pPr indent="0" lvl="0" marL="0" rtl="0" algn="l">
              <a:spcBef>
                <a:spcPts val="0"/>
              </a:spcBef>
              <a:spcAft>
                <a:spcPts val="0"/>
              </a:spcAft>
              <a:buNone/>
            </a:pPr>
            <a:r>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AIPCS - Priority 1</a:t>
            </a:r>
            <a:endParaRPr/>
          </a:p>
        </p:txBody>
      </p:sp>
      <p:sp>
        <p:nvSpPr>
          <p:cNvPr id="111" name="Google Shape;111;p20"/>
          <p:cNvSpPr txBox="1"/>
          <p:nvPr/>
        </p:nvSpPr>
        <p:spPr>
          <a:xfrm>
            <a:off x="491850" y="620900"/>
            <a:ext cx="8160300" cy="433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1: Met</a:t>
            </a:r>
            <a:endParaRPr b="1" sz="1800"/>
          </a:p>
          <a:p>
            <a:pPr indent="-342900" lvl="0" marL="457200" rtl="0" algn="l">
              <a:spcBef>
                <a:spcPts val="0"/>
              </a:spcBef>
              <a:spcAft>
                <a:spcPts val="0"/>
              </a:spcAft>
              <a:buSzPts val="1800"/>
              <a:buChar char="●"/>
            </a:pPr>
            <a:r>
              <a:rPr lang="en" sz="1800"/>
              <a:t>Teacher misassignment - 0</a:t>
            </a:r>
            <a:endParaRPr sz="1800"/>
          </a:p>
          <a:p>
            <a:pPr indent="-342900" lvl="0" marL="457200" rtl="0" algn="l">
              <a:spcBef>
                <a:spcPts val="0"/>
              </a:spcBef>
              <a:spcAft>
                <a:spcPts val="0"/>
              </a:spcAft>
              <a:buSzPts val="1800"/>
              <a:buChar char="●"/>
            </a:pPr>
            <a:r>
              <a:rPr lang="en" sz="1800"/>
              <a:t>Student access to instructional material - 100%</a:t>
            </a:r>
            <a:endParaRPr sz="1800"/>
          </a:p>
          <a:p>
            <a:pPr indent="-342900" lvl="0" marL="457200" rtl="0" algn="l">
              <a:spcBef>
                <a:spcPts val="0"/>
              </a:spcBef>
              <a:spcAft>
                <a:spcPts val="0"/>
              </a:spcAft>
              <a:buSzPts val="1800"/>
              <a:buChar char="●"/>
            </a:pPr>
            <a:r>
              <a:rPr lang="en" sz="1800"/>
              <a:t>Conditions of school facilities - Good </a:t>
            </a:r>
            <a:endParaRPr sz="1050">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100">
              <a:latin typeface="Times New Roman"/>
              <a:ea typeface="Times New Roman"/>
              <a:cs typeface="Times New Roman"/>
              <a:sym typeface="Times New Roman"/>
            </a:endParaRPr>
          </a:p>
          <a:p>
            <a:pPr indent="0" lvl="0" marL="0" rtl="0" algn="l">
              <a:lnSpc>
                <a:spcPct val="142857"/>
              </a:lnSpc>
              <a:spcBef>
                <a:spcPts val="0"/>
              </a:spcBef>
              <a:spcAft>
                <a:spcPts val="0"/>
              </a:spcAft>
              <a:buNone/>
            </a:pPr>
            <a:r>
              <a:rPr lang="en" sz="1100"/>
              <a:t>Teacher credentialing continues to be a priority. Several teachers who are in need of clearing their preliminary credential participated in the induction program, a cost for which the school pays.   </a:t>
            </a:r>
            <a:endParaRPr sz="1100"/>
          </a:p>
          <a:p>
            <a:pPr indent="0" lvl="0" marL="0" rtl="0" algn="l">
              <a:lnSpc>
                <a:spcPct val="142857"/>
              </a:lnSpc>
              <a:spcBef>
                <a:spcPts val="1100"/>
              </a:spcBef>
              <a:spcAft>
                <a:spcPts val="0"/>
              </a:spcAft>
              <a:buNone/>
            </a:pPr>
            <a:r>
              <a:rPr lang="en" sz="1100"/>
              <a:t>We ensure all of our students have access to standards-aligned instructional materials for use at home and school. </a:t>
            </a:r>
            <a:endParaRPr sz="1100"/>
          </a:p>
          <a:p>
            <a:pPr indent="0" lvl="0" marL="0" rtl="0" algn="l">
              <a:lnSpc>
                <a:spcPct val="142857"/>
              </a:lnSpc>
              <a:spcBef>
                <a:spcPts val="1100"/>
              </a:spcBef>
              <a:spcAft>
                <a:spcPts val="0"/>
              </a:spcAft>
              <a:buClr>
                <a:srgbClr val="000000"/>
              </a:buClr>
              <a:buSzPts val="1100"/>
              <a:buFont typeface="Arial"/>
              <a:buNone/>
            </a:pPr>
            <a:r>
              <a:rPr lang="en" sz="1100"/>
              <a:t>Facilities are checked and maintained throughout the year.  The school created a partnership with an on-site janitorial company to provide daily cleaning and maintenance services.  This provided students a healthy and inviting learning environment where they are protected from physical and emotional harm and is essential to the mission of our schools. Safe schools are not just places with advanced security procedures. They are also places that help students develop and that allow them to succeed even in difficult circumstances. We believe safe schools encourage healthy behaviors that help students learn about fitness, nutrition, and healthy choices.</a:t>
            </a:r>
            <a:endParaRPr sz="1100"/>
          </a:p>
          <a:p>
            <a:pPr indent="0" lvl="0" marL="0" rtl="0" algn="l">
              <a:lnSpc>
                <a:spcPct val="142857"/>
              </a:lnSpc>
              <a:spcBef>
                <a:spcPts val="1100"/>
              </a:spcBef>
              <a:spcAft>
                <a:spcPts val="0"/>
              </a:spcAft>
              <a:buNone/>
            </a:pPr>
            <a:r>
              <a:t/>
            </a:r>
            <a:endParaRPr sz="1100">
              <a:latin typeface="Times New Roman"/>
              <a:ea typeface="Times New Roman"/>
              <a:cs typeface="Times New Roman"/>
              <a:sym typeface="Times New Roman"/>
            </a:endParaRPr>
          </a:p>
          <a:p>
            <a:pPr indent="0" lvl="0" marL="0" rtl="0" algn="l">
              <a:spcBef>
                <a:spcPts val="1100"/>
              </a:spcBef>
              <a:spcAft>
                <a:spcPts val="0"/>
              </a:spcAft>
              <a:buNone/>
            </a:pPr>
            <a:r>
              <a:t/>
            </a:r>
            <a:endParaRPr b="1"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269300" y="24012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AIPCS - Priority 2 </a:t>
            </a:r>
            <a:endParaRPr/>
          </a:p>
        </p:txBody>
      </p:sp>
      <p:sp>
        <p:nvSpPr>
          <p:cNvPr id="117" name="Google Shape;117;p21"/>
          <p:cNvSpPr txBox="1"/>
          <p:nvPr/>
        </p:nvSpPr>
        <p:spPr>
          <a:xfrm>
            <a:off x="339850" y="952775"/>
            <a:ext cx="8160300" cy="370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2: Met</a:t>
            </a:r>
            <a:endParaRPr b="1" sz="1800"/>
          </a:p>
          <a:p>
            <a:pPr indent="0" lvl="0" marL="0" rtl="0" algn="l">
              <a:spcBef>
                <a:spcPts val="0"/>
              </a:spcBef>
              <a:spcAft>
                <a:spcPts val="0"/>
              </a:spcAft>
              <a:buNone/>
            </a:pPr>
            <a:r>
              <a:t/>
            </a:r>
            <a:endParaRPr b="1" sz="1100"/>
          </a:p>
          <a:p>
            <a:pPr indent="0" lvl="0" marL="0" rtl="0" algn="l">
              <a:lnSpc>
                <a:spcPct val="115000"/>
              </a:lnSpc>
              <a:spcBef>
                <a:spcPts val="0"/>
              </a:spcBef>
              <a:spcAft>
                <a:spcPts val="0"/>
              </a:spcAft>
              <a:buClr>
                <a:srgbClr val="000000"/>
              </a:buClr>
              <a:buSzPts val="1100"/>
              <a:buFont typeface="Arial"/>
              <a:buNone/>
            </a:pPr>
            <a:r>
              <a:rPr lang="en" sz="1100"/>
              <a:t>The district conducted several needs assessments in order to determine proper ELA curriculum and teacher training required to build vertical alignment between K-12; the ultimate goal is college-readiness. Schools determined a need for more higher order thinking materials to support a college-ready literacy program. Teachers began to receive training on building higher order thinking literacy protocols to build upon a robust reading comprehension program. </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The district conducted additional needs assessments in order to determine better ways to utilize the existing HMH Go Math curriculum. Teachers required additional training in emphasizing Common Core approaches to math in order to supplement the curriculum effectively. Teachers received this training. Professional development towards Next Generation Science Standards implementation began with help from Lawrence Hall of Science.  Students were also able to use science kits from Foss Science for a more hands-on experience.  Teachers began familiarizing themselves with DBQ for Social Science. Mandarin and Spanish were both offered for students in the middle school.  </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highlight>
                  <a:srgbClr val="FFFFFF"/>
                </a:highlight>
              </a:rPr>
              <a:t>In addition, the district plans to apply for Measure G1 which will allow students to be provided innovative courses that cover visual and performing arts. We plan that this grant will allow our school district to have the opportunity to excel academically to also have the access to musical and artistic enrichment. We envision a program that will offer a unique combination of rigorous curriculum and artistic immersion. </a:t>
            </a:r>
            <a:endParaRPr sz="1100"/>
          </a:p>
          <a:p>
            <a:pPr indent="0" lvl="0" marL="0" rtl="0" algn="l">
              <a:lnSpc>
                <a:spcPct val="142857"/>
              </a:lnSpc>
              <a:spcBef>
                <a:spcPts val="0"/>
              </a:spcBef>
              <a:spcAft>
                <a:spcPts val="0"/>
              </a:spcAft>
              <a:buClr>
                <a:srgbClr val="000000"/>
              </a:buClr>
              <a:buSzPts val="1100"/>
              <a:buFont typeface="Arial"/>
              <a:buNone/>
            </a:pPr>
            <a:r>
              <a:t/>
            </a:r>
            <a:endParaRPr sz="1100">
              <a:latin typeface="Times New Roman"/>
              <a:ea typeface="Times New Roman"/>
              <a:cs typeface="Times New Roman"/>
              <a:sym typeface="Times New Roman"/>
            </a:endParaRPr>
          </a:p>
          <a:p>
            <a:pPr indent="0" lvl="0" marL="0" rtl="0" algn="l">
              <a:spcBef>
                <a:spcPts val="1100"/>
              </a:spcBef>
              <a:spcAft>
                <a:spcPts val="0"/>
              </a:spcAft>
              <a:buNone/>
            </a:pPr>
            <a:r>
              <a:t/>
            </a:r>
            <a:endParaRPr sz="1100">
              <a:latin typeface="Times New Roman"/>
              <a:ea typeface="Times New Roman"/>
              <a:cs typeface="Times New Roman"/>
              <a:sym typeface="Times New Roman"/>
            </a:endParaRPr>
          </a:p>
          <a:p>
            <a:pPr indent="0" lvl="0" marL="0" rtl="0" algn="l">
              <a:spcBef>
                <a:spcPts val="0"/>
              </a:spcBef>
              <a:spcAft>
                <a:spcPts val="0"/>
              </a:spcAft>
              <a:buNone/>
            </a:pPr>
            <a:r>
              <a:t/>
            </a:r>
            <a:endParaRPr b="1" sz="1200"/>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