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5BAA40C-4B82-4574-9930-D05C67FB4D4E}">
  <a:tblStyle styleId="{A5BAA40C-4B82-4574-9930-D05C67FB4D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59bd475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59bd475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04389bd48_0_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chemeClr val="dk1"/>
              </a:buClr>
              <a:buFont typeface="Helvetica Neue"/>
              <a:buNone/>
            </a:pPr>
            <a:r>
              <a:t/>
            </a:r>
            <a:endParaRPr b="0" i="0" sz="1100" u="none" cap="none" strike="noStrike">
              <a:solidFill>
                <a:schemeClr val="dk1"/>
              </a:solidFill>
              <a:latin typeface="Helvetica Neue"/>
              <a:ea typeface="Helvetica Neue"/>
              <a:cs typeface="Helvetica Neue"/>
              <a:sym typeface="Helvetica Neue"/>
            </a:endParaRPr>
          </a:p>
        </p:txBody>
      </p:sp>
      <p:sp>
        <p:nvSpPr>
          <p:cNvPr id="60" name="Google Shape;60;g604389bd4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4389bd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04389bd48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04389bd48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04389bd48_0_24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04389bd48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04389bd48_0_25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2953928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2953928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4de9b5a5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4de9b5a5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1eacdf7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1eacdf7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4d49e944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4d49e944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569619" y="4905375"/>
            <a:ext cx="153300" cy="1524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1pPr>
            <a:lvl2pPr indent="0" lvl="1"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2pPr>
            <a:lvl3pPr indent="0" lvl="2"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3pPr>
            <a:lvl4pPr indent="0" lvl="3"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4pPr>
            <a:lvl5pPr indent="0" lvl="4"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5pPr>
            <a:lvl6pPr indent="0" lvl="5"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6pPr>
            <a:lvl7pPr indent="0" lvl="6"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7pPr>
            <a:lvl8pPr indent="0" lvl="7"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8pPr>
            <a:lvl9pPr indent="0" lvl="8"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3096300" y="1880925"/>
            <a:ext cx="2951400" cy="212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u="sng"/>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solidFill>
                  <a:srgbClr val="FFFFFF"/>
                </a:solidFill>
                <a:latin typeface="Helvetica"/>
                <a:ea typeface="Helvetica"/>
                <a:cs typeface="Helvetica"/>
                <a:sym typeface="Helvetica"/>
              </a:rPr>
              <a:t>AIMS</a:t>
            </a:r>
            <a:r>
              <a:rPr lang="en" sz="3000">
                <a:solidFill>
                  <a:srgbClr val="FFFFFF"/>
                </a:solidFill>
                <a:latin typeface="Helvetica"/>
                <a:ea typeface="Helvetica"/>
                <a:cs typeface="Helvetica"/>
                <a:sym typeface="Helvetica"/>
              </a:rPr>
              <a:t> OPERATIONS Report </a:t>
            </a:r>
            <a:endParaRPr sz="30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By </a:t>
            </a:r>
            <a:endParaRPr sz="14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Ms. Magaña Operations Director</a:t>
            </a:r>
            <a:endParaRPr sz="14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Ms. Tung Operations </a:t>
            </a:r>
            <a:r>
              <a:rPr lang="en" sz="1400">
                <a:solidFill>
                  <a:srgbClr val="FFFFFF"/>
                </a:solidFill>
                <a:latin typeface="Helvetica"/>
                <a:ea typeface="Helvetica"/>
                <a:cs typeface="Helvetica"/>
                <a:sym typeface="Helvetica"/>
              </a:rPr>
              <a:t>Manager</a:t>
            </a:r>
            <a:endParaRPr sz="1400">
              <a:solidFill>
                <a:srgbClr val="FFFFFF"/>
              </a:solidFill>
              <a:latin typeface="Helvetica"/>
              <a:ea typeface="Helvetica"/>
              <a:cs typeface="Helvetica"/>
              <a:sym typeface="Helvetica"/>
            </a:endParaRPr>
          </a:p>
        </p:txBody>
      </p:sp>
      <p:pic>
        <p:nvPicPr>
          <p:cNvPr id="57" name="Google Shape;57;p14"/>
          <p:cNvPicPr preferRelativeResize="0"/>
          <p:nvPr/>
        </p:nvPicPr>
        <p:blipFill>
          <a:blip r:embed="rId3">
            <a:alphaModFix/>
          </a:blip>
          <a:stretch>
            <a:fillRect/>
          </a:stretch>
        </p:blipFill>
        <p:spPr>
          <a:xfrm>
            <a:off x="3043238" y="321050"/>
            <a:ext cx="3057525"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21" name="Shape 121"/>
        <p:cNvGrpSpPr/>
        <p:nvPr/>
      </p:nvGrpSpPr>
      <p:grpSpPr>
        <a:xfrm>
          <a:off x="0" y="0"/>
          <a:ext cx="0" cy="0"/>
          <a:chOff x="0" y="0"/>
          <a:chExt cx="0" cy="0"/>
        </a:xfrm>
      </p:grpSpPr>
      <p:sp>
        <p:nvSpPr>
          <p:cNvPr id="122" name="Google Shape;122;p23"/>
          <p:cNvSpPr txBox="1"/>
          <p:nvPr>
            <p:ph idx="1" type="body"/>
          </p:nvPr>
        </p:nvSpPr>
        <p:spPr>
          <a:xfrm>
            <a:off x="174150" y="1017725"/>
            <a:ext cx="4686600" cy="4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After School Education &amp; Safety Program (ASES) - </a:t>
            </a:r>
            <a:r>
              <a:rPr b="1" lang="en">
                <a:solidFill>
                  <a:srgbClr val="FFFFFF"/>
                </a:solidFill>
              </a:rPr>
              <a:t>Grant Aw</a:t>
            </a:r>
            <a:r>
              <a:rPr b="1" lang="en">
                <a:solidFill>
                  <a:srgbClr val="FFFFFF"/>
                </a:solidFill>
              </a:rPr>
              <a:t>ard</a:t>
            </a:r>
            <a:endParaRPr b="1">
              <a:solidFill>
                <a:srgbClr val="FFFFFF"/>
              </a:solidFill>
            </a:endParaRPr>
          </a:p>
          <a:p>
            <a:pPr indent="0" lvl="0" marL="0" rtl="0" algn="l">
              <a:spcBef>
                <a:spcPts val="1600"/>
              </a:spcBef>
              <a:spcAft>
                <a:spcPts val="0"/>
              </a:spcAft>
              <a:buNone/>
            </a:pPr>
            <a:r>
              <a:rPr b="1" lang="en" sz="1400">
                <a:solidFill>
                  <a:srgbClr val="FFFFFF"/>
                </a:solidFill>
                <a:highlight>
                  <a:schemeClr val="accent5"/>
                </a:highlight>
              </a:rPr>
              <a:t>AIPCS: </a:t>
            </a:r>
            <a:r>
              <a:rPr b="1" lang="en" sz="1400">
                <a:solidFill>
                  <a:srgbClr val="FFFFFF"/>
                </a:solidFill>
                <a:highlight>
                  <a:schemeClr val="accent5"/>
                </a:highlight>
                <a:latin typeface="Roboto"/>
                <a:ea typeface="Roboto"/>
                <a:cs typeface="Roboto"/>
                <a:sym typeface="Roboto"/>
              </a:rPr>
              <a:t>$177,381.64</a:t>
            </a:r>
            <a:endParaRPr b="1" sz="1400">
              <a:solidFill>
                <a:srgbClr val="FFFFFF"/>
              </a:solidFill>
              <a:highlight>
                <a:schemeClr val="accent5"/>
              </a:highlight>
            </a:endParaRPr>
          </a:p>
          <a:p>
            <a:pPr indent="0" lvl="0" marL="0" rtl="0" algn="l">
              <a:spcBef>
                <a:spcPts val="1600"/>
              </a:spcBef>
              <a:spcAft>
                <a:spcPts val="0"/>
              </a:spcAft>
              <a:buNone/>
            </a:pPr>
            <a:r>
              <a:rPr b="1" lang="en" sz="1400">
                <a:solidFill>
                  <a:srgbClr val="FFFFFF"/>
                </a:solidFill>
                <a:highlight>
                  <a:schemeClr val="accent5"/>
                </a:highlight>
              </a:rPr>
              <a:t>AIPCS II: </a:t>
            </a:r>
            <a:r>
              <a:rPr b="1" lang="en" sz="1400">
                <a:solidFill>
                  <a:srgbClr val="FFFFFF"/>
                </a:solidFill>
                <a:highlight>
                  <a:schemeClr val="accent5"/>
                </a:highlight>
                <a:latin typeface="Roboto"/>
                <a:ea typeface="Roboto"/>
                <a:cs typeface="Roboto"/>
                <a:sym typeface="Roboto"/>
              </a:rPr>
              <a:t>$177,381.64</a:t>
            </a:r>
            <a:endParaRPr b="1" sz="1400">
              <a:solidFill>
                <a:srgbClr val="FFFFFF"/>
              </a:solidFill>
              <a:highlight>
                <a:schemeClr val="accent5"/>
              </a:highlight>
            </a:endParaRPr>
          </a:p>
          <a:p>
            <a:pPr indent="0" lvl="0" marL="0" rtl="0" algn="l">
              <a:spcBef>
                <a:spcPts val="1600"/>
              </a:spcBef>
              <a:spcAft>
                <a:spcPts val="0"/>
              </a:spcAft>
              <a:buNone/>
            </a:pPr>
            <a:r>
              <a:rPr b="1" lang="en">
                <a:solidFill>
                  <a:srgbClr val="FFFFFF"/>
                </a:solidFill>
              </a:rPr>
              <a:t>Enrollment</a:t>
            </a:r>
            <a:endParaRPr b="1">
              <a:solidFill>
                <a:srgbClr val="FFFFFF"/>
              </a:solidFill>
            </a:endParaRPr>
          </a:p>
          <a:p>
            <a:pPr indent="0" lvl="0" marL="0" rtl="0" algn="l">
              <a:spcBef>
                <a:spcPts val="1600"/>
              </a:spcBef>
              <a:spcAft>
                <a:spcPts val="0"/>
              </a:spcAft>
              <a:buNone/>
            </a:pPr>
            <a:r>
              <a:rPr lang="en">
                <a:solidFill>
                  <a:srgbClr val="FFFFFF"/>
                </a:solidFill>
              </a:rPr>
              <a:t>Elementary - 83</a:t>
            </a:r>
            <a:endParaRPr>
              <a:solidFill>
                <a:srgbClr val="FFFFFF"/>
              </a:solidFill>
            </a:endParaRPr>
          </a:p>
          <a:p>
            <a:pPr indent="0" lvl="0" marL="0" rtl="0" algn="l">
              <a:spcBef>
                <a:spcPts val="1600"/>
              </a:spcBef>
              <a:spcAft>
                <a:spcPts val="1600"/>
              </a:spcAft>
              <a:buNone/>
            </a:pPr>
            <a:r>
              <a:rPr lang="en">
                <a:solidFill>
                  <a:srgbClr val="FFFFFF"/>
                </a:solidFill>
              </a:rPr>
              <a:t>Middle School - 45</a:t>
            </a:r>
            <a:endParaRPr>
              <a:solidFill>
                <a:srgbClr val="FFFFFF"/>
              </a:solidFill>
            </a:endParaRPr>
          </a:p>
        </p:txBody>
      </p:sp>
      <p:sp>
        <p:nvSpPr>
          <p:cNvPr id="123" name="Google Shape;123;p23"/>
          <p:cNvSpPr txBox="1"/>
          <p:nvPr/>
        </p:nvSpPr>
        <p:spPr>
          <a:xfrm>
            <a:off x="420275" y="251525"/>
            <a:ext cx="8466000" cy="766200"/>
          </a:xfrm>
          <a:prstGeom prst="rect">
            <a:avLst/>
          </a:prstGeom>
          <a:noFill/>
          <a:ln>
            <a:noFill/>
          </a:ln>
          <a:effectLst>
            <a:outerShdw blurRad="57150" rotWithShape="0" algn="bl" dir="10200000" dist="19050">
              <a:schemeClr val="accent5"/>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highlight>
                  <a:schemeClr val="accent5"/>
                </a:highlight>
              </a:rPr>
              <a:t>BACR After School Program</a:t>
            </a:r>
            <a:endParaRPr b="1" sz="3000">
              <a:solidFill>
                <a:srgbClr val="FFFFFF"/>
              </a:solidFill>
              <a:highlight>
                <a:schemeClr val="accent5"/>
              </a:highlight>
            </a:endParaRPr>
          </a:p>
        </p:txBody>
      </p:sp>
      <p:sp>
        <p:nvSpPr>
          <p:cNvPr id="124" name="Google Shape;124;p23"/>
          <p:cNvSpPr txBox="1"/>
          <p:nvPr/>
        </p:nvSpPr>
        <p:spPr>
          <a:xfrm>
            <a:off x="4957750" y="1017725"/>
            <a:ext cx="3777600" cy="3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3"/>
          <p:cNvPicPr preferRelativeResize="0"/>
          <p:nvPr/>
        </p:nvPicPr>
        <p:blipFill>
          <a:blip r:embed="rId3">
            <a:alphaModFix/>
          </a:blip>
          <a:stretch>
            <a:fillRect/>
          </a:stretch>
        </p:blipFill>
        <p:spPr>
          <a:xfrm>
            <a:off x="4860700" y="1131325"/>
            <a:ext cx="3777601" cy="3399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p:nvPr/>
        </p:nvSpPr>
        <p:spPr>
          <a:xfrm>
            <a:off x="0" y="0"/>
            <a:ext cx="3717300" cy="5143500"/>
          </a:xfrm>
          <a:prstGeom prst="rect">
            <a:avLst/>
          </a:prstGeom>
          <a:solidFill>
            <a:schemeClr val="accent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accent5"/>
              </a:buClr>
              <a:buFont typeface="Arial"/>
              <a:buNone/>
            </a:pPr>
            <a:r>
              <a:t/>
            </a:r>
            <a:endParaRPr b="0" i="0" sz="800" u="none" cap="none" strike="noStrike">
              <a:solidFill>
                <a:schemeClr val="accent5"/>
              </a:solidFill>
              <a:latin typeface="Arial"/>
              <a:ea typeface="Arial"/>
              <a:cs typeface="Arial"/>
              <a:sym typeface="Arial"/>
            </a:endParaRPr>
          </a:p>
        </p:txBody>
      </p:sp>
      <p:sp>
        <p:nvSpPr>
          <p:cNvPr id="63" name="Google Shape;63;p15"/>
          <p:cNvSpPr/>
          <p:nvPr/>
        </p:nvSpPr>
        <p:spPr>
          <a:xfrm>
            <a:off x="0" y="726394"/>
            <a:ext cx="3717300" cy="284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Font typeface="Arial"/>
              <a:buNone/>
            </a:pPr>
            <a:r>
              <a:rPr b="1" i="0" lang="en" sz="3200" u="none" cap="none" strike="noStrike">
                <a:solidFill>
                  <a:srgbClr val="FFFFFF"/>
                </a:solidFill>
                <a:latin typeface="Arial"/>
                <a:ea typeface="Arial"/>
                <a:cs typeface="Arial"/>
                <a:sym typeface="Arial"/>
              </a:rPr>
              <a:t>Enrollment Numbers</a:t>
            </a:r>
            <a:endParaRPr sz="500">
              <a:solidFill>
                <a:srgbClr val="FFFFFF"/>
              </a:solidFill>
            </a:endParaRPr>
          </a:p>
        </p:txBody>
      </p:sp>
      <p:sp>
        <p:nvSpPr>
          <p:cNvPr id="64" name="Google Shape;64;p15"/>
          <p:cNvSpPr txBox="1"/>
          <p:nvPr/>
        </p:nvSpPr>
        <p:spPr>
          <a:xfrm>
            <a:off x="6955584" y="2203968"/>
            <a:ext cx="2005500" cy="8424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E5E5E"/>
              </a:buClr>
              <a:buFont typeface="Arial"/>
              <a:buNone/>
            </a:pPr>
            <a:r>
              <a:t/>
            </a:r>
            <a:endParaRPr sz="3600">
              <a:solidFill>
                <a:srgbClr val="FFFFFF"/>
              </a:solidFill>
            </a:endParaRPr>
          </a:p>
        </p:txBody>
      </p:sp>
      <p:sp>
        <p:nvSpPr>
          <p:cNvPr id="65" name="Google Shape;65;p15"/>
          <p:cNvSpPr/>
          <p:nvPr/>
        </p:nvSpPr>
        <p:spPr>
          <a:xfrm>
            <a:off x="6934022" y="1530477"/>
            <a:ext cx="2005500" cy="5994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chemeClr val="accent5"/>
              </a:buClr>
              <a:buFont typeface="Arial"/>
              <a:buNone/>
            </a:pPr>
            <a:r>
              <a:t/>
            </a:r>
            <a:endParaRPr sz="2700"/>
          </a:p>
        </p:txBody>
      </p:sp>
      <p:graphicFrame>
        <p:nvGraphicFramePr>
          <p:cNvPr id="66" name="Google Shape;66;p15"/>
          <p:cNvGraphicFramePr/>
          <p:nvPr/>
        </p:nvGraphicFramePr>
        <p:xfrm>
          <a:off x="3755222" y="60311"/>
          <a:ext cx="3000000" cy="3000000"/>
        </p:xfrm>
        <a:graphic>
          <a:graphicData uri="http://schemas.openxmlformats.org/drawingml/2006/table">
            <a:tbl>
              <a:tblPr>
                <a:noFill/>
                <a:tableStyleId>{A5BAA40C-4B82-4574-9930-D05C67FB4D4E}</a:tableStyleId>
              </a:tblPr>
              <a:tblGrid>
                <a:gridCol w="2060225"/>
                <a:gridCol w="1083900"/>
                <a:gridCol w="1217400"/>
                <a:gridCol w="971025"/>
              </a:tblGrid>
              <a:tr h="467425">
                <a:tc>
                  <a:txBody>
                    <a:bodyPr/>
                    <a:lstStyle/>
                    <a:p>
                      <a:pPr indent="0" lvl="0" marL="0" rtl="0" algn="ctr">
                        <a:spcBef>
                          <a:spcPts val="0"/>
                        </a:spcBef>
                        <a:spcAft>
                          <a:spcPts val="0"/>
                        </a:spcAft>
                        <a:buNone/>
                      </a:pPr>
                      <a:r>
                        <a:rPr b="1" lang="en" sz="2300">
                          <a:solidFill>
                            <a:schemeClr val="accent5"/>
                          </a:solidFill>
                        </a:rPr>
                        <a:t>Dates</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rPr b="1" lang="en" sz="2300">
                          <a:solidFill>
                            <a:schemeClr val="accent5"/>
                          </a:solidFill>
                        </a:rPr>
                        <a:t>AIPCS</a:t>
                      </a:r>
                      <a:endParaRPr b="1" sz="2300">
                        <a:solidFill>
                          <a:schemeClr val="accent5"/>
                        </a:solidFill>
                      </a:endParaRPr>
                    </a:p>
                  </a:txBody>
                  <a:tcPr marT="34275" marB="34275" marR="34275" marL="34275">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chemeClr val="accent5"/>
                          </a:solidFill>
                        </a:rPr>
                        <a:t>AIPCS II</a:t>
                      </a:r>
                      <a:endParaRPr b="1" sz="2300">
                        <a:solidFill>
                          <a:schemeClr val="accent5"/>
                        </a:solidFill>
                      </a:endParaRPr>
                    </a:p>
                  </a:txBody>
                  <a:tcPr marT="34275" marB="34275" marR="34275" marL="34275">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chemeClr val="accent5"/>
                          </a:solidFill>
                        </a:rPr>
                        <a:t>AIPHS</a:t>
                      </a:r>
                      <a:endParaRPr b="1" sz="2300">
                        <a:solidFill>
                          <a:schemeClr val="accent5"/>
                        </a:solidFill>
                      </a:endParaRPr>
                    </a:p>
                  </a:txBody>
                  <a:tcPr marT="34275" marB="34275" marR="34275" marL="34275">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rPr b="1" lang="en" sz="1800">
                          <a:solidFill>
                            <a:schemeClr val="accent5"/>
                          </a:solidFill>
                          <a:highlight>
                            <a:srgbClr val="FFFFFF"/>
                          </a:highlight>
                        </a:rPr>
                        <a:t>8/28/19 to 9/18/19</a:t>
                      </a:r>
                      <a:endParaRPr b="1" sz="1800">
                        <a:solidFill>
                          <a:schemeClr val="accent5"/>
                        </a:solidFill>
                        <a:highlight>
                          <a:srgbClr val="FFFFFF"/>
                        </a:highlight>
                      </a:endParaRPr>
                    </a:p>
                  </a:txBody>
                  <a:tcPr marT="34275" marB="34275" marR="34275" marL="34275">
                    <a:lnR cap="flat" cmpd="sng" w="9525">
                      <a:solidFill>
                        <a:schemeClr val="accent5"/>
                      </a:solidFill>
                      <a:prstDash val="solid"/>
                      <a:round/>
                      <a:headEnd len="sm" w="sm" type="none"/>
                      <a:tailEnd len="sm" w="sm" type="none"/>
                    </a:lnR>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highlight>
                            <a:srgbClr val="FFFFFF"/>
                          </a:highlight>
                        </a:rPr>
                        <a:t>232</a:t>
                      </a:r>
                      <a:endParaRPr b="1" sz="1800">
                        <a:solidFill>
                          <a:schemeClr val="accent5"/>
                        </a:solidFill>
                        <a:highlight>
                          <a:srgbClr val="FFFFFF"/>
                        </a:highlight>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highlight>
                            <a:srgbClr val="FFFFFF"/>
                          </a:highlight>
                        </a:rPr>
                        <a:t>656</a:t>
                      </a:r>
                      <a:endParaRPr b="1" sz="1800">
                        <a:solidFill>
                          <a:schemeClr val="accent5"/>
                        </a:solidFill>
                        <a:highlight>
                          <a:srgbClr val="FFFFFF"/>
                        </a:highlight>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highlight>
                            <a:srgbClr val="FFFFFF"/>
                          </a:highlight>
                        </a:rPr>
                        <a:t>420</a:t>
                      </a:r>
                      <a:endParaRPr b="1" sz="1800">
                        <a:solidFill>
                          <a:schemeClr val="accent5"/>
                        </a:solidFill>
                        <a:highlight>
                          <a:srgbClr val="FFFFFF"/>
                        </a:highlight>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Clr>
                          <a:schemeClr val="dk1"/>
                        </a:buClr>
                        <a:buSzPts val="1100"/>
                        <a:buFont typeface="Arial"/>
                        <a:buNone/>
                      </a:pPr>
                      <a:r>
                        <a:rPr b="1" lang="en" sz="1800">
                          <a:solidFill>
                            <a:schemeClr val="accent5"/>
                          </a:solidFill>
                        </a:rPr>
                        <a:t>9/19/19 to 10/9/19</a:t>
                      </a:r>
                      <a:endParaRPr b="1" sz="18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rPr>
                        <a:t>234</a:t>
                      </a:r>
                      <a:endParaRPr b="1" sz="18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rPr>
                        <a:t>653</a:t>
                      </a:r>
                      <a:endParaRPr b="1" sz="18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accent5"/>
                          </a:solidFill>
                        </a:rPr>
                        <a:t>420</a:t>
                      </a:r>
                      <a:endParaRPr b="1" sz="18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3778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482300">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709325">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lnL cap="flat" cmpd="sng" w="9525">
                      <a:solidFill>
                        <a:schemeClr val="accent5"/>
                      </a:solidFill>
                      <a:prstDash val="solid"/>
                      <a:round/>
                      <a:headEnd len="sm" w="sm" type="none"/>
                      <a:tailEnd len="sm" w="sm" type="none"/>
                    </a:lnL>
                    <a:lnR cap="flat" cmpd="sng" w="9525">
                      <a:solidFill>
                        <a:schemeClr val="accent5"/>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bl>
          </a:graphicData>
        </a:graphic>
      </p:graphicFrame>
      <p:sp>
        <p:nvSpPr>
          <p:cNvPr id="67" name="Google Shape;67;p15"/>
          <p:cNvSpPr txBox="1"/>
          <p:nvPr/>
        </p:nvSpPr>
        <p:spPr>
          <a:xfrm>
            <a:off x="0" y="4803853"/>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 sz="1400"/>
              <a:t>*</a:t>
            </a:r>
            <a:endParaRPr b="1" sz="1400"/>
          </a:p>
        </p:txBody>
      </p:sp>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1" name="Shape 71"/>
        <p:cNvGrpSpPr/>
        <p:nvPr/>
      </p:nvGrpSpPr>
      <p:grpSpPr>
        <a:xfrm>
          <a:off x="0" y="0"/>
          <a:ext cx="0" cy="0"/>
          <a:chOff x="0" y="0"/>
          <a:chExt cx="0" cy="0"/>
        </a:xfrm>
      </p:grpSpPr>
      <p:sp>
        <p:nvSpPr>
          <p:cNvPr id="72" name="Google Shape;72;p16"/>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highlight>
                <a:schemeClr val="accent5"/>
              </a:highlight>
            </a:endParaRPr>
          </a:p>
          <a:p>
            <a:pPr indent="0" lvl="0" marL="0" rtl="0" algn="ctr">
              <a:spcBef>
                <a:spcPts val="0"/>
              </a:spcBef>
              <a:spcAft>
                <a:spcPts val="0"/>
              </a:spcAft>
              <a:buNone/>
            </a:pPr>
            <a:r>
              <a:rPr b="1" lang="en" sz="2700">
                <a:solidFill>
                  <a:srgbClr val="FFFFFF"/>
                </a:solidFill>
                <a:highlight>
                  <a:schemeClr val="accent5"/>
                </a:highlight>
              </a:rPr>
              <a:t>AIPCS ADA &amp; ADA %</a:t>
            </a:r>
            <a:endParaRPr b="1" sz="2700">
              <a:solidFill>
                <a:srgbClr val="FFFFFF"/>
              </a:solidFill>
              <a:highlight>
                <a:schemeClr val="accent5"/>
              </a:highlight>
            </a:endParaRPr>
          </a:p>
        </p:txBody>
      </p:sp>
      <p:graphicFrame>
        <p:nvGraphicFramePr>
          <p:cNvPr id="73" name="Google Shape;73;p16"/>
          <p:cNvGraphicFramePr/>
          <p:nvPr/>
        </p:nvGraphicFramePr>
        <p:xfrm>
          <a:off x="439809" y="1034469"/>
          <a:ext cx="3000000" cy="3000000"/>
        </p:xfrm>
        <a:graphic>
          <a:graphicData uri="http://schemas.openxmlformats.org/drawingml/2006/table">
            <a:tbl>
              <a:tblPr>
                <a:noFill/>
                <a:tableStyleId>{A5BAA40C-4B82-4574-9930-D05C67FB4D4E}</a:tableStyleId>
              </a:tblPr>
              <a:tblGrid>
                <a:gridCol w="2216600"/>
                <a:gridCol w="2737150"/>
                <a:gridCol w="2737200"/>
              </a:tblGrid>
              <a:tr h="363275">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rPr>
                        <a:t>ADA</a:t>
                      </a:r>
                      <a:endParaRPr b="1" sz="2300">
                        <a:solidFill>
                          <a:srgbClr val="FFFFFF"/>
                        </a:solidFill>
                      </a:endParaRPr>
                    </a:p>
                  </a:txBody>
                  <a:tcPr marT="34275" marB="34275" marR="34275" marL="34275"/>
                </a:tc>
                <a:tc>
                  <a:txBody>
                    <a:bodyPr/>
                    <a:lstStyle/>
                    <a:p>
                      <a:pPr indent="0" lvl="0" marL="0" rtl="0" algn="ctr">
                        <a:spcBef>
                          <a:spcPts val="0"/>
                        </a:spcBef>
                        <a:spcAft>
                          <a:spcPts val="0"/>
                        </a:spcAft>
                        <a:buNone/>
                      </a:pPr>
                      <a:r>
                        <a:rPr b="1" lang="en" sz="2700">
                          <a:solidFill>
                            <a:srgbClr val="FFFFFF"/>
                          </a:solidFill>
                          <a:highlight>
                            <a:schemeClr val="accent5"/>
                          </a:highlight>
                        </a:rPr>
                        <a:t>ADA %</a:t>
                      </a:r>
                      <a:endParaRPr b="1" sz="2300">
                        <a:solidFill>
                          <a:srgbClr val="FFFFFF"/>
                        </a:solidFill>
                      </a:endParaRPr>
                    </a:p>
                  </a:txBody>
                  <a:tcPr marT="34275" marB="34275" marR="34275" marL="34275"/>
                </a:tc>
              </a:tr>
              <a:tr h="347525">
                <a:tc>
                  <a:txBody>
                    <a:bodyPr/>
                    <a:lstStyle/>
                    <a:p>
                      <a:pPr indent="0" lvl="0" marL="0" rtl="0" algn="ctr">
                        <a:spcBef>
                          <a:spcPts val="0"/>
                        </a:spcBef>
                        <a:spcAft>
                          <a:spcPts val="0"/>
                        </a:spcAft>
                        <a:buClr>
                          <a:schemeClr val="dk1"/>
                        </a:buClr>
                        <a:buSzPts val="1100"/>
                        <a:buFont typeface="Arial"/>
                        <a:buNone/>
                      </a:pPr>
                      <a:r>
                        <a:rPr b="1" lang="en">
                          <a:solidFill>
                            <a:srgbClr val="FFFFFF"/>
                          </a:solidFill>
                        </a:rPr>
                        <a:t>8/28/19 to 9/18/19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221.80</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97.65%</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rPr b="1" lang="en">
                          <a:solidFill>
                            <a:srgbClr val="FFFFFF"/>
                          </a:solidFill>
                        </a:rPr>
                        <a:t>9/19/19 to 10/9/19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229.20</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98.54%</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74" name="Google Shape;74;p16"/>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8" name="Shape 78"/>
        <p:cNvGrpSpPr/>
        <p:nvPr/>
      </p:nvGrpSpPr>
      <p:grpSpPr>
        <a:xfrm>
          <a:off x="0" y="0"/>
          <a:ext cx="0" cy="0"/>
          <a:chOff x="0" y="0"/>
          <a:chExt cx="0" cy="0"/>
        </a:xfrm>
      </p:grpSpPr>
      <p:sp>
        <p:nvSpPr>
          <p:cNvPr id="79" name="Google Shape;79;p17"/>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highlight>
                <a:schemeClr val="accent5"/>
              </a:highlight>
            </a:endParaRPr>
          </a:p>
          <a:p>
            <a:pPr indent="0" lvl="0" marL="0" rtl="0" algn="l">
              <a:spcBef>
                <a:spcPts val="0"/>
              </a:spcBef>
              <a:spcAft>
                <a:spcPts val="0"/>
              </a:spcAft>
              <a:buNone/>
            </a:pPr>
            <a:r>
              <a:rPr b="1" lang="en" sz="2700">
                <a:solidFill>
                  <a:srgbClr val="FFFFFF"/>
                </a:solidFill>
                <a:highlight>
                  <a:schemeClr val="accent5"/>
                </a:highlight>
              </a:rPr>
              <a:t>         </a:t>
            </a:r>
            <a:r>
              <a:rPr b="1" lang="en" sz="2700">
                <a:solidFill>
                  <a:srgbClr val="FFFFFF"/>
                </a:solidFill>
                <a:highlight>
                  <a:schemeClr val="accent5"/>
                </a:highlight>
              </a:rPr>
              <a:t>AIPCS II ADA &amp; ADA %</a:t>
            </a:r>
            <a:endParaRPr b="1" sz="2700">
              <a:solidFill>
                <a:srgbClr val="FFFFFF"/>
              </a:solidFill>
              <a:highlight>
                <a:schemeClr val="accent5"/>
              </a:highlight>
            </a:endParaRPr>
          </a:p>
        </p:txBody>
      </p:sp>
      <p:graphicFrame>
        <p:nvGraphicFramePr>
          <p:cNvPr id="80" name="Google Shape;80;p17"/>
          <p:cNvGraphicFramePr/>
          <p:nvPr/>
        </p:nvGraphicFramePr>
        <p:xfrm>
          <a:off x="497859" y="970694"/>
          <a:ext cx="3000000" cy="3000000"/>
        </p:xfrm>
        <a:graphic>
          <a:graphicData uri="http://schemas.openxmlformats.org/drawingml/2006/table">
            <a:tbl>
              <a:tblPr>
                <a:noFill/>
                <a:tableStyleId>{A5BAA40C-4B82-4574-9930-D05C67FB4D4E}</a:tableStyleId>
              </a:tblPr>
              <a:tblGrid>
                <a:gridCol w="2216600"/>
                <a:gridCol w="2737150"/>
                <a:gridCol w="2737200"/>
              </a:tblGrid>
              <a:tr h="471800">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highlight>
                            <a:schemeClr val="accent5"/>
                          </a:highlight>
                        </a:rPr>
                        <a:t>ADA</a:t>
                      </a:r>
                      <a:endParaRPr b="1" sz="2300">
                        <a:solidFill>
                          <a:srgbClr val="FFFFFF"/>
                        </a:solidFill>
                        <a:highlight>
                          <a:schemeClr val="accent5"/>
                        </a:highlight>
                      </a:endParaRPr>
                    </a:p>
                  </a:txBody>
                  <a:tcPr marT="34275" marB="34275" marR="34275" marL="34275"/>
                </a:tc>
                <a:tc>
                  <a:txBody>
                    <a:bodyPr/>
                    <a:lstStyle/>
                    <a:p>
                      <a:pPr indent="0" lvl="0" marL="0" rtl="0" algn="ctr">
                        <a:spcBef>
                          <a:spcPts val="0"/>
                        </a:spcBef>
                        <a:spcAft>
                          <a:spcPts val="0"/>
                        </a:spcAft>
                        <a:buNone/>
                      </a:pPr>
                      <a:r>
                        <a:rPr b="1" lang="en" sz="2700">
                          <a:solidFill>
                            <a:srgbClr val="FFFFFF"/>
                          </a:solidFill>
                          <a:highlight>
                            <a:schemeClr val="accent5"/>
                          </a:highlight>
                        </a:rPr>
                        <a:t>ADA %</a:t>
                      </a:r>
                      <a:endParaRPr b="1" sz="2300">
                        <a:solidFill>
                          <a:srgbClr val="FFFFFF"/>
                        </a:solidFill>
                      </a:endParaRPr>
                    </a:p>
                  </a:txBody>
                  <a:tcPr marT="34275" marB="34275" marR="34275" marL="34275"/>
                </a:tc>
              </a:tr>
              <a:tr h="342925">
                <a:tc>
                  <a:txBody>
                    <a:bodyPr/>
                    <a:lstStyle/>
                    <a:p>
                      <a:pPr indent="0" lvl="0" marL="0" rtl="0" algn="ctr">
                        <a:spcBef>
                          <a:spcPts val="0"/>
                        </a:spcBef>
                        <a:spcAft>
                          <a:spcPts val="0"/>
                        </a:spcAft>
                        <a:buClr>
                          <a:schemeClr val="dk1"/>
                        </a:buClr>
                        <a:buSzPts val="1100"/>
                        <a:buFont typeface="Arial"/>
                        <a:buNone/>
                      </a:pPr>
                      <a:r>
                        <a:rPr b="1" lang="en">
                          <a:solidFill>
                            <a:srgbClr val="FFFFFF"/>
                          </a:solidFill>
                        </a:rPr>
                        <a:t>8/28/19 to 9/18/19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highlight>
                            <a:schemeClr val="accent5"/>
                          </a:highlight>
                        </a:rPr>
                        <a:t>630.93</a:t>
                      </a:r>
                      <a:endParaRPr b="1">
                        <a:solidFill>
                          <a:srgbClr val="FFFFFF"/>
                        </a:solidFill>
                        <a:highlight>
                          <a:schemeClr val="accent5"/>
                        </a:highlight>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97.44%</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Clr>
                          <a:schemeClr val="dk1"/>
                        </a:buClr>
                        <a:buSzPts val="1100"/>
                        <a:buFont typeface="Arial"/>
                        <a:buNone/>
                      </a:pPr>
                      <a:r>
                        <a:rPr b="1" lang="en">
                          <a:solidFill>
                            <a:schemeClr val="lt1"/>
                          </a:solidFill>
                        </a:rPr>
                        <a:t>9/19/19 to 10/9/19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638.18</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97.86</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81" name="Google Shape;81;p17"/>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85" name="Shape 85"/>
        <p:cNvGrpSpPr/>
        <p:nvPr/>
      </p:nvGrpSpPr>
      <p:grpSpPr>
        <a:xfrm>
          <a:off x="0" y="0"/>
          <a:ext cx="0" cy="0"/>
          <a:chOff x="0" y="0"/>
          <a:chExt cx="0" cy="0"/>
        </a:xfrm>
      </p:grpSpPr>
      <p:sp>
        <p:nvSpPr>
          <p:cNvPr id="86" name="Google Shape;86;p18"/>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highlight>
                <a:schemeClr val="accent5"/>
              </a:highlight>
            </a:endParaRPr>
          </a:p>
          <a:p>
            <a:pPr indent="0" lvl="0" marL="0" rtl="0" algn="ctr">
              <a:spcBef>
                <a:spcPts val="0"/>
              </a:spcBef>
              <a:spcAft>
                <a:spcPts val="0"/>
              </a:spcAft>
              <a:buNone/>
            </a:pPr>
            <a:r>
              <a:rPr b="1" lang="en" sz="2700">
                <a:solidFill>
                  <a:srgbClr val="FFFFFF"/>
                </a:solidFill>
                <a:highlight>
                  <a:schemeClr val="accent5"/>
                </a:highlight>
              </a:rPr>
              <a:t>AIPHS ADA &amp; ADA %</a:t>
            </a:r>
            <a:endParaRPr b="1" sz="2700">
              <a:solidFill>
                <a:srgbClr val="FFFFFF"/>
              </a:solidFill>
              <a:highlight>
                <a:schemeClr val="accent5"/>
              </a:highlight>
            </a:endParaRPr>
          </a:p>
        </p:txBody>
      </p:sp>
      <p:graphicFrame>
        <p:nvGraphicFramePr>
          <p:cNvPr id="87" name="Google Shape;87;p18"/>
          <p:cNvGraphicFramePr/>
          <p:nvPr/>
        </p:nvGraphicFramePr>
        <p:xfrm>
          <a:off x="497859" y="999744"/>
          <a:ext cx="3000000" cy="3000000"/>
        </p:xfrm>
        <a:graphic>
          <a:graphicData uri="http://schemas.openxmlformats.org/drawingml/2006/table">
            <a:tbl>
              <a:tblPr>
                <a:noFill/>
                <a:tableStyleId>{A5BAA40C-4B82-4574-9930-D05C67FB4D4E}</a:tableStyleId>
              </a:tblPr>
              <a:tblGrid>
                <a:gridCol w="2216600"/>
                <a:gridCol w="2737150"/>
                <a:gridCol w="2737200"/>
              </a:tblGrid>
              <a:tr h="473175">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rPr>
                        <a:t>ADA</a:t>
                      </a:r>
                      <a:endParaRPr b="1" sz="2300">
                        <a:solidFill>
                          <a:srgbClr val="FFFFFF"/>
                        </a:solidFill>
                      </a:endParaRPr>
                    </a:p>
                  </a:txBody>
                  <a:tcPr marT="34275" marB="34275" marR="34275" marL="34275"/>
                </a:tc>
                <a:tc>
                  <a:txBody>
                    <a:bodyPr/>
                    <a:lstStyle/>
                    <a:p>
                      <a:pPr indent="0" lvl="0" marL="0" rtl="0" algn="ctr">
                        <a:spcBef>
                          <a:spcPts val="0"/>
                        </a:spcBef>
                        <a:spcAft>
                          <a:spcPts val="0"/>
                        </a:spcAft>
                        <a:buNone/>
                      </a:pPr>
                      <a:r>
                        <a:rPr b="1" lang="en" sz="2700">
                          <a:solidFill>
                            <a:srgbClr val="EFEFEF"/>
                          </a:solidFill>
                          <a:highlight>
                            <a:schemeClr val="accent5"/>
                          </a:highlight>
                        </a:rPr>
                        <a:t>ADA %</a:t>
                      </a:r>
                      <a:endParaRPr b="1" sz="2300">
                        <a:solidFill>
                          <a:schemeClr val="accent5"/>
                        </a:solidFill>
                      </a:endParaRPr>
                    </a:p>
                  </a:txBody>
                  <a:tcPr marT="34275" marB="34275" marR="34275" marL="34275"/>
                </a:tc>
              </a:tr>
              <a:tr h="340375">
                <a:tc>
                  <a:txBody>
                    <a:bodyPr/>
                    <a:lstStyle/>
                    <a:p>
                      <a:pPr indent="0" lvl="0" marL="0" rtl="0" algn="ctr">
                        <a:spcBef>
                          <a:spcPts val="0"/>
                        </a:spcBef>
                        <a:spcAft>
                          <a:spcPts val="0"/>
                        </a:spcAft>
                        <a:buClr>
                          <a:schemeClr val="dk1"/>
                        </a:buClr>
                        <a:buSzPts val="1100"/>
                        <a:buFont typeface="Arial"/>
                        <a:buNone/>
                      </a:pPr>
                      <a:r>
                        <a:rPr b="1" lang="en">
                          <a:solidFill>
                            <a:srgbClr val="FFFFFF"/>
                          </a:solidFill>
                        </a:rPr>
                        <a:t>8/28/19 to 9/18/19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highlight>
                            <a:schemeClr val="accent5"/>
                          </a:highlight>
                        </a:rPr>
                        <a:t>385.31</a:t>
                      </a:r>
                      <a:endParaRPr b="1">
                        <a:solidFill>
                          <a:srgbClr val="FFFFFF"/>
                        </a:solidFill>
                        <a:highlight>
                          <a:schemeClr val="accent5"/>
                        </a:highlight>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92.06%</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Clr>
                          <a:schemeClr val="dk1"/>
                        </a:buClr>
                        <a:buSzPts val="1100"/>
                        <a:buFont typeface="Arial"/>
                        <a:buNone/>
                      </a:pPr>
                      <a:r>
                        <a:rPr b="1" lang="en">
                          <a:solidFill>
                            <a:schemeClr val="lt1"/>
                          </a:solidFill>
                        </a:rPr>
                        <a:t>9/19/19 to 10/9/19</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394.33</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a:solidFill>
                            <a:srgbClr val="FFFFFF"/>
                          </a:solidFill>
                        </a:rPr>
                        <a:t>94.19</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88" name="Google Shape;88;p18"/>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58150" y="192250"/>
            <a:ext cx="8520600" cy="8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Reporting &amp; Compliance </a:t>
            </a:r>
            <a:endParaRPr b="1">
              <a:solidFill>
                <a:srgbClr val="FFFFFF"/>
              </a:solidFill>
            </a:endParaRPr>
          </a:p>
        </p:txBody>
      </p:sp>
      <p:sp>
        <p:nvSpPr>
          <p:cNvPr id="94" name="Google Shape;94;p19"/>
          <p:cNvSpPr txBox="1"/>
          <p:nvPr>
            <p:ph idx="1" type="body"/>
          </p:nvPr>
        </p:nvSpPr>
        <p:spPr>
          <a:xfrm>
            <a:off x="311700" y="1126225"/>
            <a:ext cx="8520600" cy="3564600"/>
          </a:xfrm>
          <a:prstGeom prst="rect">
            <a:avLst/>
          </a:prstGeom>
          <a:solidFill>
            <a:schemeClr val="accent5"/>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Office of Charters (OCS) Student Data Report due 10/24/19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chemeClr val="lt1"/>
                </a:solidFill>
                <a:highlight>
                  <a:schemeClr val="accent5"/>
                </a:highlight>
              </a:rPr>
              <a:t>California Basic Education (CBEDS) for AIPCS, AIPCS II and AIPHS due 10/31/19</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Immunization Report for grades K and 7th due 11/1/19</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CA Dashboard - Local Indicators for AIPCS, AIPCS II and AIPHS due 11/1/19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LCAP Addendum due 11/1/19</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Prop 39 Request for AIPCS, AIPCS II and AIPHS due 11/1/19</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Supported with Measure G1 - Audit due 11/1/19</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CALPADS Fall 1</a:t>
            </a:r>
            <a:endParaRPr>
              <a:solidFill>
                <a:srgbClr val="666666"/>
              </a:solidFill>
              <a:highlight>
                <a:schemeClr val="lt1"/>
              </a:highlight>
            </a:endParaRPr>
          </a:p>
          <a:p>
            <a:pPr indent="0" lvl="0" marL="0" rtl="0" algn="l">
              <a:lnSpc>
                <a:spcPct val="100000"/>
              </a:lnSpc>
              <a:spcBef>
                <a:spcPts val="0"/>
              </a:spcBef>
              <a:spcAft>
                <a:spcPts val="0"/>
              </a:spcAft>
              <a:buNone/>
            </a:pPr>
            <a:r>
              <a:t/>
            </a:r>
            <a:endParaRPr>
              <a:solidFill>
                <a:srgbClr val="666666"/>
              </a:solidFill>
              <a:highlight>
                <a:schemeClr val="lt1"/>
              </a:highlight>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276375"/>
            <a:ext cx="85206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Reporting &amp; Compliance</a:t>
            </a:r>
            <a:endParaRPr b="1">
              <a:solidFill>
                <a:srgbClr val="FFFFFF"/>
              </a:solidFill>
            </a:endParaRPr>
          </a:p>
        </p:txBody>
      </p:sp>
      <p:sp>
        <p:nvSpPr>
          <p:cNvPr id="100" name="Google Shape;100;p20"/>
          <p:cNvSpPr txBox="1"/>
          <p:nvPr>
            <p:ph idx="1" type="body"/>
          </p:nvPr>
        </p:nvSpPr>
        <p:spPr>
          <a:xfrm>
            <a:off x="311700" y="865125"/>
            <a:ext cx="8520600" cy="418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rPr>
              <a:t>(OCS) Office of Charter Report- Student enrollment information as of 10/2 to match information submitted to CDE (California Department of Education).</a:t>
            </a:r>
            <a:endParaRPr sz="1400">
              <a:solidFill>
                <a:srgbClr val="FFFFFF"/>
              </a:solidFill>
            </a:endParaRPr>
          </a:p>
          <a:p>
            <a:pPr indent="0" lvl="0" marL="0" rtl="0" algn="l">
              <a:spcBef>
                <a:spcPts val="1600"/>
              </a:spcBef>
              <a:spcAft>
                <a:spcPts val="0"/>
              </a:spcAft>
              <a:buNone/>
            </a:pPr>
            <a:r>
              <a:rPr lang="en" sz="1400">
                <a:solidFill>
                  <a:srgbClr val="FFFFFF"/>
                </a:solidFill>
              </a:rPr>
              <a:t>(CBEDS) California Basic Education- annual collection of district and school information, </a:t>
            </a:r>
            <a:r>
              <a:rPr lang="en" sz="1400">
                <a:solidFill>
                  <a:srgbClr val="FFFFFF"/>
                </a:solidFill>
              </a:rPr>
              <a:t>aggregate</a:t>
            </a:r>
            <a:r>
              <a:rPr lang="en" sz="1400">
                <a:solidFill>
                  <a:srgbClr val="FFFFFF"/>
                </a:solidFill>
              </a:rPr>
              <a:t> data of students and staff.</a:t>
            </a:r>
            <a:endParaRPr sz="1400">
              <a:solidFill>
                <a:srgbClr val="FFFFFF"/>
              </a:solidFill>
            </a:endParaRPr>
          </a:p>
          <a:p>
            <a:pPr indent="0" lvl="0" marL="0" rtl="0" algn="l">
              <a:spcBef>
                <a:spcPts val="1600"/>
              </a:spcBef>
              <a:spcAft>
                <a:spcPts val="0"/>
              </a:spcAft>
              <a:buNone/>
            </a:pPr>
            <a:r>
              <a:rPr lang="en" sz="1400">
                <a:solidFill>
                  <a:srgbClr val="FFFFFF"/>
                </a:solidFill>
              </a:rPr>
              <a:t>Immunization Report- (CDPH) California Department of Public Health requires submission of report to ensure all required immunizations have been met.</a:t>
            </a:r>
            <a:endParaRPr sz="1400">
              <a:solidFill>
                <a:srgbClr val="FFFFFF"/>
              </a:solidFill>
            </a:endParaRPr>
          </a:p>
          <a:p>
            <a:pPr indent="0" lvl="0" marL="0" rtl="0" algn="l">
              <a:spcBef>
                <a:spcPts val="1600"/>
              </a:spcBef>
              <a:spcAft>
                <a:spcPts val="0"/>
              </a:spcAft>
              <a:buNone/>
            </a:pPr>
            <a:r>
              <a:rPr lang="en" sz="1400">
                <a:solidFill>
                  <a:srgbClr val="FFFFFF"/>
                </a:solidFill>
              </a:rPr>
              <a:t>California Dashboard - </a:t>
            </a:r>
            <a:r>
              <a:rPr lang="en" sz="1400">
                <a:solidFill>
                  <a:srgbClr val="FFFFFF"/>
                </a:solidFill>
                <a:highlight>
                  <a:schemeClr val="accent5"/>
                </a:highlight>
              </a:rPr>
              <a:t>The California School Dashboard (or the Dashboard) is an online tool that shows parents and communities how schools and districts are performing on test scores, graduation rates, and other measures of student success. </a:t>
            </a:r>
            <a:endParaRPr sz="1400">
              <a:solidFill>
                <a:srgbClr val="FFFFFF"/>
              </a:solidFill>
              <a:highlight>
                <a:schemeClr val="accent5"/>
              </a:highlight>
            </a:endParaRPr>
          </a:p>
          <a:p>
            <a:pPr indent="0" lvl="0" marL="0" rtl="0" algn="l">
              <a:spcBef>
                <a:spcPts val="1600"/>
              </a:spcBef>
              <a:spcAft>
                <a:spcPts val="0"/>
              </a:spcAft>
              <a:buNone/>
            </a:pPr>
            <a:r>
              <a:rPr lang="en" sz="1400">
                <a:solidFill>
                  <a:srgbClr val="FFFFFF"/>
                </a:solidFill>
              </a:rPr>
              <a:t>Prop 39 - We submit a petition asking OUSD to provide us with facilities for our schools. This is to ensure that all public school students share equally in district facilities. </a:t>
            </a:r>
            <a:endParaRPr sz="1400">
              <a:solidFill>
                <a:srgbClr val="FFFFFF"/>
              </a:solidFill>
            </a:endParaRPr>
          </a:p>
          <a:p>
            <a:pPr indent="0" lvl="0" marL="0" rtl="0" algn="l">
              <a:spcBef>
                <a:spcPts val="1600"/>
              </a:spcBef>
              <a:spcAft>
                <a:spcPts val="0"/>
              </a:spcAft>
              <a:buNone/>
            </a:pPr>
            <a:r>
              <a:rPr lang="en" sz="1400">
                <a:solidFill>
                  <a:srgbClr val="FFFFFF"/>
                </a:solidFill>
              </a:rPr>
              <a:t>Calpads Fall 1-</a:t>
            </a:r>
            <a:endParaRPr sz="1400">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b="1" sz="700">
              <a:solidFill>
                <a:srgbClr val="000000"/>
              </a:solidFill>
            </a:endParaRPr>
          </a:p>
          <a:p>
            <a:pPr indent="0" lvl="0" marL="0" rtl="0" algn="l">
              <a:spcBef>
                <a:spcPts val="1200"/>
              </a:spcBef>
              <a:spcAft>
                <a:spcPts val="1600"/>
              </a:spcAft>
              <a:buNone/>
            </a:pPr>
            <a:r>
              <a:t/>
            </a:r>
            <a:endParaRPr b="1" sz="7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310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District Lunch &amp; Snack Program Update</a:t>
            </a:r>
            <a:endParaRPr b="1">
              <a:solidFill>
                <a:srgbClr val="FFFFFF"/>
              </a:solidFill>
            </a:endParaRPr>
          </a:p>
        </p:txBody>
      </p:sp>
      <p:sp>
        <p:nvSpPr>
          <p:cNvPr id="106" name="Google Shape;106;p21"/>
          <p:cNvSpPr txBox="1"/>
          <p:nvPr>
            <p:ph idx="1" type="body"/>
          </p:nvPr>
        </p:nvSpPr>
        <p:spPr>
          <a:xfrm>
            <a:off x="174150" y="998500"/>
            <a:ext cx="4330500" cy="414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12th Street Campus K-8th - Oct. 7 490 students. </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AIPHS has served 150 students daily. </a:t>
            </a:r>
            <a:endParaRPr sz="1400">
              <a:solidFill>
                <a:srgbClr val="FFFFFF"/>
              </a:solidFill>
            </a:endParaRPr>
          </a:p>
          <a:p>
            <a:pPr indent="0" lvl="0" marL="0" rtl="0" algn="l">
              <a:spcBef>
                <a:spcPts val="1600"/>
              </a:spcBef>
              <a:spcAft>
                <a:spcPts val="0"/>
              </a:spcAft>
              <a:buNone/>
            </a:pPr>
            <a:r>
              <a:rPr b="1" lang="en" sz="1400" u="sng">
                <a:solidFill>
                  <a:srgbClr val="FFFFFF"/>
                </a:solidFill>
              </a:rPr>
              <a:t>Title I Data: </a:t>
            </a:r>
            <a:endParaRPr b="1" sz="1400" u="sng">
              <a:solidFill>
                <a:srgbClr val="FFFFFF"/>
              </a:solidFill>
            </a:endParaRPr>
          </a:p>
          <a:p>
            <a:pPr indent="0" lvl="0" marL="0" rtl="0" algn="l">
              <a:spcBef>
                <a:spcPts val="1600"/>
              </a:spcBef>
              <a:spcAft>
                <a:spcPts val="0"/>
              </a:spcAft>
              <a:buNone/>
            </a:pPr>
            <a:r>
              <a:rPr lang="en" sz="1400">
                <a:solidFill>
                  <a:srgbClr val="FFFFFF"/>
                </a:solidFill>
              </a:rPr>
              <a:t>AIPCS II Free- 377   Reduced- 115  Paid- 164      </a:t>
            </a:r>
            <a:r>
              <a:rPr b="1" i="1" lang="en" sz="1400">
                <a:solidFill>
                  <a:srgbClr val="FFFFFF"/>
                </a:solidFill>
              </a:rPr>
              <a:t>Free &amp; Reduced= 75.58%</a:t>
            </a:r>
            <a:endParaRPr b="1" i="1" sz="1400">
              <a:solidFill>
                <a:srgbClr val="FFFFFF"/>
              </a:solidFill>
            </a:endParaRPr>
          </a:p>
          <a:p>
            <a:pPr indent="0" lvl="0" marL="0" rtl="0" algn="l">
              <a:lnSpc>
                <a:spcPct val="100000"/>
              </a:lnSpc>
              <a:spcBef>
                <a:spcPts val="1600"/>
              </a:spcBef>
              <a:spcAft>
                <a:spcPts val="0"/>
              </a:spcAft>
              <a:buNone/>
            </a:pPr>
            <a:r>
              <a:rPr lang="en" sz="1400">
                <a:solidFill>
                  <a:srgbClr val="FFFFFF"/>
                </a:solidFill>
              </a:rPr>
              <a:t>AIPCS    Free- 136    Reduced- 42   Paid- 54</a:t>
            </a:r>
            <a:endParaRPr sz="1400">
              <a:solidFill>
                <a:srgbClr val="FFFFFF"/>
              </a:solidFill>
            </a:endParaRPr>
          </a:p>
          <a:p>
            <a:pPr indent="0" lvl="0" marL="0" rtl="0" algn="l">
              <a:lnSpc>
                <a:spcPct val="100000"/>
              </a:lnSpc>
              <a:spcBef>
                <a:spcPts val="0"/>
              </a:spcBef>
              <a:spcAft>
                <a:spcPts val="0"/>
              </a:spcAft>
              <a:buNone/>
            </a:pPr>
            <a:r>
              <a:rPr b="1" i="1" lang="en" sz="1400">
                <a:solidFill>
                  <a:srgbClr val="FFFFFF"/>
                </a:solidFill>
              </a:rPr>
              <a:t>Free &amp; Reduced= 77.38%</a:t>
            </a:r>
            <a:endParaRPr b="1" i="1" sz="1400">
              <a:solidFill>
                <a:srgbClr val="FFFFFF"/>
              </a:solidFill>
            </a:endParaRPr>
          </a:p>
          <a:p>
            <a:pPr indent="0" lvl="0" marL="0" rtl="0" algn="l">
              <a:lnSpc>
                <a:spcPct val="100000"/>
              </a:lnSpc>
              <a:spcBef>
                <a:spcPts val="0"/>
              </a:spcBef>
              <a:spcAft>
                <a:spcPts val="0"/>
              </a:spcAft>
              <a:buNone/>
            </a:pPr>
            <a:r>
              <a:t/>
            </a:r>
            <a:endParaRPr sz="1400">
              <a:solidFill>
                <a:srgbClr val="FFFFFF"/>
              </a:solidFill>
            </a:endParaRPr>
          </a:p>
          <a:p>
            <a:pPr indent="0" lvl="0" marL="0" rtl="0" algn="l">
              <a:lnSpc>
                <a:spcPct val="114000"/>
              </a:lnSpc>
              <a:spcBef>
                <a:spcPts val="0"/>
              </a:spcBef>
              <a:spcAft>
                <a:spcPts val="0"/>
              </a:spcAft>
              <a:buNone/>
            </a:pPr>
            <a:r>
              <a:rPr lang="en" sz="1400">
                <a:solidFill>
                  <a:srgbClr val="FFFFFF"/>
                </a:solidFill>
              </a:rPr>
              <a:t>AIPHS    Free- 249   Reduced- 69    Paid- 103</a:t>
            </a:r>
            <a:endParaRPr sz="1400">
              <a:solidFill>
                <a:srgbClr val="FFFFFF"/>
              </a:solidFill>
            </a:endParaRPr>
          </a:p>
          <a:p>
            <a:pPr indent="0" lvl="0" marL="0" rtl="0" algn="l">
              <a:lnSpc>
                <a:spcPct val="114000"/>
              </a:lnSpc>
              <a:spcBef>
                <a:spcPts val="0"/>
              </a:spcBef>
              <a:spcAft>
                <a:spcPts val="0"/>
              </a:spcAft>
              <a:buNone/>
            </a:pPr>
            <a:r>
              <a:rPr b="1" i="1" lang="en" sz="1400">
                <a:solidFill>
                  <a:srgbClr val="FFFFFF"/>
                </a:solidFill>
              </a:rPr>
              <a:t>Free &amp; Reduced= 71.95%</a:t>
            </a:r>
            <a:endParaRPr b="1" i="1"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Started snack for 12th street on 1st day of school, all snacks are 100% reimbursed by federal and state reimbursements.  </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7" name="Google Shape;107;p21"/>
          <p:cNvSpPr txBox="1"/>
          <p:nvPr/>
        </p:nvSpPr>
        <p:spPr>
          <a:xfrm>
            <a:off x="4597800" y="1253950"/>
            <a:ext cx="3770100" cy="3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4977575" y="998500"/>
            <a:ext cx="3521399" cy="3877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highlight>
                  <a:schemeClr val="accent5"/>
                </a:highlight>
              </a:rPr>
              <a:t>Lunch Program Fun!!!</a:t>
            </a:r>
            <a:endParaRPr b="1">
              <a:solidFill>
                <a:srgbClr val="FFFFFF"/>
              </a:solidFill>
              <a:highlight>
                <a:schemeClr val="accent5"/>
              </a:highlight>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5" name="Google Shape;115;p22"/>
          <p:cNvPicPr preferRelativeResize="0"/>
          <p:nvPr/>
        </p:nvPicPr>
        <p:blipFill>
          <a:blip r:embed="rId3">
            <a:alphaModFix/>
          </a:blip>
          <a:stretch>
            <a:fillRect/>
          </a:stretch>
        </p:blipFill>
        <p:spPr>
          <a:xfrm>
            <a:off x="5825200" y="1152475"/>
            <a:ext cx="2667519" cy="3416399"/>
          </a:xfrm>
          <a:prstGeom prst="rect">
            <a:avLst/>
          </a:prstGeom>
          <a:noFill/>
          <a:ln>
            <a:noFill/>
          </a:ln>
        </p:spPr>
      </p:pic>
      <p:pic>
        <p:nvPicPr>
          <p:cNvPr id="116" name="Google Shape;116;p22"/>
          <p:cNvPicPr preferRelativeResize="0"/>
          <p:nvPr/>
        </p:nvPicPr>
        <p:blipFill>
          <a:blip r:embed="rId4">
            <a:alphaModFix/>
          </a:blip>
          <a:stretch>
            <a:fillRect/>
          </a:stretch>
        </p:blipFill>
        <p:spPr>
          <a:xfrm>
            <a:off x="3064150" y="1152475"/>
            <a:ext cx="2634826" cy="3416401"/>
          </a:xfrm>
          <a:prstGeom prst="rect">
            <a:avLst/>
          </a:prstGeom>
          <a:noFill/>
          <a:ln>
            <a:noFill/>
          </a:ln>
        </p:spPr>
      </p:pic>
      <p:pic>
        <p:nvPicPr>
          <p:cNvPr id="117" name="Google Shape;117;p22"/>
          <p:cNvPicPr preferRelativeResize="0"/>
          <p:nvPr/>
        </p:nvPicPr>
        <p:blipFill>
          <a:blip r:embed="rId5">
            <a:alphaModFix/>
          </a:blip>
          <a:stretch>
            <a:fillRect/>
          </a:stretch>
        </p:blipFill>
        <p:spPr>
          <a:xfrm>
            <a:off x="342100" y="1152475"/>
            <a:ext cx="2595818"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