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3716000" cx="24384000"/>
  <p:notesSz cx="6858000" cy="9144000"/>
  <p:embeddedFontLst>
    <p:embeddedFont>
      <p:font typeface="Roboto Slab"/>
      <p:regular r:id="rId24"/>
      <p:bold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Helvetica Neue"/>
      <p:regular r:id="rId30"/>
      <p:bold r:id="rId31"/>
      <p:italic r:id="rId32"/>
      <p:boldItalic r:id="rId33"/>
    </p:embeddedFont>
    <p:embeddedFont>
      <p:font typeface="Spectral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Slab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font" Target="fonts/RobotoSlab-bold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35" Type="http://schemas.openxmlformats.org/officeDocument/2006/relationships/font" Target="fonts/Spectral-bold.fntdata"/><Relationship Id="rId12" Type="http://schemas.openxmlformats.org/officeDocument/2006/relationships/slide" Target="slides/slide7.xml"/><Relationship Id="rId34" Type="http://schemas.openxmlformats.org/officeDocument/2006/relationships/font" Target="fonts/Spectral-regular.fntdata"/><Relationship Id="rId15" Type="http://schemas.openxmlformats.org/officeDocument/2006/relationships/slide" Target="slides/slide10.xml"/><Relationship Id="rId37" Type="http://schemas.openxmlformats.org/officeDocument/2006/relationships/font" Target="fonts/Spectral-boldItalic.fntdata"/><Relationship Id="rId14" Type="http://schemas.openxmlformats.org/officeDocument/2006/relationships/slide" Target="slides/slide9.xml"/><Relationship Id="rId36" Type="http://schemas.openxmlformats.org/officeDocument/2006/relationships/font" Target="fonts/Spectral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dee56c9e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dee56c9e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4dee56c9e_7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4dee56c9e_7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3ad103e2c_2_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3ad103e2c_2_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3ad103e2c_2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3ad103e2c_2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3ad103e2c_2_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3ad103e2c_2_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3ad103e2c_2_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3ad103e2c_2_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ad103e2c_2_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ad103e2c_2_1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3ad103e2c_2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3ad103e2c_2_1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3ad103e2c_2_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3ad103e2c_2_1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3ad103e2c_2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3ad103e2c_2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3ad103e2c_2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3ad103e2c_2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4dee56c9e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4dee56c9e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3ad103e2c_2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3ad103e2c_2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3ad103e2c_2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3ad103e2c_2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4dee56c9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4dee56c9e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0415d1d31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0415d1d31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beb9a4aeb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beb9a4aeb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066133" y="1793615"/>
            <a:ext cx="2884369" cy="2999904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17433464" y="8914429"/>
            <a:ext cx="2884369" cy="2999904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11625604" y="751323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4480804" y="3170467"/>
            <a:ext cx="15422400" cy="3886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4480804" y="8131867"/>
            <a:ext cx="15422400" cy="2424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400" y="13538200"/>
            <a:ext cx="24383100" cy="17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1034400" y="3073200"/>
            <a:ext cx="22315200" cy="4102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1034400" y="7785200"/>
            <a:ext cx="22315200" cy="2857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algn="ctr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>
  <p:cSld name="TITLE_AND_BODY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12185650" y="13081000"/>
            <a:ext cx="408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/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63550" lvl="0" marL="45720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 rtl="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79" name="Google Shape;79;p18"/>
          <p:cNvSpPr txBox="1"/>
          <p:nvPr>
            <p:ph idx="2" type="body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63550" lvl="0" marL="45720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 rtl="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86" name="Google Shape;86;p20"/>
          <p:cNvSpPr txBox="1"/>
          <p:nvPr>
            <p:ph idx="1" type="body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31800" lvl="1" marL="9144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 rtl="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 rtl="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 rtl="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 rtl="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87" name="Google Shape;87;p20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11625604" y="751323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1282000" y="4706534"/>
            <a:ext cx="21925500" cy="2420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2"/>
          <p:cNvSpPr txBox="1"/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/>
        </p:txBody>
      </p:sp>
      <p:sp>
        <p:nvSpPr>
          <p:cNvPr id="94" name="Google Shape;94;p22"/>
          <p:cNvSpPr txBox="1"/>
          <p:nvPr>
            <p:ph idx="1" type="subTitle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95" name="Google Shape;95;p22"/>
          <p:cNvSpPr txBox="1"/>
          <p:nvPr>
            <p:ph idx="2" type="body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/>
        </p:txBody>
      </p:sp>
      <p:sp>
        <p:nvSpPr>
          <p:cNvPr id="99" name="Google Shape;99;p23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hasCustomPrompt="1" type="title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102" name="Google Shape;102;p24"/>
          <p:cNvSpPr txBox="1"/>
          <p:nvPr>
            <p:ph idx="1" type="body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 algn="ctr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1313501" y="336075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1313501" y="336075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1034400" y="3972867"/>
            <a:ext cx="106665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63550" lvl="0" marL="45720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12683200" y="3972867"/>
            <a:ext cx="106665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63550" lvl="0" marL="45720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1304582" y="3766072"/>
            <a:ext cx="8841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1034400" y="1481600"/>
            <a:ext cx="7488000" cy="2015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1034400" y="4250734"/>
            <a:ext cx="7488000" cy="71496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31800" lvl="1" marL="9144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1307333" y="1403600"/>
            <a:ext cx="14983200" cy="10908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12192000" y="-200"/>
            <a:ext cx="12192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13412467" y="11988008"/>
            <a:ext cx="14424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708000" y="3224200"/>
            <a:ext cx="10787100" cy="4016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708000" y="7384003"/>
            <a:ext cx="10787100" cy="3588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13172000" y="1931200"/>
            <a:ext cx="10232100" cy="9853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indent="-533400" lvl="0" marL="4572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852000" y="11289933"/>
            <a:ext cx="15996900" cy="1596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  <a:noFill/>
          <a:ln>
            <a:noFill/>
          </a:ln>
        </p:spPr>
        <p:txBody>
          <a:bodyPr anchorCtr="0" anchor="b" bIns="243800" lIns="243800" spcFirstLastPara="1" rIns="243800" wrap="square" tIns="2438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  <a:defRPr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63550" lvl="1" marL="9144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○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463550" lvl="2" marL="13716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■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463550" lvl="3" marL="18288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●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463550" lvl="4" marL="22860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○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463550" lvl="5" marL="27432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■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463550" lvl="6" marL="32004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●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463550" lvl="7" marL="36576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○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463550" lvl="8" marL="4114800">
              <a:lnSpc>
                <a:spcPct val="115000"/>
              </a:lnSpc>
              <a:spcBef>
                <a:spcPts val="4300"/>
              </a:spcBef>
              <a:spcAft>
                <a:spcPts val="4300"/>
              </a:spcAft>
              <a:buClr>
                <a:schemeClr val="dk1"/>
              </a:buClr>
              <a:buSzPts val="3700"/>
              <a:buFont typeface="Roboto"/>
              <a:buChar char="■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>
            <a:lvl1pPr indent="-533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indent="-463550" lvl="1" marL="9144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indent="-463550" lvl="2" marL="13716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indent="-463550" lvl="3" marL="18288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indent="-463550" lvl="4" marL="22860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indent="-463550" lvl="5" marL="27432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indent="-463550" lvl="6" marL="32004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indent="-463550" lvl="7" marL="3657600" rtl="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indent="-463550" lvl="8" marL="4114800" rtl="0">
              <a:lnSpc>
                <a:spcPct val="115000"/>
              </a:lnSpc>
              <a:spcBef>
                <a:spcPts val="4300"/>
              </a:spcBef>
              <a:spcAft>
                <a:spcPts val="430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rtl="0" algn="r">
              <a:buNone/>
              <a:defRPr sz="2700">
                <a:solidFill>
                  <a:schemeClr val="dk2"/>
                </a:solidFill>
              </a:defRPr>
            </a:lvl1pPr>
            <a:lvl2pPr lvl="1" rtl="0" algn="r">
              <a:buNone/>
              <a:defRPr sz="2700">
                <a:solidFill>
                  <a:schemeClr val="dk2"/>
                </a:solidFill>
              </a:defRPr>
            </a:lvl2pPr>
            <a:lvl3pPr lvl="2" rtl="0" algn="r">
              <a:buNone/>
              <a:defRPr sz="2700">
                <a:solidFill>
                  <a:schemeClr val="dk2"/>
                </a:solidFill>
              </a:defRPr>
            </a:lvl3pPr>
            <a:lvl4pPr lvl="3" rtl="0" algn="r">
              <a:buNone/>
              <a:defRPr sz="2700">
                <a:solidFill>
                  <a:schemeClr val="dk2"/>
                </a:solidFill>
              </a:defRPr>
            </a:lvl4pPr>
            <a:lvl5pPr lvl="4" rtl="0" algn="r">
              <a:buNone/>
              <a:defRPr sz="2700">
                <a:solidFill>
                  <a:schemeClr val="dk2"/>
                </a:solidFill>
              </a:defRPr>
            </a:lvl5pPr>
            <a:lvl6pPr lvl="5" rtl="0" algn="r">
              <a:buNone/>
              <a:defRPr sz="2700">
                <a:solidFill>
                  <a:schemeClr val="dk2"/>
                </a:solidFill>
              </a:defRPr>
            </a:lvl6pPr>
            <a:lvl7pPr lvl="6" rtl="0" algn="r">
              <a:buNone/>
              <a:defRPr sz="2700">
                <a:solidFill>
                  <a:schemeClr val="dk2"/>
                </a:solidFill>
              </a:defRPr>
            </a:lvl7pPr>
            <a:lvl8pPr lvl="7" rtl="0" algn="r">
              <a:buNone/>
              <a:defRPr sz="2700">
                <a:solidFill>
                  <a:schemeClr val="dk2"/>
                </a:solidFill>
              </a:defRPr>
            </a:lvl8pPr>
            <a:lvl9pPr lvl="8" rtl="0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18.jpg"/><Relationship Id="rId5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Relationship Id="rId4" Type="http://schemas.openxmlformats.org/officeDocument/2006/relationships/image" Target="../media/image29.jpg"/><Relationship Id="rId9" Type="http://schemas.openxmlformats.org/officeDocument/2006/relationships/image" Target="../media/image31.jpg"/><Relationship Id="rId5" Type="http://schemas.openxmlformats.org/officeDocument/2006/relationships/image" Target="../media/image12.jpg"/><Relationship Id="rId6" Type="http://schemas.openxmlformats.org/officeDocument/2006/relationships/image" Target="../media/image28.jpg"/><Relationship Id="rId7" Type="http://schemas.openxmlformats.org/officeDocument/2006/relationships/image" Target="../media/image26.jpg"/><Relationship Id="rId8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10.jpg"/><Relationship Id="rId5" Type="http://schemas.openxmlformats.org/officeDocument/2006/relationships/image" Target="../media/image9.jpg"/><Relationship Id="rId6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11.jpg"/><Relationship Id="rId5" Type="http://schemas.openxmlformats.org/officeDocument/2006/relationships/image" Target="../media/image15.jpg"/><Relationship Id="rId6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renaissance.com/products/assessment/star-360/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6"/>
          <p:cNvPicPr preferRelativeResize="0"/>
          <p:nvPr/>
        </p:nvPicPr>
        <p:blipFill rotWithShape="1">
          <a:blip r:embed="rId3">
            <a:alphaModFix amt="47000"/>
          </a:blip>
          <a:srcRect b="14919" l="52" r="0" t="42889"/>
          <a:stretch/>
        </p:blipFill>
        <p:spPr>
          <a:xfrm>
            <a:off x="384000" y="-289275"/>
            <a:ext cx="243714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/>
          <p:nvPr/>
        </p:nvSpPr>
        <p:spPr>
          <a:xfrm>
            <a:off x="711800" y="3081169"/>
            <a:ext cx="22960500" cy="2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i="0" lang="en-US" sz="1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AIMS K-</a:t>
            </a:r>
            <a:r>
              <a:rPr b="1" lang="en-US" sz="14000">
                <a:solidFill>
                  <a:srgbClr val="FFFFFF"/>
                </a:solidFill>
              </a:rPr>
              <a:t>12</a:t>
            </a:r>
            <a:r>
              <a:rPr b="1" i="0" lang="en-US" sz="1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Board Report</a:t>
            </a:r>
            <a:endParaRPr sz="14000"/>
          </a:p>
        </p:txBody>
      </p:sp>
      <p:sp>
        <p:nvSpPr>
          <p:cNvPr id="112" name="Google Shape;112;p26"/>
          <p:cNvSpPr/>
          <p:nvPr/>
        </p:nvSpPr>
        <p:spPr>
          <a:xfrm>
            <a:off x="1687825" y="5163475"/>
            <a:ext cx="18905700" cy="85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October 15th, 2019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1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Superintendent</a:t>
            </a:r>
            <a:r>
              <a:rPr b="1" lang="en-US" sz="4500">
                <a:solidFill>
                  <a:srgbClr val="FFFFFF"/>
                </a:solidFill>
              </a:rPr>
              <a:t> Maya 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Woods-Cadiz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/>
              <a:t>                                                                               </a:t>
            </a:r>
            <a:r>
              <a:rPr b="1" lang="en-US" sz="4500">
                <a:solidFill>
                  <a:srgbClr val="FFFFFF"/>
                </a:solidFill>
              </a:rPr>
              <a:t>Mr. 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Christopher Ahmad</a:t>
            </a:r>
            <a:r>
              <a:rPr b="1" lang="en-US" sz="4500">
                <a:solidFill>
                  <a:srgbClr val="FFFFFF"/>
                </a:solidFill>
              </a:rPr>
              <a:t> (Head of School -Elementary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1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500">
                <a:solidFill>
                  <a:schemeClr val="dk1"/>
                </a:solidFill>
              </a:rPr>
              <a:t>Mr. Maurice Williams (Head of Schools - Middle)</a:t>
            </a:r>
            <a:endParaRPr b="1" sz="45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Mr. Tareyton Russ (AIPHS Head of School)</a:t>
            </a:r>
            <a:endParaRPr b="1" sz="4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500">
                <a:solidFill>
                  <a:schemeClr val="dk1"/>
                </a:solidFill>
              </a:rPr>
              <a:t>Mr. Peter Holmquist (AIPHS Head of Academics)</a:t>
            </a:r>
            <a:endParaRPr b="1" sz="45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1" sz="45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1" sz="45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1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/>
          <p:nvPr>
            <p:ph idx="4294967295" type="ctrTitle"/>
          </p:nvPr>
        </p:nvSpPr>
        <p:spPr>
          <a:xfrm>
            <a:off x="186275" y="847875"/>
            <a:ext cx="24197400" cy="2140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A.I.M.S.T.R.O.N.G. Acronym</a:t>
            </a:r>
            <a:endParaRPr b="1" i="1" sz="4800"/>
          </a:p>
        </p:txBody>
      </p:sp>
      <p:sp>
        <p:nvSpPr>
          <p:cNvPr id="181" name="Google Shape;181;p35"/>
          <p:cNvSpPr txBox="1"/>
          <p:nvPr>
            <p:ph idx="4294967295" type="subTitle"/>
          </p:nvPr>
        </p:nvSpPr>
        <p:spPr>
          <a:xfrm>
            <a:off x="9599975" y="3588375"/>
            <a:ext cx="12726900" cy="9272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469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-US" sz="3800"/>
              <a:t>The AIMSTRONG acronym was developed last year as a way to codify our popular sports rallying cry in a manner that incorporates the nine essential traits of a model AIMS student.  AIMSTRONG appropriately begins with Academics and ends with Grit - a needed trait endurance and persistence to overcome obstacles and achieve success.  </a:t>
            </a:r>
            <a:br>
              <a:rPr lang="en-US" sz="3800"/>
            </a:br>
            <a:endParaRPr sz="3800"/>
          </a:p>
          <a:p>
            <a:pPr indent="-469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-US" sz="3800"/>
              <a:t>E</a:t>
            </a:r>
            <a:r>
              <a:rPr lang="en-US" sz="3800"/>
              <a:t>ach month, AIMS will select a student of the month based on the designated trait within AIMSTRONG:  </a:t>
            </a:r>
            <a:r>
              <a:rPr b="1" lang="en-US" sz="3800"/>
              <a:t>A</a:t>
            </a:r>
            <a:r>
              <a:rPr lang="en-US" sz="3800"/>
              <a:t>cademics, </a:t>
            </a:r>
            <a:r>
              <a:rPr b="1" lang="en-US" sz="3800"/>
              <a:t>I</a:t>
            </a:r>
            <a:r>
              <a:rPr lang="en-US" sz="3800"/>
              <a:t>ntegrity, </a:t>
            </a:r>
            <a:r>
              <a:rPr b="1" lang="en-US" sz="3800"/>
              <a:t>M</a:t>
            </a:r>
            <a:r>
              <a:rPr lang="en-US" sz="3800"/>
              <a:t>entorship, </a:t>
            </a:r>
            <a:r>
              <a:rPr b="1" lang="en-US" sz="3800"/>
              <a:t>S</a:t>
            </a:r>
            <a:r>
              <a:rPr lang="en-US" sz="3800"/>
              <a:t>trength, </a:t>
            </a:r>
            <a:r>
              <a:rPr b="1" lang="en-US" sz="3800"/>
              <a:t>T</a:t>
            </a:r>
            <a:r>
              <a:rPr lang="en-US" sz="3800"/>
              <a:t>eamwork, </a:t>
            </a:r>
            <a:r>
              <a:rPr b="1" lang="en-US" sz="3800"/>
              <a:t>R</a:t>
            </a:r>
            <a:r>
              <a:rPr lang="en-US" sz="3800"/>
              <a:t>esponsibility, </a:t>
            </a:r>
            <a:r>
              <a:rPr b="1" lang="en-US" sz="3800"/>
              <a:t>O</a:t>
            </a:r>
            <a:r>
              <a:rPr lang="en-US" sz="3800"/>
              <a:t>rganization, </a:t>
            </a:r>
            <a:r>
              <a:rPr b="1" lang="en-US" sz="3800"/>
              <a:t>N</a:t>
            </a:r>
            <a:r>
              <a:rPr lang="en-US" sz="3800"/>
              <a:t>erve, </a:t>
            </a:r>
            <a:r>
              <a:rPr b="1" lang="en-US" sz="3800"/>
              <a:t>G</a:t>
            </a:r>
            <a:r>
              <a:rPr lang="en-US" sz="3800"/>
              <a:t>rit.</a:t>
            </a:r>
            <a:br>
              <a:rPr lang="en-US" sz="3800"/>
            </a:br>
            <a:endParaRPr sz="3800"/>
          </a:p>
          <a:p>
            <a:pPr indent="-469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-US" sz="3800"/>
              <a:t>Increased marketing of the A.I.M.S.T.R.O.N.G. acronym has begun, including placement on our stairs.  </a:t>
            </a:r>
            <a:endParaRPr sz="3800"/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75" y="2571750"/>
            <a:ext cx="8572500" cy="85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175" y="2286050"/>
            <a:ext cx="8572500" cy="1142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>
            <p:ph idx="4294967295" type="ctrTitle"/>
          </p:nvPr>
        </p:nvSpPr>
        <p:spPr>
          <a:xfrm>
            <a:off x="186275" y="847875"/>
            <a:ext cx="24197400" cy="2140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Academic Saturday School Updates</a:t>
            </a:r>
            <a:endParaRPr b="1" i="1" sz="4800"/>
          </a:p>
        </p:txBody>
      </p:sp>
      <p:sp>
        <p:nvSpPr>
          <p:cNvPr id="189" name="Google Shape;189;p36"/>
          <p:cNvSpPr txBox="1"/>
          <p:nvPr>
            <p:ph idx="4294967295" type="subTitle"/>
          </p:nvPr>
        </p:nvSpPr>
        <p:spPr>
          <a:xfrm>
            <a:off x="9599975" y="3588375"/>
            <a:ext cx="12726900" cy="9272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469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-US" sz="3800"/>
              <a:t>We have </a:t>
            </a:r>
            <a:endParaRPr sz="3800"/>
          </a:p>
          <a:p>
            <a:pPr indent="-469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-US" sz="3800"/>
              <a:t>Each month, AIMS will select a student of the month based on the designated trait within AIMSTRONG:  </a:t>
            </a:r>
            <a:r>
              <a:rPr b="1" lang="en-US" sz="3800"/>
              <a:t>A</a:t>
            </a:r>
            <a:r>
              <a:rPr lang="en-US" sz="3800"/>
              <a:t>cademics, </a:t>
            </a:r>
            <a:r>
              <a:rPr b="1" lang="en-US" sz="3800"/>
              <a:t>I</a:t>
            </a:r>
            <a:r>
              <a:rPr lang="en-US" sz="3800"/>
              <a:t>ntegrity, </a:t>
            </a:r>
            <a:r>
              <a:rPr b="1" lang="en-US" sz="3800"/>
              <a:t>M</a:t>
            </a:r>
            <a:r>
              <a:rPr lang="en-US" sz="3800"/>
              <a:t>entorship, </a:t>
            </a:r>
            <a:r>
              <a:rPr b="1" lang="en-US" sz="3800"/>
              <a:t>S</a:t>
            </a:r>
            <a:r>
              <a:rPr lang="en-US" sz="3800"/>
              <a:t>trength, </a:t>
            </a:r>
            <a:r>
              <a:rPr b="1" lang="en-US" sz="3800"/>
              <a:t>T</a:t>
            </a:r>
            <a:r>
              <a:rPr lang="en-US" sz="3800"/>
              <a:t>eamwork, </a:t>
            </a:r>
            <a:r>
              <a:rPr b="1" lang="en-US" sz="3800"/>
              <a:t>R</a:t>
            </a:r>
            <a:r>
              <a:rPr lang="en-US" sz="3800"/>
              <a:t>esponsibility, </a:t>
            </a:r>
            <a:r>
              <a:rPr b="1" lang="en-US" sz="3800"/>
              <a:t>O</a:t>
            </a:r>
            <a:r>
              <a:rPr lang="en-US" sz="3800"/>
              <a:t>rganization, </a:t>
            </a:r>
            <a:r>
              <a:rPr b="1" lang="en-US" sz="3800"/>
              <a:t>N</a:t>
            </a:r>
            <a:r>
              <a:rPr lang="en-US" sz="3800"/>
              <a:t>erve, </a:t>
            </a:r>
            <a:r>
              <a:rPr b="1" lang="en-US" sz="3800"/>
              <a:t>G</a:t>
            </a:r>
            <a:r>
              <a:rPr lang="en-US" sz="3800"/>
              <a:t>rit.</a:t>
            </a:r>
            <a:br>
              <a:rPr lang="en-US" sz="3800"/>
            </a:br>
            <a:endParaRPr sz="3800"/>
          </a:p>
          <a:p>
            <a:pPr indent="-469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-US" sz="3800"/>
              <a:t>Increased marketing of the A.I.M.S.T.R.O.N.G. acronym has begun, including placement on our stairs.  </a:t>
            </a:r>
            <a:endParaRPr sz="3800"/>
          </a:p>
        </p:txBody>
      </p:sp>
      <p:pic>
        <p:nvPicPr>
          <p:cNvPr id="190" name="Google Shape;1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75" y="2571750"/>
            <a:ext cx="8572500" cy="85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>
            <p:ph type="ctrTitle"/>
          </p:nvPr>
        </p:nvSpPr>
        <p:spPr>
          <a:xfrm>
            <a:off x="10336267" y="442733"/>
            <a:ext cx="13204800" cy="17193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A4C2F4"/>
                </a:solidFill>
              </a:rPr>
              <a:t>High School</a:t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7"/>
          <p:cNvSpPr txBox="1"/>
          <p:nvPr/>
        </p:nvSpPr>
        <p:spPr>
          <a:xfrm>
            <a:off x="3654375" y="2161925"/>
            <a:ext cx="16432500" cy="82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609600" lvl="0" marL="457200" rtl="0" algn="l">
              <a:lnSpc>
                <a:spcPct val="11500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6000"/>
              <a:buAutoNum type="arabicPeriod"/>
            </a:pPr>
            <a:r>
              <a:rPr lang="en-US" sz="6000">
                <a:solidFill>
                  <a:srgbClr val="FFFFFF"/>
                </a:solidFill>
              </a:rPr>
              <a:t>Credit recovery classes</a:t>
            </a:r>
            <a:endParaRPr sz="6000">
              <a:solidFill>
                <a:srgbClr val="FFFFFF"/>
              </a:solidFill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AutoNum type="arabicPeriod"/>
            </a:pPr>
            <a:r>
              <a:rPr lang="en-US" sz="6000">
                <a:solidFill>
                  <a:srgbClr val="FFFFFF"/>
                </a:solidFill>
              </a:rPr>
              <a:t>Boot Camp</a:t>
            </a:r>
            <a:endParaRPr sz="6000">
              <a:solidFill>
                <a:srgbClr val="FFFFFF"/>
              </a:solidFill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AutoNum type="arabicPeriod"/>
            </a:pPr>
            <a:r>
              <a:rPr lang="en-US" sz="6000">
                <a:solidFill>
                  <a:srgbClr val="FFFFFF"/>
                </a:solidFill>
              </a:rPr>
              <a:t>Beginning of school</a:t>
            </a:r>
            <a:endParaRPr sz="6000">
              <a:solidFill>
                <a:srgbClr val="FFFFFF"/>
              </a:solidFill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AutoNum type="arabicPeriod"/>
            </a:pPr>
            <a:r>
              <a:rPr lang="en-US" sz="6000">
                <a:solidFill>
                  <a:srgbClr val="FFFFFF"/>
                </a:solidFill>
              </a:rPr>
              <a:t>Recruitment, screening, scheduling, and interviewing teacher candidates</a:t>
            </a:r>
            <a:endParaRPr sz="6000">
              <a:solidFill>
                <a:srgbClr val="FFFFFF"/>
              </a:solidFill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AutoNum type="arabicPeriod"/>
            </a:pPr>
            <a:r>
              <a:rPr lang="en-US" sz="6000">
                <a:solidFill>
                  <a:srgbClr val="FFFFFF"/>
                </a:solidFill>
              </a:rPr>
              <a:t>AP Testing changes</a:t>
            </a:r>
            <a:r>
              <a:rPr b="1" lang="en-US" sz="6000">
                <a:solidFill>
                  <a:srgbClr val="FFFFFF"/>
                </a:solidFill>
              </a:rPr>
              <a:t>  </a:t>
            </a:r>
            <a:endParaRPr b="1" sz="6000">
              <a:solidFill>
                <a:srgbClr val="FFFFFF"/>
              </a:solidFill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AutoNum type="arabicPeriod"/>
            </a:pPr>
            <a:r>
              <a:rPr lang="en-US" sz="6000">
                <a:solidFill>
                  <a:schemeClr val="dk1"/>
                </a:solidFill>
              </a:rPr>
              <a:t>Back to School Night - Oct 16th</a:t>
            </a:r>
            <a:endParaRPr b="1" sz="6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rgbClr val="FFFFFF"/>
              </a:solidFill>
            </a:endParaRPr>
          </a:p>
        </p:txBody>
      </p:sp>
      <p:pic>
        <p:nvPicPr>
          <p:cNvPr id="197" name="Google Shape;197;p37"/>
          <p:cNvPicPr preferRelativeResize="0"/>
          <p:nvPr/>
        </p:nvPicPr>
        <p:blipFill rotWithShape="1">
          <a:blip r:embed="rId3">
            <a:alphaModFix/>
          </a:blip>
          <a:srcRect b="0" l="23598" r="38989" t="0"/>
          <a:stretch/>
        </p:blipFill>
        <p:spPr>
          <a:xfrm>
            <a:off x="19934475" y="2161925"/>
            <a:ext cx="3711073" cy="558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7"/>
          <p:cNvPicPr preferRelativeResize="0"/>
          <p:nvPr/>
        </p:nvPicPr>
        <p:blipFill rotWithShape="1">
          <a:blip r:embed="rId4">
            <a:alphaModFix/>
          </a:blip>
          <a:srcRect b="38034" l="0" r="0" t="0"/>
          <a:stretch/>
        </p:blipFill>
        <p:spPr>
          <a:xfrm>
            <a:off x="18484275" y="8799025"/>
            <a:ext cx="5161274" cy="384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>
            <p:ph type="ctrTitle"/>
          </p:nvPr>
        </p:nvSpPr>
        <p:spPr>
          <a:xfrm>
            <a:off x="10418600" y="235800"/>
            <a:ext cx="13204800" cy="17193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9FC5E8"/>
                </a:solidFill>
              </a:rPr>
              <a:t>High School</a:t>
            </a:r>
            <a:endParaRPr sz="9600">
              <a:solidFill>
                <a:srgbClr val="9FC5E8"/>
              </a:solidFill>
            </a:endParaRPr>
          </a:p>
        </p:txBody>
      </p:sp>
      <p:sp>
        <p:nvSpPr>
          <p:cNvPr id="204" name="Google Shape;204;p38"/>
          <p:cNvSpPr txBox="1"/>
          <p:nvPr/>
        </p:nvSpPr>
        <p:spPr>
          <a:xfrm>
            <a:off x="12874875" y="1955100"/>
            <a:ext cx="8568300" cy="9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FFFF"/>
                </a:solidFill>
              </a:rPr>
              <a:t>Students completed credit recovery and those students added 505 total credits to their cumulative graduation progress. </a:t>
            </a:r>
            <a:endParaRPr sz="3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FFFF"/>
                </a:solidFill>
              </a:rPr>
              <a:t>This means that we will have fewer students taking classes from </a:t>
            </a:r>
            <a:endParaRPr sz="3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FFFF"/>
                </a:solidFill>
              </a:rPr>
              <a:t>9th and 10th grade, or </a:t>
            </a:r>
            <a:endParaRPr sz="3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FFFF"/>
                </a:solidFill>
              </a:rPr>
              <a:t>10th and 11th grade, or </a:t>
            </a:r>
            <a:endParaRPr sz="3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FFFFF"/>
                </a:solidFill>
              </a:rPr>
              <a:t>11th and 12th grade. </a:t>
            </a:r>
            <a:endParaRPr sz="3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2700"/>
              </a:spcAft>
              <a:buNone/>
            </a:pPr>
            <a:r>
              <a:rPr lang="en-US" sz="3700">
                <a:solidFill>
                  <a:srgbClr val="FFFFFF"/>
                </a:solidFill>
              </a:rPr>
              <a:t>This hurts the ability of all students to have access to the courses that they need.</a:t>
            </a:r>
            <a:endParaRPr sz="3700">
              <a:solidFill>
                <a:srgbClr val="FFFFFF"/>
              </a:solidFill>
            </a:endParaRPr>
          </a:p>
        </p:txBody>
      </p:sp>
      <p:sp>
        <p:nvSpPr>
          <p:cNvPr id="205" name="Google Shape;205;p38"/>
          <p:cNvSpPr txBox="1"/>
          <p:nvPr/>
        </p:nvSpPr>
        <p:spPr>
          <a:xfrm>
            <a:off x="3525750" y="855175"/>
            <a:ext cx="9004800" cy="77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marR="482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</a:rPr>
              <a:t>Credit Recovery Students</a:t>
            </a:r>
            <a:r>
              <a:rPr lang="en-US" sz="4800">
                <a:solidFill>
                  <a:srgbClr val="FFFFFF"/>
                </a:solidFill>
              </a:rPr>
              <a:t> </a:t>
            </a:r>
            <a:endParaRPr sz="4800">
              <a:solidFill>
                <a:srgbClr val="FFFFFF"/>
              </a:solidFill>
            </a:endParaRPr>
          </a:p>
          <a:p>
            <a:pPr indent="0" lvl="0" marL="457200" marR="482600" rtl="0" algn="l">
              <a:lnSpc>
                <a:spcPct val="100000"/>
              </a:lnSpc>
              <a:spcBef>
                <a:spcPts val="2700"/>
              </a:spcBef>
              <a:spcAft>
                <a:spcPts val="270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Work on the topics they missed in the regular year and made up learning which they did not master during the school year over the summer.</a:t>
            </a:r>
            <a:endParaRPr sz="4800">
              <a:solidFill>
                <a:srgbClr val="FFFFFF"/>
              </a:solidFill>
            </a:endParaRPr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150" y="9089000"/>
            <a:ext cx="6588401" cy="37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8"/>
          <p:cNvPicPr preferRelativeResize="0"/>
          <p:nvPr/>
        </p:nvPicPr>
        <p:blipFill rotWithShape="1">
          <a:blip r:embed="rId4">
            <a:alphaModFix/>
          </a:blip>
          <a:srcRect b="26707" l="0" r="18200" t="0"/>
          <a:stretch/>
        </p:blipFill>
        <p:spPr>
          <a:xfrm>
            <a:off x="787425" y="8914550"/>
            <a:ext cx="4525399" cy="40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/>
          <p:nvPr>
            <p:ph type="ctrTitle"/>
          </p:nvPr>
        </p:nvSpPr>
        <p:spPr>
          <a:xfrm>
            <a:off x="11772692" y="532058"/>
            <a:ext cx="11701500" cy="17193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FC5E8"/>
                </a:solidFill>
              </a:rPr>
              <a:t>High School</a:t>
            </a:r>
            <a:endParaRPr>
              <a:solidFill>
                <a:srgbClr val="9FC5E8"/>
              </a:solidFill>
            </a:endParaRPr>
          </a:p>
        </p:txBody>
      </p:sp>
      <p:sp>
        <p:nvSpPr>
          <p:cNvPr id="213" name="Google Shape;213;p39"/>
          <p:cNvSpPr txBox="1"/>
          <p:nvPr/>
        </p:nvSpPr>
        <p:spPr>
          <a:xfrm>
            <a:off x="3952350" y="1730825"/>
            <a:ext cx="19264800" cy="9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Boot Camp was attended by staff who had been onboarded by those dates.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Several teachers mentioned the explicit covering of AIMS field guide and handbook was helpful.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HS Division PD included STEM, SEL, </a:t>
            </a:r>
            <a:r>
              <a:rPr lang="en-US" sz="4800">
                <a:solidFill>
                  <a:srgbClr val="FFFFFF"/>
                </a:solidFill>
              </a:rPr>
              <a:t>BBC, </a:t>
            </a:r>
            <a:r>
              <a:rPr lang="en-US" sz="4800">
                <a:solidFill>
                  <a:srgbClr val="FFFFFF"/>
                </a:solidFill>
              </a:rPr>
              <a:t>Culturally Responsive Teaching, and AVID training.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140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High School shared the Lakeview campus with the other two divisions during construction days in August.</a:t>
            </a:r>
            <a:endParaRPr sz="4800">
              <a:solidFill>
                <a:srgbClr val="FFFFFF"/>
              </a:solidFill>
            </a:endParaRPr>
          </a:p>
        </p:txBody>
      </p:sp>
      <p:pic>
        <p:nvPicPr>
          <p:cNvPr id="214" name="Google Shape;214;p39"/>
          <p:cNvPicPr preferRelativeResize="0"/>
          <p:nvPr/>
        </p:nvPicPr>
        <p:blipFill rotWithShape="1">
          <a:blip r:embed="rId3">
            <a:alphaModFix/>
          </a:blip>
          <a:srcRect b="1761" l="20017" r="8492" t="35313"/>
          <a:stretch/>
        </p:blipFill>
        <p:spPr>
          <a:xfrm>
            <a:off x="14937950" y="8620925"/>
            <a:ext cx="8536248" cy="422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8697125"/>
            <a:ext cx="9921797" cy="410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9"/>
          <p:cNvPicPr preferRelativeResize="0"/>
          <p:nvPr/>
        </p:nvPicPr>
        <p:blipFill rotWithShape="1">
          <a:blip r:embed="rId5">
            <a:alphaModFix/>
          </a:blip>
          <a:srcRect b="52914" l="0" r="0" t="0"/>
          <a:stretch/>
        </p:blipFill>
        <p:spPr>
          <a:xfrm>
            <a:off x="10843300" y="9560178"/>
            <a:ext cx="3935150" cy="23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 txBox="1"/>
          <p:nvPr>
            <p:ph type="ctrTitle"/>
          </p:nvPr>
        </p:nvSpPr>
        <p:spPr>
          <a:xfrm>
            <a:off x="11839625" y="442725"/>
            <a:ext cx="11701500" cy="17193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FE2F3"/>
                </a:solidFill>
              </a:rPr>
              <a:t>High School</a:t>
            </a:r>
            <a:endParaRPr>
              <a:solidFill>
                <a:srgbClr val="CFE2F3"/>
              </a:solidFill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4028333" y="1942600"/>
            <a:ext cx="10043100" cy="82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</a:rPr>
              <a:t>Recruitment, screening, scheduling, and interviewing teacher candidates</a:t>
            </a:r>
            <a:endParaRPr sz="4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</a:rPr>
              <a:t>Indeed, EDJoin candidates have been followed up on. </a:t>
            </a:r>
            <a:endParaRPr sz="4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</a:rPr>
              <a:t>Appropriate candidates have been invited for interviews. Some accepted the interview and later took another position.</a:t>
            </a:r>
            <a:endParaRPr sz="4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</a:rPr>
              <a:t>Math &amp; Spanish candidates are particularly difficult to find.</a:t>
            </a:r>
            <a:endParaRPr sz="4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2700"/>
              </a:spcBef>
              <a:spcAft>
                <a:spcPts val="2700"/>
              </a:spcAft>
              <a:buNone/>
            </a:pPr>
            <a:r>
              <a:t/>
            </a:r>
            <a:endParaRPr sz="3700"/>
          </a:p>
        </p:txBody>
      </p:sp>
      <p:sp>
        <p:nvSpPr>
          <p:cNvPr id="223" name="Google Shape;223;p40"/>
          <p:cNvSpPr txBox="1"/>
          <p:nvPr/>
        </p:nvSpPr>
        <p:spPr>
          <a:xfrm>
            <a:off x="13781933" y="1942600"/>
            <a:ext cx="8686500" cy="9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882650" lvl="0" marL="1219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Char char="●"/>
            </a:pPr>
            <a:r>
              <a:rPr lang="en-US" sz="3700">
                <a:solidFill>
                  <a:srgbClr val="FFFFFF"/>
                </a:solidFill>
              </a:rPr>
              <a:t>Substitute teachers were scheduled for longer terms at the beginning of school, while some staff were as yet unhired, or awaiting required onboarding paperwork.</a:t>
            </a:r>
            <a:endParaRPr sz="3700">
              <a:solidFill>
                <a:srgbClr val="FFFFFF"/>
              </a:solidFill>
            </a:endParaRPr>
          </a:p>
          <a:p>
            <a:pPr indent="-844550" lvl="0" marL="1219200" rtl="0" algn="l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3700"/>
              <a:buChar char="●"/>
            </a:pPr>
            <a:r>
              <a:rPr lang="en-US" sz="3700">
                <a:solidFill>
                  <a:srgbClr val="FFFFFF"/>
                </a:solidFill>
              </a:rPr>
              <a:t>Longer term substitutes who have been found strong have been approached about being hired.</a:t>
            </a:r>
            <a:endParaRPr sz="3700">
              <a:solidFill>
                <a:srgbClr val="FFFFFF"/>
              </a:solidFill>
            </a:endParaRPr>
          </a:p>
          <a:p>
            <a:pPr indent="-844550" lvl="0" marL="1219200" rtl="0" algn="l">
              <a:spcBef>
                <a:spcPts val="2700"/>
              </a:spcBef>
              <a:spcAft>
                <a:spcPts val="2700"/>
              </a:spcAft>
              <a:buClr>
                <a:srgbClr val="FFFFFF"/>
              </a:buClr>
              <a:buSzPts val="3700"/>
              <a:buChar char="●"/>
            </a:pPr>
            <a:r>
              <a:rPr lang="en-US" sz="3700">
                <a:solidFill>
                  <a:srgbClr val="FFFFFF"/>
                </a:solidFill>
              </a:rPr>
              <a:t>Credentials are being explored and sought for strong candidates.</a:t>
            </a:r>
            <a:endParaRPr sz="3700">
              <a:solidFill>
                <a:srgbClr val="FFFFFF"/>
              </a:solidFill>
            </a:endParaRPr>
          </a:p>
        </p:txBody>
      </p:sp>
      <p:sp>
        <p:nvSpPr>
          <p:cNvPr id="224" name="Google Shape;224;p40"/>
          <p:cNvSpPr txBox="1"/>
          <p:nvPr/>
        </p:nvSpPr>
        <p:spPr>
          <a:xfrm rot="-5400000">
            <a:off x="-2968117" y="5142483"/>
            <a:ext cx="10604100" cy="26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8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HIRING</a:t>
            </a:r>
            <a:endParaRPr i="1" sz="12800">
              <a:solidFill>
                <a:srgbClr val="6D9EE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/>
          <p:nvPr>
            <p:ph type="ctrTitle"/>
          </p:nvPr>
        </p:nvSpPr>
        <p:spPr>
          <a:xfrm>
            <a:off x="11839625" y="442725"/>
            <a:ext cx="11701500" cy="17193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FE2F3"/>
                </a:solidFill>
              </a:rPr>
              <a:t>High School</a:t>
            </a:r>
            <a:endParaRPr>
              <a:solidFill>
                <a:srgbClr val="CFE2F3"/>
              </a:solidFill>
            </a:endParaRPr>
          </a:p>
        </p:txBody>
      </p:sp>
      <p:sp>
        <p:nvSpPr>
          <p:cNvPr id="230" name="Google Shape;230;p41"/>
          <p:cNvSpPr txBox="1"/>
          <p:nvPr/>
        </p:nvSpPr>
        <p:spPr>
          <a:xfrm>
            <a:off x="2778533" y="771400"/>
            <a:ext cx="6837600" cy="6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rgbClr val="FFF2CC"/>
                </a:solidFill>
              </a:rPr>
              <a:t>AP Testing updates</a:t>
            </a:r>
            <a:endParaRPr b="1" sz="5300">
              <a:solidFill>
                <a:srgbClr val="FFF2CC"/>
              </a:solidFill>
            </a:endParaRPr>
          </a:p>
          <a:p>
            <a:pPr indent="-946150" lvl="0" marL="1219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Arial"/>
              <a:buChar char="●"/>
            </a:pPr>
            <a:r>
              <a:rPr lang="en-US" sz="5300">
                <a:solidFill>
                  <a:srgbClr val="FFFFFF"/>
                </a:solidFill>
              </a:rPr>
              <a:t>AP classes are now tied to teachers and specific sections of each class</a:t>
            </a:r>
            <a:endParaRPr sz="5300">
              <a:solidFill>
                <a:srgbClr val="FFFFFF"/>
              </a:solidFill>
            </a:endParaRPr>
          </a:p>
        </p:txBody>
      </p:sp>
      <p:sp>
        <p:nvSpPr>
          <p:cNvPr id="231" name="Google Shape;231;p41"/>
          <p:cNvSpPr txBox="1"/>
          <p:nvPr/>
        </p:nvSpPr>
        <p:spPr>
          <a:xfrm>
            <a:off x="9340533" y="2138400"/>
            <a:ext cx="14200800" cy="6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914400" lvl="0" marL="1219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</a:pPr>
            <a:r>
              <a:rPr lang="en-US" sz="4800">
                <a:solidFill>
                  <a:srgbClr val="FFFFFF"/>
                </a:solidFill>
              </a:rPr>
              <a:t>Students sign into their AP accounts with “join codes” for that specific class and period. At that time they update demographic and survey questions - not on testing day.</a:t>
            </a:r>
            <a:endParaRPr sz="4800">
              <a:solidFill>
                <a:srgbClr val="FFFFFF"/>
              </a:solidFill>
            </a:endParaRPr>
          </a:p>
          <a:p>
            <a:pPr indent="-914400" lvl="0" marL="1219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4800"/>
              <a:buFont typeface="Old Standard TT"/>
              <a:buChar char="●"/>
            </a:pPr>
            <a:r>
              <a:rPr i="1" lang="en-US" sz="4800">
                <a:solidFill>
                  <a:srgbClr val="C9DAF8"/>
                </a:solidFill>
              </a:rPr>
              <a:t>We currently have 15/17 AP classes authorized</a:t>
            </a:r>
            <a:endParaRPr i="1" sz="4800">
              <a:solidFill>
                <a:srgbClr val="C9DAF8"/>
              </a:solidFill>
            </a:endParaRPr>
          </a:p>
          <a:p>
            <a:pPr indent="-914400" lvl="0" marL="1219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4800"/>
              <a:buFont typeface="Old Standard TT"/>
              <a:buChar char="●"/>
            </a:pPr>
            <a:r>
              <a:rPr lang="en-US" sz="4800">
                <a:solidFill>
                  <a:schemeClr val="dk1"/>
                </a:solidFill>
              </a:rPr>
              <a:t>This is the new AP test registration!</a:t>
            </a:r>
            <a:endParaRPr i="1" sz="4800">
              <a:solidFill>
                <a:srgbClr val="C9DAF8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300"/>
              </a:spcBef>
              <a:spcAft>
                <a:spcPts val="4300"/>
              </a:spcAft>
              <a:buNone/>
            </a:pPr>
            <a:r>
              <a:t/>
            </a:r>
            <a:endParaRPr sz="5300">
              <a:solidFill>
                <a:srgbClr val="FFFFFF"/>
              </a:solidFill>
            </a:endParaRPr>
          </a:p>
        </p:txBody>
      </p:sp>
      <p:sp>
        <p:nvSpPr>
          <p:cNvPr id="232" name="Google Shape;232;p41"/>
          <p:cNvSpPr txBox="1"/>
          <p:nvPr/>
        </p:nvSpPr>
        <p:spPr>
          <a:xfrm>
            <a:off x="288467" y="8423467"/>
            <a:ext cx="20819100" cy="3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946150" lvl="0" marL="1219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Arial"/>
              <a:buChar char="●"/>
            </a:pPr>
            <a:r>
              <a:rPr lang="en-US" sz="5300">
                <a:solidFill>
                  <a:srgbClr val="FFFFFF"/>
                </a:solidFill>
              </a:rPr>
              <a:t>Fiscal impact: </a:t>
            </a:r>
            <a:endParaRPr sz="5300">
              <a:solidFill>
                <a:srgbClr val="FFFFFF"/>
              </a:solidFill>
            </a:endParaRPr>
          </a:p>
          <a:p>
            <a:pPr indent="-946150" lvl="1" marL="2438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Arial"/>
              <a:buChar char="○"/>
            </a:pPr>
            <a:r>
              <a:rPr lang="en-US" sz="5300">
                <a:solidFill>
                  <a:srgbClr val="FFFFFF"/>
                </a:solidFill>
              </a:rPr>
              <a:t>test registration must be completed by November 1st.</a:t>
            </a:r>
            <a:endParaRPr sz="5300">
              <a:solidFill>
                <a:srgbClr val="FFFFFF"/>
              </a:solidFill>
            </a:endParaRPr>
          </a:p>
          <a:p>
            <a:pPr indent="-946150" lvl="1" marL="2438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Old Standard TT"/>
              <a:buChar char="○"/>
            </a:pPr>
            <a:r>
              <a:rPr lang="en-US" sz="5300">
                <a:solidFill>
                  <a:srgbClr val="FFFFFF"/>
                </a:solidFill>
              </a:rPr>
              <a:t>Late, unused, and cancelled tests now cost $40 (not $15)</a:t>
            </a:r>
            <a:endParaRPr sz="37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/>
          <p:nvPr>
            <p:ph type="ctrTitle"/>
          </p:nvPr>
        </p:nvSpPr>
        <p:spPr>
          <a:xfrm>
            <a:off x="11839625" y="442725"/>
            <a:ext cx="11701500" cy="17193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</a:rPr>
              <a:t>High School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38" name="Google Shape;238;p42"/>
          <p:cNvSpPr txBox="1"/>
          <p:nvPr/>
        </p:nvSpPr>
        <p:spPr>
          <a:xfrm>
            <a:off x="4092067" y="1772867"/>
            <a:ext cx="6837600" cy="6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800">
                <a:solidFill>
                  <a:srgbClr val="FFFFFF"/>
                </a:solidFill>
              </a:rPr>
              <a:t>Back to School Night</a:t>
            </a:r>
            <a:endParaRPr sz="12800">
              <a:solidFill>
                <a:srgbClr val="FFFFFF"/>
              </a:solidFill>
            </a:endParaRPr>
          </a:p>
        </p:txBody>
      </p:sp>
      <p:sp>
        <p:nvSpPr>
          <p:cNvPr id="239" name="Google Shape;239;p42"/>
          <p:cNvSpPr txBox="1"/>
          <p:nvPr/>
        </p:nvSpPr>
        <p:spPr>
          <a:xfrm>
            <a:off x="11691867" y="5285333"/>
            <a:ext cx="10297500" cy="6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October 16th, 2019</a:t>
            </a:r>
            <a:endParaRPr sz="8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6:00-8:00 pm</a:t>
            </a:r>
            <a:endParaRPr sz="8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" name="Google Shape;2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625" y="11013017"/>
            <a:ext cx="185737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713" y="11030261"/>
            <a:ext cx="185737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1800" y="10979675"/>
            <a:ext cx="192405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34913" y="11001206"/>
            <a:ext cx="1924050" cy="191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44725" y="10979700"/>
            <a:ext cx="1924050" cy="19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39175" y="11004325"/>
            <a:ext cx="1924050" cy="19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2"/>
          <p:cNvPicPr preferRelativeResize="0"/>
          <p:nvPr/>
        </p:nvPicPr>
        <p:blipFill rotWithShape="1">
          <a:blip r:embed="rId9">
            <a:alphaModFix/>
          </a:blip>
          <a:srcRect b="20571" l="32916" r="20033" t="0"/>
          <a:stretch/>
        </p:blipFill>
        <p:spPr>
          <a:xfrm>
            <a:off x="16433626" y="10996925"/>
            <a:ext cx="2026225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/>
          <p:nvPr>
            <p:ph type="title"/>
          </p:nvPr>
        </p:nvSpPr>
        <p:spPr>
          <a:xfrm>
            <a:off x="12475500" y="999850"/>
            <a:ext cx="23901600" cy="18297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AIMS Athletics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Updates</a:t>
            </a:r>
            <a:endParaRPr b="1"/>
          </a:p>
        </p:txBody>
      </p:sp>
      <p:sp>
        <p:nvSpPr>
          <p:cNvPr id="252" name="Google Shape;252;p43"/>
          <p:cNvSpPr txBox="1"/>
          <p:nvPr>
            <p:ph idx="4294967295" type="subTitle"/>
          </p:nvPr>
        </p:nvSpPr>
        <p:spPr>
          <a:xfrm>
            <a:off x="12246075" y="4401675"/>
            <a:ext cx="11488500" cy="8839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/>
              <a:t>The AIPHS Lady Eagles Volleyball Team will likely enter the playoffs as the #4 seed when the season ends.    Their last game of the season (Senior Night) will be held against rival Oakland Charter, on Monday, October 21 @ 5PM, at Soldier Town Gym.</a:t>
            </a:r>
            <a:br>
              <a:rPr lang="en-US" sz="3400"/>
            </a:br>
            <a:endParaRPr sz="3400"/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/>
              <a:t>The Middle School Flag Football season will begin on Saturday October 12.  The Middle School Volleyball team’s season will begin within the next 1-2 weeks. </a:t>
            </a:r>
            <a:endParaRPr sz="3400"/>
          </a:p>
          <a:p>
            <a:pPr indent="0" lvl="0" marL="457200" rtl="0" algn="l">
              <a:spcBef>
                <a:spcPts val="4300"/>
              </a:spcBef>
              <a:spcAft>
                <a:spcPts val="4300"/>
              </a:spcAft>
              <a:buNone/>
            </a:pPr>
            <a:r>
              <a:t/>
            </a:r>
            <a:endParaRPr sz="3400"/>
          </a:p>
        </p:txBody>
      </p:sp>
      <p:pic>
        <p:nvPicPr>
          <p:cNvPr id="253" name="Google Shape;2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4100"/>
            <a:ext cx="11941275" cy="597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3"/>
          <p:cNvPicPr preferRelativeResize="0"/>
          <p:nvPr/>
        </p:nvPicPr>
        <p:blipFill rotWithShape="1">
          <a:blip r:embed="rId4">
            <a:alphaModFix/>
          </a:blip>
          <a:srcRect b="-8389" l="0" r="0" t="8389"/>
          <a:stretch/>
        </p:blipFill>
        <p:spPr>
          <a:xfrm>
            <a:off x="0" y="6445900"/>
            <a:ext cx="11941275" cy="895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5851650" y="-248300"/>
            <a:ext cx="13641600" cy="2207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 to School Night - K-2</a:t>
            </a:r>
            <a:endParaRPr/>
          </a:p>
        </p:txBody>
      </p:sp>
      <p:sp>
        <p:nvSpPr>
          <p:cNvPr id="118" name="Google Shape;118;p27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300"/>
              </a:spcBef>
              <a:spcAft>
                <a:spcPts val="43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25" y="1959400"/>
            <a:ext cx="5405625" cy="115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74100" y="1959400"/>
            <a:ext cx="7909905" cy="1153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9150" y="1959400"/>
            <a:ext cx="8705700" cy="653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5800" y="8718125"/>
            <a:ext cx="12212055" cy="988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>
            <p:ph type="title"/>
          </p:nvPr>
        </p:nvSpPr>
        <p:spPr>
          <a:xfrm>
            <a:off x="587525" y="0"/>
            <a:ext cx="22315200" cy="2207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 to School Night (3-5)</a:t>
            </a:r>
            <a:endParaRPr/>
          </a:p>
        </p:txBody>
      </p:sp>
      <p:sp>
        <p:nvSpPr>
          <p:cNvPr id="128" name="Google Shape;128;p28"/>
          <p:cNvSpPr txBox="1"/>
          <p:nvPr>
            <p:ph idx="1" type="body"/>
          </p:nvPr>
        </p:nvSpPr>
        <p:spPr>
          <a:xfrm>
            <a:off x="1034400" y="3972876"/>
            <a:ext cx="22575900" cy="9012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300"/>
              </a:spcBef>
              <a:spcAft>
                <a:spcPts val="43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7352" y="2207700"/>
            <a:ext cx="6600180" cy="49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250" y="1847825"/>
            <a:ext cx="7597080" cy="6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7727" y="2207700"/>
            <a:ext cx="8009625" cy="92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250" y="7138200"/>
            <a:ext cx="8456505" cy="625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 txBox="1"/>
          <p:nvPr>
            <p:ph type="ctrTitle"/>
          </p:nvPr>
        </p:nvSpPr>
        <p:spPr>
          <a:xfrm>
            <a:off x="974667" y="760200"/>
            <a:ext cx="22721700" cy="41472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PBIS Rewards 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Movie Event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39" name="Google Shape;139;p29"/>
          <p:cNvSpPr txBox="1"/>
          <p:nvPr>
            <p:ph idx="1" type="subTitle"/>
          </p:nvPr>
        </p:nvSpPr>
        <p:spPr>
          <a:xfrm>
            <a:off x="831200" y="5460267"/>
            <a:ext cx="22721700" cy="749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Where: 2nd Floor East Wing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When: September 27, 2019 (Friday)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Includes: drink and popcorn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How Much: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K-2 50 Reward Points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3-5 100 PBIS Rewards Points</a:t>
            </a:r>
            <a:endParaRPr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>
            <p:ph type="title"/>
          </p:nvPr>
        </p:nvSpPr>
        <p:spPr>
          <a:xfrm>
            <a:off x="1034400" y="1221400"/>
            <a:ext cx="22315200" cy="2207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 LITERACY - Renaissance Education</a:t>
            </a:r>
            <a:endParaRPr/>
          </a:p>
        </p:txBody>
      </p:sp>
      <p:sp>
        <p:nvSpPr>
          <p:cNvPr id="145" name="Google Shape;145;p30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300"/>
              </a:spcAft>
              <a:buNone/>
            </a:pPr>
            <a:r>
              <a:rPr lang="en-US">
                <a:solidFill>
                  <a:srgbClr val="000000"/>
                </a:solidFill>
                <a:highlight>
                  <a:srgbClr val="BCECF6"/>
                </a:highlight>
              </a:rPr>
              <a:t>Guide your youngest students toward mastery of the early literacy skills directly related to their future success as readers. Renaissance Star Early Literacy®, a component of our </a:t>
            </a:r>
            <a:r>
              <a:rPr lang="en-US">
                <a:solidFill>
                  <a:srgbClr val="34ACE8"/>
                </a:solidFill>
                <a:highlight>
                  <a:srgbClr val="BCECF6"/>
                </a:highlight>
                <a:uFill>
                  <a:noFill/>
                </a:uFill>
                <a:hlinkClick r:id="rId3"/>
              </a:rPr>
              <a:t>Renaissance Star 360® assessment suite</a:t>
            </a:r>
            <a:r>
              <a:rPr lang="en-US">
                <a:solidFill>
                  <a:srgbClr val="000000"/>
                </a:solidFill>
                <a:highlight>
                  <a:srgbClr val="BCECF6"/>
                </a:highlight>
              </a:rPr>
              <a:t>, measures students’ vocabulary, phonics, language, and numeracy skills, monitors achievement and growth, and tracks understanding of literacy concepts aligned to your state learning standards.</a:t>
            </a:r>
            <a:endParaRPr/>
          </a:p>
        </p:txBody>
      </p:sp>
      <p:pic>
        <p:nvPicPr>
          <p:cNvPr id="146" name="Google Shape;14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4675" y="8422100"/>
            <a:ext cx="12949324" cy="5216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/>
          <p:nvPr>
            <p:ph type="title"/>
          </p:nvPr>
        </p:nvSpPr>
        <p:spPr>
          <a:xfrm>
            <a:off x="262500" y="1221400"/>
            <a:ext cx="230871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Site Visit - Merced County Office of Education</a:t>
            </a:r>
            <a:endParaRPr/>
          </a:p>
        </p:txBody>
      </p:sp>
      <p:sp>
        <p:nvSpPr>
          <p:cNvPr id="152" name="Google Shape;152;p31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             Council on African American Student Success</a:t>
            </a:r>
            <a:endParaRPr/>
          </a:p>
          <a:p>
            <a:pPr indent="0" lvl="0" marL="0" rtl="0" algn="l">
              <a:spcBef>
                <a:spcPts val="4300"/>
              </a:spcBef>
              <a:spcAft>
                <a:spcPts val="0"/>
              </a:spcAft>
              <a:buNone/>
            </a:pPr>
            <a:r>
              <a:rPr lang="en-US"/>
              <a:t>Purpose:</a:t>
            </a:r>
            <a:endParaRPr/>
          </a:p>
          <a:p>
            <a:pPr indent="0" lvl="0" marL="0" rtl="0" algn="l">
              <a:spcBef>
                <a:spcPts val="4300"/>
              </a:spcBef>
              <a:spcAft>
                <a:spcPts val="0"/>
              </a:spcAft>
              <a:buNone/>
            </a:pPr>
            <a:r>
              <a:rPr lang="en-US"/>
              <a:t>    To learn about specific efforts to improve outcomes for African American students and to learn about what works for African American students.</a:t>
            </a:r>
            <a:endParaRPr/>
          </a:p>
          <a:p>
            <a:pPr indent="0" lvl="0" marL="0" rtl="0" algn="l">
              <a:spcBef>
                <a:spcPts val="4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300"/>
              </a:spcBef>
              <a:spcAft>
                <a:spcPts val="43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AIMS K-5 Elementary Newsletter</a:t>
            </a:r>
            <a:endParaRPr/>
          </a:p>
        </p:txBody>
      </p:sp>
      <p:sp>
        <p:nvSpPr>
          <p:cNvPr id="158" name="Google Shape;158;p32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3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050" y="2870125"/>
            <a:ext cx="11172175" cy="104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76000" y="2870125"/>
            <a:ext cx="10595499" cy="1041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>
            <p:ph idx="4294967295" type="ctrTitle"/>
          </p:nvPr>
        </p:nvSpPr>
        <p:spPr>
          <a:xfrm>
            <a:off x="186275" y="847875"/>
            <a:ext cx="24197400" cy="2140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AIMS MS SGA Elections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800"/>
          </a:p>
        </p:txBody>
      </p:sp>
      <p:sp>
        <p:nvSpPr>
          <p:cNvPr id="166" name="Google Shape;166;p33"/>
          <p:cNvSpPr txBox="1"/>
          <p:nvPr>
            <p:ph idx="4294967295" type="subTitle"/>
          </p:nvPr>
        </p:nvSpPr>
        <p:spPr>
          <a:xfrm>
            <a:off x="9599975" y="3588375"/>
            <a:ext cx="12726900" cy="9272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</a:rPr>
              <a:t>SGA Executive Council Elections were held on Tuesday, October 8, 2019.  Congratulations to our new AIMS SGA Executive Officers.  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Ammanuel Walle (President)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Arianna Khalaf (Executive VP)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Rebekeh Zena (VP for Academic Affairs)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Jingyi Ma (VP for Communications)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Elon Alem (VP for External Affairs)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Charity Phan (VP for Student Affairs)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Raylene Shah (Executive Secretary)</a:t>
            </a:r>
            <a:endParaRPr b="1" sz="4200">
              <a:solidFill>
                <a:srgbClr val="FFFFFF"/>
              </a:solidFill>
            </a:endParaRPr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Char char="●"/>
            </a:pPr>
            <a:r>
              <a:rPr b="1" lang="en-US" sz="4200">
                <a:solidFill>
                  <a:srgbClr val="FFFFFF"/>
                </a:solidFill>
              </a:rPr>
              <a:t>Meklit Gebregiorgis (Executive Treasurer)</a:t>
            </a:r>
            <a:endParaRPr b="1" sz="4200">
              <a:solidFill>
                <a:srgbClr val="FFFFFF"/>
              </a:solidFill>
            </a:endParaRPr>
          </a:p>
        </p:txBody>
      </p:sp>
      <p:pic>
        <p:nvPicPr>
          <p:cNvPr id="167" name="Google Shape;1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75" y="2571750"/>
            <a:ext cx="8572500" cy="85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/>
          <p:nvPr>
            <p:ph idx="4294967295" type="ctrTitle"/>
          </p:nvPr>
        </p:nvSpPr>
        <p:spPr>
          <a:xfrm>
            <a:off x="186275" y="847875"/>
            <a:ext cx="24197400" cy="2140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PBIS Poster Signs</a:t>
            </a:r>
            <a:endParaRPr b="1" i="1" sz="4800"/>
          </a:p>
        </p:txBody>
      </p:sp>
      <p:sp>
        <p:nvSpPr>
          <p:cNvPr id="173" name="Google Shape;173;p34"/>
          <p:cNvSpPr txBox="1"/>
          <p:nvPr>
            <p:ph idx="4294967295" type="subTitle"/>
          </p:nvPr>
        </p:nvSpPr>
        <p:spPr>
          <a:xfrm>
            <a:off x="9599975" y="3588375"/>
            <a:ext cx="12726900" cy="9272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rPr lang="en-US" sz="4200"/>
              <a:t>PBIS Posters of Rules / Expectations have been ordered and placed in or near areas where students are likely to congregate.   </a:t>
            </a:r>
            <a:br>
              <a:rPr lang="en-US" sz="4200"/>
            </a:br>
            <a:endParaRPr b="1" sz="4200"/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rPr b="1" lang="en-US" sz="4200"/>
              <a:t>Using the AIMS Acronym, students are expected to be (A)ccountable, have (I)ntegrity, be (M)indful, and (S)afe within these areas on campus. </a:t>
            </a:r>
            <a:endParaRPr b="1" sz="4200"/>
          </a:p>
          <a:p>
            <a:pPr indent="-495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t/>
            </a:r>
            <a:endParaRPr b="1" sz="4200"/>
          </a:p>
        </p:txBody>
      </p:sp>
      <p:pic>
        <p:nvPicPr>
          <p:cNvPr id="174" name="Google Shape;1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75" y="2571750"/>
            <a:ext cx="8572500" cy="85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4"/>
          <p:cNvPicPr preferRelativeResize="0"/>
          <p:nvPr/>
        </p:nvPicPr>
        <p:blipFill rotWithShape="1">
          <a:blip r:embed="rId4">
            <a:alphaModFix/>
          </a:blip>
          <a:srcRect b="0" l="10232" r="5478" t="0"/>
          <a:stretch/>
        </p:blipFill>
        <p:spPr>
          <a:xfrm>
            <a:off x="0" y="2571750"/>
            <a:ext cx="9634725" cy="85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