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5143500" cx="9144000"/>
  <p:notesSz cx="6858000" cy="9144000"/>
  <p:embeddedFontLst>
    <p:embeddedFont>
      <p:font typeface="PT Sans Narrow"/>
      <p:regular r:id="rId19"/>
      <p:bold r:id="rId20"/>
    </p:embeddedFont>
    <p:embeddedFont>
      <p:font typeface="Open Sans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1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81D5896B-CAED-45C8-BC70-5BF821073B41}">
  <a:tblStyle styleId="{81D5896B-CAED-45C8-BC70-5BF821073B4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  <p:guide pos="1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TSansNarrow-bold.fntdata"/><Relationship Id="rId11" Type="http://schemas.openxmlformats.org/officeDocument/2006/relationships/slide" Target="slides/slide5.xml"/><Relationship Id="rId22" Type="http://schemas.openxmlformats.org/officeDocument/2006/relationships/font" Target="fonts/OpenSans-bold.fntdata"/><Relationship Id="rId10" Type="http://schemas.openxmlformats.org/officeDocument/2006/relationships/slide" Target="slides/slide4.xml"/><Relationship Id="rId21" Type="http://schemas.openxmlformats.org/officeDocument/2006/relationships/font" Target="fonts/OpenSans-regular.fntdata"/><Relationship Id="rId13" Type="http://schemas.openxmlformats.org/officeDocument/2006/relationships/slide" Target="slides/slide7.xml"/><Relationship Id="rId24" Type="http://schemas.openxmlformats.org/officeDocument/2006/relationships/font" Target="fonts/OpenSans-boldItalic.fntdata"/><Relationship Id="rId12" Type="http://schemas.openxmlformats.org/officeDocument/2006/relationships/slide" Target="slides/slide6.xml"/><Relationship Id="rId23" Type="http://schemas.openxmlformats.org/officeDocument/2006/relationships/font" Target="fonts/OpenSans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font" Target="fonts/PTSansNarrow-regular.fntdata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f8faeceba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f8faeceba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6379badca8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6379badca8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379badca8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379badca8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6379badca8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6379badca8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6379badca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6379badca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379badca8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379badca8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6379badca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6379badca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6379badca8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6379badca8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6379badca8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6379badca8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6379badca8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6379badca8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6379badca8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6379badca8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79badca8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6379badca8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docs.google.com/document/d/1R6J7gEORvICaWjwbnbqyTxO83cbZ6X56sXs1S_44F7E/edit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1004150" y="19041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BB0000"/>
                </a:solidFill>
              </a:rPr>
              <a:t>AIMS K-12</a:t>
            </a:r>
            <a:endParaRPr>
              <a:solidFill>
                <a:srgbClr val="BB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BB0000"/>
                </a:solidFill>
              </a:rPr>
              <a:t>ELD Overview</a:t>
            </a:r>
            <a:endParaRPr>
              <a:solidFill>
                <a:srgbClr val="BB0000"/>
              </a:solidFill>
            </a:endParaRPr>
          </a:p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September 24, 2019</a:t>
            </a:r>
            <a:endParaRPr/>
          </a:p>
        </p:txBody>
      </p:sp>
      <p:pic>
        <p:nvPicPr>
          <p:cNvPr id="68" name="Google Shape;6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91926" y="3642650"/>
            <a:ext cx="1497774" cy="1280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BB0000"/>
                </a:solidFill>
              </a:rPr>
              <a:t>ELD Program-</a:t>
            </a:r>
            <a:r>
              <a:rPr lang="en">
                <a:solidFill>
                  <a:srgbClr val="BB0000"/>
                </a:solidFill>
              </a:rPr>
              <a:t>High School</a:t>
            </a:r>
            <a:endParaRPr>
              <a:solidFill>
                <a:srgbClr val="BB0000"/>
              </a:solidFill>
            </a:endParaRPr>
          </a:p>
        </p:txBody>
      </p:sp>
      <p:sp>
        <p:nvSpPr>
          <p:cNvPr id="122" name="Google Shape;122;p22"/>
          <p:cNvSpPr txBox="1"/>
          <p:nvPr>
            <p:ph idx="1" type="body"/>
          </p:nvPr>
        </p:nvSpPr>
        <p:spPr>
          <a:xfrm>
            <a:off x="311700" y="10377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</a:t>
            </a:r>
            <a:r>
              <a:rPr lang="en" sz="1600"/>
              <a:t>4 periods of ELD courses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-Period 1-ELD Writing 11: Focuses on reading and writing-High Level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-Period 2&amp;5- ELD A: Focuses on Speaking &amp; listening, ELD B: Focuses on Reading and Writing-Low level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-Period 4-ELD 2: Focuses on all four domains with main focus on </a:t>
            </a:r>
            <a:r>
              <a:rPr lang="en" sz="1600"/>
              <a:t>reading</a:t>
            </a:r>
            <a:r>
              <a:rPr lang="en" sz="1600"/>
              <a:t> and </a:t>
            </a:r>
            <a:r>
              <a:rPr lang="en" sz="1600"/>
              <a:t>writing-mid-level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-Period 6-Language Lab/Intervention: Teacher work one on one with speaking and/or on core content assignments. 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-Intervention Aides: Works with students who speaks Arabic in ELD classes and other content core subjects. Cantonese IA supports newcomers as well. 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BB0000"/>
                </a:solidFill>
              </a:rPr>
              <a:t>Resources</a:t>
            </a:r>
            <a:endParaRPr>
              <a:solidFill>
                <a:srgbClr val="BB0000"/>
              </a:solidFill>
            </a:endParaRPr>
          </a:p>
        </p:txBody>
      </p:sp>
      <p:sp>
        <p:nvSpPr>
          <p:cNvPr id="128" name="Google Shape;128;p23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Elementary: </a:t>
            </a:r>
            <a:r>
              <a:rPr lang="en"/>
              <a:t>Benchmark Advance ELD Components,  Reading Inventory, Raz-Kids, Rosetta Stone after-school tutoring.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Middle: </a:t>
            </a:r>
            <a:r>
              <a:rPr lang="en"/>
              <a:t>INSIDE </a:t>
            </a:r>
            <a:r>
              <a:rPr lang="en"/>
              <a:t>Curriculum</a:t>
            </a:r>
            <a:r>
              <a:rPr lang="en"/>
              <a:t>, MS Novel Based </a:t>
            </a:r>
            <a:r>
              <a:rPr lang="en"/>
              <a:t>Curriculum</a:t>
            </a:r>
            <a:r>
              <a:rPr lang="en"/>
              <a:t>, Standards Plus, Reading Inventory, Newsela, Quill, Rosetta Stone, after-school tutoring.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/>
              <a:t>High:</a:t>
            </a:r>
            <a:r>
              <a:rPr lang="en"/>
              <a:t> EDGE Curriculum, Reading Inventory, Newsela, Quill, Rosetta Stone.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BB0000"/>
                </a:solidFill>
              </a:rPr>
              <a:t>Parent Involvement</a:t>
            </a:r>
            <a:r>
              <a:rPr lang="en"/>
              <a:t> </a:t>
            </a:r>
            <a:endParaRPr/>
          </a:p>
        </p:txBody>
      </p:sp>
      <p:sp>
        <p:nvSpPr>
          <p:cNvPr id="134" name="Google Shape;134;p2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ELAC/DELAC: </a:t>
            </a:r>
            <a:r>
              <a:rPr lang="en"/>
              <a:t>Meetings are held every other month on the first Tuesday.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ESL Class:</a:t>
            </a:r>
            <a:r>
              <a:rPr lang="en"/>
              <a:t> Offered twice a month, taught by an AIMS teacher.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/>
              <a:t>Literacy Night: </a:t>
            </a:r>
            <a:r>
              <a:rPr lang="en"/>
              <a:t>Showcase students work and opportunity to listen to a book in another language by parents.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BB0000"/>
                </a:solidFill>
              </a:rPr>
              <a:t>English Language Learners</a:t>
            </a:r>
            <a:r>
              <a:rPr lang="en">
                <a:solidFill>
                  <a:srgbClr val="E6B8AF"/>
                </a:solidFill>
              </a:rPr>
              <a:t> </a:t>
            </a:r>
            <a:endParaRPr>
              <a:solidFill>
                <a:srgbClr val="E6B8AF"/>
              </a:solidFill>
            </a:endParaRPr>
          </a:p>
        </p:txBody>
      </p:sp>
      <p:graphicFrame>
        <p:nvGraphicFramePr>
          <p:cNvPr id="74" name="Google Shape;74;p14"/>
          <p:cNvGraphicFramePr/>
          <p:nvPr/>
        </p:nvGraphicFramePr>
        <p:xfrm>
          <a:off x="438250" y="1674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{81D5896B-CAED-45C8-BC70-5BF821073B41}</a:tableStyleId>
              </a:tblPr>
              <a:tblGrid>
                <a:gridCol w="1643925"/>
                <a:gridCol w="1435050"/>
                <a:gridCol w="1452475"/>
                <a:gridCol w="1505475"/>
                <a:gridCol w="2182700"/>
              </a:tblGrid>
              <a:tr h="57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AIPCS I</a:t>
                      </a:r>
                      <a:endParaRPr b="1"/>
                    </a:p>
                  </a:txBody>
                  <a:tcPr marT="91425" marB="91425" marR="91425" marL="91425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AIPCS II</a:t>
                      </a:r>
                      <a:endParaRPr b="1"/>
                    </a:p>
                  </a:txBody>
                  <a:tcPr marT="91425" marB="91425" marR="91425" marL="91425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AIPHS</a:t>
                      </a:r>
                      <a:endParaRPr b="1"/>
                    </a:p>
                  </a:txBody>
                  <a:tcPr marT="91425" marB="91425" marR="91425" marL="91425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AIMS K-12 College Prep Charter District </a:t>
                      </a:r>
                      <a:endParaRPr b="1"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5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Classified as </a:t>
                      </a:r>
                      <a:r>
                        <a:rPr b="1" lang="en" sz="1200"/>
                        <a:t>English Learners </a:t>
                      </a:r>
                      <a:endParaRPr b="1" sz="1200"/>
                    </a:p>
                  </a:txBody>
                  <a:tcPr marT="91425" marB="91425" marR="91425" marL="91425"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~65=28%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~200=31%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~57=14%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322=25%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57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Classified as </a:t>
                      </a:r>
                      <a:r>
                        <a:rPr b="1" lang="en" sz="1200"/>
                        <a:t>Long Term English Learners </a:t>
                      </a:r>
                      <a:endParaRPr b="1"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28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24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94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57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Classified as </a:t>
                      </a:r>
                      <a:r>
                        <a:rPr b="1" lang="en" sz="1200"/>
                        <a:t>Newcomers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16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26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51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311700" y="2926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BB0000"/>
                </a:solidFill>
              </a:rPr>
              <a:t>Language Groups</a:t>
            </a:r>
            <a:endParaRPr>
              <a:solidFill>
                <a:srgbClr val="BB0000"/>
              </a:solidFill>
            </a:endParaRPr>
          </a:p>
        </p:txBody>
      </p:sp>
      <p:graphicFrame>
        <p:nvGraphicFramePr>
          <p:cNvPr id="80" name="Google Shape;80;p15"/>
          <p:cNvGraphicFramePr/>
          <p:nvPr/>
        </p:nvGraphicFramePr>
        <p:xfrm>
          <a:off x="421650" y="1000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{81D5896B-CAED-45C8-BC70-5BF821073B41}</a:tableStyleId>
              </a:tblPr>
              <a:tblGrid>
                <a:gridCol w="1936025"/>
                <a:gridCol w="1309425"/>
                <a:gridCol w="1622725"/>
                <a:gridCol w="1622725"/>
                <a:gridCol w="1622725"/>
              </a:tblGrid>
              <a:tr h="502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AIPCS I</a:t>
                      </a:r>
                      <a:endParaRPr b="1" sz="12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AIPCS II</a:t>
                      </a:r>
                      <a:endParaRPr b="1" sz="12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AIPHS</a:t>
                      </a:r>
                      <a:endParaRPr b="1" sz="12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/>
                        <a:t>AIMS K-12 College Prep Charter District </a:t>
                      </a:r>
                      <a:endParaRPr b="1" sz="11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4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Cantonese</a:t>
                      </a:r>
                      <a:endParaRPr b="1" sz="1200"/>
                    </a:p>
                  </a:txBody>
                  <a:tcPr marT="19050" marB="19050" marR="28575" marL="2857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DD7D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20</a:t>
                      </a:r>
                      <a:endParaRPr/>
                    </a:p>
                  </a:txBody>
                  <a:tcPr marT="19050" marB="19050" marR="28575" marL="2857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DD7D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67</a:t>
                      </a:r>
                      <a:endParaRPr/>
                    </a:p>
                  </a:txBody>
                  <a:tcPr marT="19050" marB="19050" marR="28575" marL="2857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DD7D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27</a:t>
                      </a:r>
                      <a:endParaRPr/>
                    </a:p>
                  </a:txBody>
                  <a:tcPr marT="19050" marB="19050" marR="28575" marL="2857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DD7D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114</a:t>
                      </a:r>
                      <a:endParaRPr/>
                    </a:p>
                  </a:txBody>
                  <a:tcPr marT="19050" marB="19050" marR="28575" marL="2857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DD7DF"/>
                    </a:solidFill>
                  </a:tcPr>
                </a:tc>
              </a:tr>
              <a:tr h="3038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Mandarin</a:t>
                      </a:r>
                      <a:endParaRPr b="1" sz="1200"/>
                    </a:p>
                  </a:txBody>
                  <a:tcPr marT="19050" marB="19050" marR="28575" marL="2857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C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9050" marB="19050" marR="28575" marL="2857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C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</a:t>
                      </a:r>
                      <a:endParaRPr/>
                    </a:p>
                  </a:txBody>
                  <a:tcPr marT="19050" marB="19050" marR="28575" marL="2857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C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9050" marB="19050" marR="28575" marL="2857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C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15</a:t>
                      </a:r>
                      <a:endParaRPr/>
                    </a:p>
                  </a:txBody>
                  <a:tcPr marT="19050" marB="19050" marR="28575" marL="2857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CF0"/>
                    </a:solidFill>
                  </a:tcPr>
                </a:tc>
              </a:tr>
              <a:tr h="3219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Spanish</a:t>
                      </a:r>
                      <a:endParaRPr b="1" sz="1200"/>
                    </a:p>
                  </a:txBody>
                  <a:tcPr marT="19050" marB="19050" marR="28575" marL="2857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DD7D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17</a:t>
                      </a:r>
                      <a:endParaRPr/>
                    </a:p>
                  </a:txBody>
                  <a:tcPr marT="19050" marB="19050" marR="28575" marL="2857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DD7D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27</a:t>
                      </a:r>
                      <a:endParaRPr/>
                    </a:p>
                  </a:txBody>
                  <a:tcPr marT="19050" marB="19050" marR="28575" marL="2857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DD7D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</a:t>
                      </a:r>
                      <a:endParaRPr/>
                    </a:p>
                  </a:txBody>
                  <a:tcPr marT="19050" marB="19050" marR="28575" marL="2857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DD7D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53</a:t>
                      </a:r>
                      <a:endParaRPr/>
                    </a:p>
                  </a:txBody>
                  <a:tcPr marT="19050" marB="19050" marR="28575" marL="2857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DD7DF"/>
                    </a:solidFill>
                  </a:tcPr>
                </a:tc>
              </a:tr>
              <a:tr h="334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Tigrinya</a:t>
                      </a:r>
                      <a:endParaRPr b="1" sz="1200"/>
                    </a:p>
                  </a:txBody>
                  <a:tcPr marT="19050" marB="19050" marR="28575" marL="2857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C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9050" marB="19050" marR="28575" marL="2857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C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26</a:t>
                      </a:r>
                      <a:endParaRPr/>
                    </a:p>
                  </a:txBody>
                  <a:tcPr marT="19050" marB="19050" marR="28575" marL="2857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C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9050" marB="19050" marR="28575" marL="2857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C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38</a:t>
                      </a:r>
                      <a:endParaRPr/>
                    </a:p>
                  </a:txBody>
                  <a:tcPr marT="19050" marB="19050" marR="28575" marL="2857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CF0"/>
                    </a:solidFill>
                  </a:tcPr>
                </a:tc>
              </a:tr>
              <a:tr h="3219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Amharic</a:t>
                      </a:r>
                      <a:endParaRPr b="1" sz="1200"/>
                    </a:p>
                  </a:txBody>
                  <a:tcPr marT="19050" marB="19050" marR="28575" marL="2857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DD7D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9050" marB="19050" marR="28575" marL="2857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DD7D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15</a:t>
                      </a:r>
                      <a:endParaRPr/>
                    </a:p>
                  </a:txBody>
                  <a:tcPr marT="19050" marB="19050" marR="28575" marL="2857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DD7D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9050" marB="19050" marR="28575" marL="2857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DD7D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18</a:t>
                      </a:r>
                      <a:endParaRPr/>
                    </a:p>
                  </a:txBody>
                  <a:tcPr marT="19050" marB="19050" marR="28575" marL="2857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DD7DF"/>
                    </a:solidFill>
                  </a:tcPr>
                </a:tc>
              </a:tr>
              <a:tr h="3219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Arabic</a:t>
                      </a:r>
                      <a:endParaRPr b="1" sz="1200"/>
                    </a:p>
                  </a:txBody>
                  <a:tcPr marT="19050" marB="19050" marR="28575" marL="2857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C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9050" marB="19050" marR="28575" marL="2857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C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23</a:t>
                      </a:r>
                      <a:endParaRPr/>
                    </a:p>
                  </a:txBody>
                  <a:tcPr marT="19050" marB="19050" marR="28575" marL="2857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C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</a:t>
                      </a:r>
                      <a:endParaRPr/>
                    </a:p>
                  </a:txBody>
                  <a:tcPr marT="19050" marB="19050" marR="28575" marL="2857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C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36</a:t>
                      </a:r>
                      <a:endParaRPr/>
                    </a:p>
                  </a:txBody>
                  <a:tcPr marT="19050" marB="19050" marR="28575" marL="2857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CF0"/>
                    </a:solidFill>
                  </a:tcPr>
                </a:tc>
              </a:tr>
              <a:tr h="350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Mongolian</a:t>
                      </a:r>
                      <a:endParaRPr b="1" sz="1200"/>
                    </a:p>
                  </a:txBody>
                  <a:tcPr marT="19050" marB="19050" marR="28575" marL="2857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DD7D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9050" marB="19050" marR="28575" marL="2857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DD7D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9050" marB="19050" marR="28575" marL="2857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DD7D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9050" marB="19050" marR="28575" marL="2857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DD7D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</a:t>
                      </a:r>
                      <a:endParaRPr/>
                    </a:p>
                  </a:txBody>
                  <a:tcPr marT="19050" marB="19050" marR="28575" marL="2857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DD7DF"/>
                    </a:solidFill>
                  </a:tcPr>
                </a:tc>
              </a:tr>
              <a:tr h="3446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Others (Vietnamese, Khmer, Tagalog, Burmese, Punjabi, Tongan)</a:t>
                      </a:r>
                      <a:endParaRPr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/>
                    </a:p>
                  </a:txBody>
                  <a:tcPr marT="19050" marB="19050" marR="28575" marL="2857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C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</a:t>
                      </a:r>
                      <a:endParaRPr/>
                    </a:p>
                  </a:txBody>
                  <a:tcPr marT="19050" marB="19050" marR="28575" marL="2857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C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29</a:t>
                      </a:r>
                      <a:endParaRPr/>
                    </a:p>
                  </a:txBody>
                  <a:tcPr marT="19050" marB="19050" marR="28575" marL="2857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C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9050" marB="19050" marR="28575" marL="2857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CF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42</a:t>
                      </a:r>
                      <a:endParaRPr/>
                    </a:p>
                  </a:txBody>
                  <a:tcPr marT="19050" marB="19050" marR="28575" marL="2857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BB0000"/>
                </a:solidFill>
              </a:rPr>
              <a:t>Reclassification</a:t>
            </a:r>
            <a:endParaRPr>
              <a:solidFill>
                <a:srgbClr val="BB0000"/>
              </a:solidFill>
            </a:endParaRPr>
          </a:p>
        </p:txBody>
      </p:sp>
      <p:graphicFrame>
        <p:nvGraphicFramePr>
          <p:cNvPr id="86" name="Google Shape;86;p16"/>
          <p:cNvGraphicFramePr/>
          <p:nvPr/>
        </p:nvGraphicFramePr>
        <p:xfrm>
          <a:off x="438250" y="1674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{81D5896B-CAED-45C8-BC70-5BF821073B41}</a:tableStyleId>
              </a:tblPr>
              <a:tblGrid>
                <a:gridCol w="1643925"/>
                <a:gridCol w="1435050"/>
                <a:gridCol w="1452475"/>
                <a:gridCol w="1505475"/>
                <a:gridCol w="2182700"/>
              </a:tblGrid>
              <a:tr h="57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2018-2019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AIPCS I</a:t>
                      </a:r>
                      <a:endParaRPr b="1"/>
                    </a:p>
                  </a:txBody>
                  <a:tcPr marT="91425" marB="91425" marR="91425" marL="91425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AIPCS II</a:t>
                      </a:r>
                      <a:endParaRPr b="1"/>
                    </a:p>
                  </a:txBody>
                  <a:tcPr marT="91425" marB="91425" marR="91425" marL="91425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AIPHS</a:t>
                      </a:r>
                      <a:endParaRPr b="1"/>
                    </a:p>
                  </a:txBody>
                  <a:tcPr marT="91425" marB="91425" marR="91425" marL="91425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AIMS K-12 College Prep Charter District </a:t>
                      </a:r>
                      <a:endParaRPr b="1"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5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English Learners </a:t>
                      </a:r>
                      <a:endParaRPr b="1" sz="1200"/>
                    </a:p>
                  </a:txBody>
                  <a:tcPr marT="91425" marB="91425" marR="91425" marL="91425"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6/46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51/261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4/50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61/357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BB0000"/>
                </a:solidFill>
              </a:rPr>
              <a:t>ELD goals for this year</a:t>
            </a:r>
            <a:endParaRPr>
              <a:solidFill>
                <a:srgbClr val="BB0000"/>
              </a:solidFill>
            </a:endParaRPr>
          </a:p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/>
              <a:t>Focus on improving literacy K-12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arenR"/>
            </a:pPr>
            <a:r>
              <a:rPr lang="en"/>
              <a:t>Progress Monitor more frequently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arenR"/>
            </a:pPr>
            <a:r>
              <a:rPr lang="en"/>
              <a:t>Work with teacher in guided reading and using AVID strategies.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2) 	</a:t>
            </a:r>
            <a:r>
              <a:rPr lang="en"/>
              <a:t>Monitor current ELs and RFEP students more effectively.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3) 	Work with teachers on aligning ELA Common Core Standards with ELD Standards.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4) 	 Finalize an EL Master Plan for AIMS K-12 College Prep Charter District.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BB0000"/>
                </a:solidFill>
              </a:rPr>
              <a:t>English Language Development Program</a:t>
            </a:r>
            <a:endParaRPr>
              <a:solidFill>
                <a:srgbClr val="BB0000"/>
              </a:solidFill>
            </a:endParaRPr>
          </a:p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/>
              <a:t>Needs</a:t>
            </a:r>
            <a:endParaRPr b="1" sz="2000" u="sng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Elementary: </a:t>
            </a:r>
            <a:r>
              <a:rPr lang="en" sz="1600"/>
              <a:t>ELs need to improve reading levels. IAs will work with teacher on guided reading to form leveled groups. </a:t>
            </a:r>
            <a:r>
              <a:rPr b="1" lang="en" sz="1600"/>
              <a:t> </a:t>
            </a:r>
            <a:endParaRPr b="1"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Middle: </a:t>
            </a:r>
            <a:r>
              <a:rPr lang="en" sz="1600"/>
              <a:t>Support LTELS with the use of Sentence Frames in Academic Language. AVID strategies will be part of intervention. Provide ongoing trainings to teacher on ELD Standards, </a:t>
            </a:r>
            <a:r>
              <a:rPr lang="en" sz="1600"/>
              <a:t>accommodations</a:t>
            </a:r>
            <a:r>
              <a:rPr lang="en" sz="1600"/>
              <a:t>/modifications, etc.</a:t>
            </a:r>
            <a:endParaRPr b="1"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/>
              <a:t>High: </a:t>
            </a:r>
            <a:r>
              <a:rPr lang="en" sz="1600"/>
              <a:t>Support Newcomers within ELD courses and core classes.  Support LTELS in core content with a focus with writing to prepare for AP tests. </a:t>
            </a:r>
            <a:endParaRPr sz="1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BB0000"/>
                </a:solidFill>
              </a:rPr>
              <a:t>ELD Program-Elementary School</a:t>
            </a:r>
            <a:endParaRPr/>
          </a:p>
        </p:txBody>
      </p:sp>
      <p:sp>
        <p:nvSpPr>
          <p:cNvPr id="104" name="Google Shape;104;p19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695D46"/>
              </a:buClr>
              <a:buSzPts val="1800"/>
              <a:buChar char="-"/>
            </a:pPr>
            <a:r>
              <a:rPr b="1" lang="en">
                <a:solidFill>
                  <a:srgbClr val="695D46"/>
                </a:solidFill>
              </a:rPr>
              <a:t>High needs ELs</a:t>
            </a:r>
            <a:endParaRPr b="1">
              <a:solidFill>
                <a:srgbClr val="695D46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695D46"/>
              </a:buClr>
              <a:buSzPts val="1400"/>
              <a:buChar char="-"/>
            </a:pPr>
            <a:r>
              <a:rPr lang="en">
                <a:solidFill>
                  <a:srgbClr val="695D46"/>
                </a:solidFill>
              </a:rPr>
              <a:t>Pull out services for assignment/reading support</a:t>
            </a:r>
            <a:endParaRPr>
              <a:solidFill>
                <a:srgbClr val="695D46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695D46"/>
              </a:buClr>
              <a:buSzPts val="1400"/>
              <a:buChar char="-"/>
            </a:pPr>
            <a:r>
              <a:rPr lang="en">
                <a:solidFill>
                  <a:srgbClr val="695D46"/>
                </a:solidFill>
              </a:rPr>
              <a:t>Support ELs in Rosetta Stone for English</a:t>
            </a:r>
            <a:endParaRPr>
              <a:solidFill>
                <a:srgbClr val="695D46"/>
              </a:solidFill>
            </a:endParaRPr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695D46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695D46"/>
              </a:buClr>
              <a:buSzPts val="1800"/>
              <a:buChar char="-"/>
            </a:pPr>
            <a:r>
              <a:rPr b="1" lang="en">
                <a:solidFill>
                  <a:srgbClr val="695D46"/>
                </a:solidFill>
              </a:rPr>
              <a:t>Intervention</a:t>
            </a:r>
            <a:endParaRPr b="1">
              <a:solidFill>
                <a:srgbClr val="695D46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695D46"/>
              </a:buClr>
              <a:buSzPts val="1400"/>
              <a:buChar char="-"/>
            </a:pPr>
            <a:r>
              <a:rPr lang="en">
                <a:solidFill>
                  <a:srgbClr val="695D46"/>
                </a:solidFill>
              </a:rPr>
              <a:t>Push-ins to support small groups with guided reading</a:t>
            </a:r>
            <a:endParaRPr>
              <a:solidFill>
                <a:srgbClr val="695D46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695D46"/>
              </a:buClr>
              <a:buSzPts val="1400"/>
              <a:buChar char="-"/>
            </a:pPr>
            <a:r>
              <a:rPr lang="en">
                <a:solidFill>
                  <a:srgbClr val="695D46"/>
                </a:solidFill>
              </a:rPr>
              <a:t>Progress monitor lexile scores</a:t>
            </a:r>
            <a:endParaRPr>
              <a:solidFill>
                <a:srgbClr val="695D46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BB0000"/>
                </a:solidFill>
              </a:rPr>
              <a:t>ELD Program-</a:t>
            </a:r>
            <a:r>
              <a:rPr lang="en">
                <a:solidFill>
                  <a:srgbClr val="BB0000"/>
                </a:solidFill>
              </a:rPr>
              <a:t>Middle School</a:t>
            </a:r>
            <a:endParaRPr>
              <a:solidFill>
                <a:srgbClr val="BB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0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Newcomer Program:</a:t>
            </a:r>
            <a:r>
              <a:rPr lang="en"/>
              <a:t> Students with an </a:t>
            </a:r>
            <a:r>
              <a:rPr lang="en"/>
              <a:t>enrollment</a:t>
            </a:r>
            <a:r>
              <a:rPr lang="en"/>
              <a:t> date of less than 3 years, who speaks another language and is still an EL will be considered taking ELD Class instead of ELA.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ELD Intervention:</a:t>
            </a:r>
            <a:r>
              <a:rPr lang="en"/>
              <a:t> Instructionals Aides are trained in AVID to support teachers with their high needs ELs using Academic Literacy and Language. IAs support newcomers in their core classes as well.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After-school Tutoring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BB0000"/>
                </a:solidFill>
              </a:rPr>
              <a:t>Newcomers</a:t>
            </a:r>
            <a:r>
              <a:rPr lang="en"/>
              <a:t> </a:t>
            </a:r>
            <a:endParaRPr/>
          </a:p>
        </p:txBody>
      </p:sp>
      <p:sp>
        <p:nvSpPr>
          <p:cNvPr id="116" name="Google Shape;116;p2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Performance goals: 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Students have to communicate in English 90%.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Feel the sense of belonging to a community.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Expect to work and ask questions.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Learn the American culture and be open to learn about others.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Be open to share their experiences.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Determine reading and writing goals.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Newcomer Program One Pager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