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BF22F21-3F1E-4319-9D1F-ED333E1FFE01}">
  <a:tblStyle styleId="{4BF22F21-3F1E-4319-9D1F-ED333E1FFE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22" Type="http://schemas.openxmlformats.org/officeDocument/2006/relationships/font" Target="fonts/HelveticaNeue-bold.fntdata"/><Relationship Id="rId10" Type="http://schemas.openxmlformats.org/officeDocument/2006/relationships/slide" Target="slides/slide5.xml"/><Relationship Id="rId21" Type="http://schemas.openxmlformats.org/officeDocument/2006/relationships/font" Target="fonts/HelveticaNeue-regular.fntdata"/><Relationship Id="rId13" Type="http://schemas.openxmlformats.org/officeDocument/2006/relationships/slide" Target="slides/slide8.xml"/><Relationship Id="rId24" Type="http://schemas.openxmlformats.org/officeDocument/2006/relationships/font" Target="fonts/HelveticaNeue-boldItalic.fntdata"/><Relationship Id="rId12" Type="http://schemas.openxmlformats.org/officeDocument/2006/relationships/slide" Target="slides/slide7.xml"/><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c9ab0f5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c9ab0f5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04389bd4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04389bd4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04389bd48_0_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Clr>
                <a:schemeClr val="dk1"/>
              </a:buClr>
              <a:buFont typeface="Helvetica Neue"/>
              <a:buNone/>
            </a:pPr>
            <a:r>
              <a:t/>
            </a:r>
            <a:endParaRPr b="0" i="0" sz="1100" u="none" cap="none" strike="noStrike">
              <a:solidFill>
                <a:schemeClr val="dk1"/>
              </a:solidFill>
              <a:latin typeface="Helvetica Neue"/>
              <a:ea typeface="Helvetica Neue"/>
              <a:cs typeface="Helvetica Neue"/>
              <a:sym typeface="Helvetica Neue"/>
            </a:endParaRPr>
          </a:p>
        </p:txBody>
      </p:sp>
      <p:sp>
        <p:nvSpPr>
          <p:cNvPr id="60" name="Google Shape;60;g604389bd4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04389bd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04389bd48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04389bd48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04389bd48_0_24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04389bd48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04389bd48_0_25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2953928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2953928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1eacdf7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1eacdf7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59bd475f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59bd475f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11fa9da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11fa9da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569619" y="4905375"/>
            <a:ext cx="153300" cy="1524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1pPr>
            <a:lvl2pPr indent="0" lvl="1"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2pPr>
            <a:lvl3pPr indent="0" lvl="2"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3pPr>
            <a:lvl4pPr indent="0" lvl="3"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4pPr>
            <a:lvl5pPr indent="0" lvl="4"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5pPr>
            <a:lvl6pPr indent="0" lvl="5"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6pPr>
            <a:lvl7pPr indent="0" lvl="6"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7pPr>
            <a:lvl8pPr indent="0" lvl="7"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8pPr>
            <a:lvl9pPr indent="0" lvl="8" marL="0" marR="0" rtl="0" algn="l">
              <a:lnSpc>
                <a:spcPct val="100000"/>
              </a:lnSpc>
              <a:spcBef>
                <a:spcPts val="0"/>
              </a:spcBef>
              <a:spcAft>
                <a:spcPts val="0"/>
              </a:spcAft>
              <a:buClr>
                <a:srgbClr val="282828"/>
              </a:buClr>
              <a:buFont typeface="Arial"/>
              <a:buNone/>
              <a:defRPr b="0" i="0" sz="800" u="none" cap="none" strike="noStrike">
                <a:solidFill>
                  <a:srgbClr val="28282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3096300" y="1880925"/>
            <a:ext cx="2951400" cy="212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u="sng"/>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t/>
            </a:r>
            <a:endParaRPr sz="3000"/>
          </a:p>
          <a:p>
            <a:pPr indent="0" lvl="0" marL="0" rtl="0" algn="ctr">
              <a:spcBef>
                <a:spcPts val="0"/>
              </a:spcBef>
              <a:spcAft>
                <a:spcPts val="0"/>
              </a:spcAft>
              <a:buNone/>
            </a:pPr>
            <a:r>
              <a:rPr lang="en" sz="3000">
                <a:solidFill>
                  <a:srgbClr val="FFFFFF"/>
                </a:solidFill>
                <a:latin typeface="Helvetica"/>
                <a:ea typeface="Helvetica"/>
                <a:cs typeface="Helvetica"/>
                <a:sym typeface="Helvetica"/>
              </a:rPr>
              <a:t>AIMS</a:t>
            </a:r>
            <a:r>
              <a:rPr lang="en" sz="3000">
                <a:solidFill>
                  <a:srgbClr val="FFFFFF"/>
                </a:solidFill>
                <a:latin typeface="Helvetica"/>
                <a:ea typeface="Helvetica"/>
                <a:cs typeface="Helvetica"/>
                <a:sym typeface="Helvetica"/>
              </a:rPr>
              <a:t> OPERATIONS Report </a:t>
            </a:r>
            <a:endParaRPr sz="30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By </a:t>
            </a:r>
            <a:endParaRPr sz="14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Ms. Magaña Operations Director</a:t>
            </a:r>
            <a:endParaRPr sz="1400">
              <a:solidFill>
                <a:srgbClr val="FFFFFF"/>
              </a:solidFill>
              <a:latin typeface="Helvetica"/>
              <a:ea typeface="Helvetica"/>
              <a:cs typeface="Helvetica"/>
              <a:sym typeface="Helvetica"/>
            </a:endParaRPr>
          </a:p>
          <a:p>
            <a:pPr indent="0" lvl="0" marL="0" rtl="0" algn="ctr">
              <a:spcBef>
                <a:spcPts val="0"/>
              </a:spcBef>
              <a:spcAft>
                <a:spcPts val="0"/>
              </a:spcAft>
              <a:buNone/>
            </a:pPr>
            <a:r>
              <a:rPr lang="en" sz="1400">
                <a:solidFill>
                  <a:srgbClr val="FFFFFF"/>
                </a:solidFill>
                <a:latin typeface="Helvetica"/>
                <a:ea typeface="Helvetica"/>
                <a:cs typeface="Helvetica"/>
                <a:sym typeface="Helvetica"/>
              </a:rPr>
              <a:t>Ms. Tung Operations </a:t>
            </a:r>
            <a:r>
              <a:rPr lang="en" sz="1400">
                <a:solidFill>
                  <a:srgbClr val="FFFFFF"/>
                </a:solidFill>
                <a:latin typeface="Helvetica"/>
                <a:ea typeface="Helvetica"/>
                <a:cs typeface="Helvetica"/>
                <a:sym typeface="Helvetica"/>
              </a:rPr>
              <a:t>Manager</a:t>
            </a:r>
            <a:endParaRPr sz="1400">
              <a:solidFill>
                <a:srgbClr val="FFFFFF"/>
              </a:solidFill>
              <a:latin typeface="Helvetica"/>
              <a:ea typeface="Helvetica"/>
              <a:cs typeface="Helvetica"/>
              <a:sym typeface="Helvetica"/>
            </a:endParaRPr>
          </a:p>
        </p:txBody>
      </p:sp>
      <p:pic>
        <p:nvPicPr>
          <p:cNvPr id="57" name="Google Shape;57;p14"/>
          <p:cNvPicPr preferRelativeResize="0"/>
          <p:nvPr/>
        </p:nvPicPr>
        <p:blipFill>
          <a:blip r:embed="rId3">
            <a:alphaModFix/>
          </a:blip>
          <a:stretch>
            <a:fillRect/>
          </a:stretch>
        </p:blipFill>
        <p:spPr>
          <a:xfrm>
            <a:off x="3043238" y="321050"/>
            <a:ext cx="3057525"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Wellness Committee </a:t>
            </a:r>
            <a:endParaRPr b="1">
              <a:solidFill>
                <a:schemeClr val="accent5"/>
              </a:solidFill>
            </a:endParaRPr>
          </a:p>
        </p:txBody>
      </p:sp>
      <p:sp>
        <p:nvSpPr>
          <p:cNvPr id="122" name="Google Shape;122;p23"/>
          <p:cNvSpPr txBox="1"/>
          <p:nvPr>
            <p:ph idx="1" type="body"/>
          </p:nvPr>
        </p:nvSpPr>
        <p:spPr>
          <a:xfrm>
            <a:off x="311700" y="1152475"/>
            <a:ext cx="432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year there will be four to five committee meetings will be held to provide our schools district ways to inform teachers, staff, students about the work the school is doing to improve the health and academic success of our students.</a:t>
            </a:r>
            <a:endParaRPr/>
          </a:p>
          <a:p>
            <a:pPr indent="0" lvl="0" marL="0" rtl="0" algn="l">
              <a:spcBef>
                <a:spcPts val="1600"/>
              </a:spcBef>
              <a:spcAft>
                <a:spcPts val="1600"/>
              </a:spcAft>
              <a:buNone/>
            </a:pPr>
            <a:r>
              <a:rPr lang="en"/>
              <a:t>The Wellness committee is also a way to ensure that district level policies are implemented at the school site level. </a:t>
            </a:r>
            <a:endParaRPr/>
          </a:p>
        </p:txBody>
      </p:sp>
      <p:sp>
        <p:nvSpPr>
          <p:cNvPr id="123" name="Google Shape;123;p23"/>
          <p:cNvSpPr txBox="1"/>
          <p:nvPr/>
        </p:nvSpPr>
        <p:spPr>
          <a:xfrm>
            <a:off x="4679075" y="1346825"/>
            <a:ext cx="4153500" cy="3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3"/>
          <p:cNvPicPr preferRelativeResize="0"/>
          <p:nvPr/>
        </p:nvPicPr>
        <p:blipFill>
          <a:blip r:embed="rId3">
            <a:alphaModFix/>
          </a:blip>
          <a:stretch>
            <a:fillRect/>
          </a:stretch>
        </p:blipFill>
        <p:spPr>
          <a:xfrm>
            <a:off x="4632600" y="1346825"/>
            <a:ext cx="4228051" cy="316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11700" y="220600"/>
            <a:ext cx="8520600" cy="6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School Events </a:t>
            </a:r>
            <a:endParaRPr b="1">
              <a:solidFill>
                <a:schemeClr val="accent5"/>
              </a:solidFill>
            </a:endParaRPr>
          </a:p>
        </p:txBody>
      </p:sp>
      <p:sp>
        <p:nvSpPr>
          <p:cNvPr id="130" name="Google Shape;130;p24"/>
          <p:cNvSpPr txBox="1"/>
          <p:nvPr>
            <p:ph idx="1" type="body"/>
          </p:nvPr>
        </p:nvSpPr>
        <p:spPr>
          <a:xfrm>
            <a:off x="209000" y="847575"/>
            <a:ext cx="4586100" cy="42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Operations supported with the planning and managing:</a:t>
            </a:r>
            <a:endParaRPr/>
          </a:p>
          <a:p>
            <a:pPr indent="0" lvl="0" marL="0" rtl="0" algn="l">
              <a:spcBef>
                <a:spcPts val="1600"/>
              </a:spcBef>
              <a:spcAft>
                <a:spcPts val="0"/>
              </a:spcAft>
              <a:buNone/>
            </a:pPr>
            <a:r>
              <a:rPr lang="en"/>
              <a:t>LifeTouch Picture Day - 9/12/19</a:t>
            </a:r>
            <a:endParaRPr/>
          </a:p>
          <a:p>
            <a:pPr indent="0" lvl="0" marL="0" rtl="0" algn="l">
              <a:spcBef>
                <a:spcPts val="1600"/>
              </a:spcBef>
              <a:spcAft>
                <a:spcPts val="0"/>
              </a:spcAft>
              <a:buNone/>
            </a:pPr>
            <a:r>
              <a:rPr lang="en" u="sng"/>
              <a:t>Vision To Learn:</a:t>
            </a:r>
            <a:r>
              <a:rPr lang="en"/>
              <a:t> For the fourth year in a row AIMS partnered with Vision to Learn. Vision to Learn provides free vision screening for district and free eye glasses.</a:t>
            </a:r>
            <a:endParaRPr/>
          </a:p>
          <a:p>
            <a:pPr indent="0" lvl="0" marL="0" rtl="0" algn="l">
              <a:spcBef>
                <a:spcPts val="1600"/>
              </a:spcBef>
              <a:spcAft>
                <a:spcPts val="0"/>
              </a:spcAft>
              <a:buNone/>
            </a:pPr>
            <a:r>
              <a:rPr lang="en"/>
              <a:t>AIPCS II - Elementary - 9/8/19</a:t>
            </a:r>
            <a:endParaRPr/>
          </a:p>
          <a:p>
            <a:pPr indent="0" lvl="0" marL="0" rtl="0" algn="l">
              <a:spcBef>
                <a:spcPts val="1600"/>
              </a:spcBef>
              <a:spcAft>
                <a:spcPts val="0"/>
              </a:spcAft>
              <a:buNone/>
            </a:pPr>
            <a:r>
              <a:rPr lang="en"/>
              <a:t>AIPHS- 9/17/19</a:t>
            </a:r>
            <a:endParaRPr/>
          </a:p>
          <a:p>
            <a:pPr indent="0" lvl="0" marL="0" rtl="0" algn="l">
              <a:spcBef>
                <a:spcPts val="1600"/>
              </a:spcBef>
              <a:spcAft>
                <a:spcPts val="0"/>
              </a:spcAft>
              <a:buNone/>
            </a:pPr>
            <a:r>
              <a:rPr lang="en"/>
              <a:t>AIPCS /AIPCS II - Middle School - 9/18/19</a:t>
            </a:r>
            <a:endParaRPr/>
          </a:p>
          <a:p>
            <a:pPr indent="0" lvl="0" marL="0" rtl="0" algn="l">
              <a:spcBef>
                <a:spcPts val="1600"/>
              </a:spcBef>
              <a:spcAft>
                <a:spcPts val="1600"/>
              </a:spcAft>
              <a:buNone/>
            </a:pPr>
            <a:r>
              <a:t/>
            </a:r>
            <a:endParaRPr/>
          </a:p>
        </p:txBody>
      </p:sp>
      <p:sp>
        <p:nvSpPr>
          <p:cNvPr id="131" name="Google Shape;131;p24"/>
          <p:cNvSpPr txBox="1"/>
          <p:nvPr/>
        </p:nvSpPr>
        <p:spPr>
          <a:xfrm>
            <a:off x="4365575" y="1079775"/>
            <a:ext cx="4388700" cy="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4"/>
          <p:cNvPicPr preferRelativeResize="0"/>
          <p:nvPr/>
        </p:nvPicPr>
        <p:blipFill>
          <a:blip r:embed="rId3">
            <a:alphaModFix/>
          </a:blip>
          <a:stretch>
            <a:fillRect/>
          </a:stretch>
        </p:blipFill>
        <p:spPr>
          <a:xfrm>
            <a:off x="4795100" y="1860075"/>
            <a:ext cx="4044100" cy="2662968"/>
          </a:xfrm>
          <a:prstGeom prst="rect">
            <a:avLst/>
          </a:prstGeom>
          <a:noFill/>
          <a:ln>
            <a:noFill/>
          </a:ln>
        </p:spPr>
      </p:pic>
      <p:pic>
        <p:nvPicPr>
          <p:cNvPr id="133" name="Google Shape;133;p24"/>
          <p:cNvPicPr preferRelativeResize="0"/>
          <p:nvPr/>
        </p:nvPicPr>
        <p:blipFill>
          <a:blip r:embed="rId4">
            <a:alphaModFix/>
          </a:blip>
          <a:stretch>
            <a:fillRect/>
          </a:stretch>
        </p:blipFill>
        <p:spPr>
          <a:xfrm>
            <a:off x="4795100" y="626950"/>
            <a:ext cx="3995175" cy="109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p:nvPr/>
        </p:nvSpPr>
        <p:spPr>
          <a:xfrm>
            <a:off x="0" y="0"/>
            <a:ext cx="3717300" cy="5143500"/>
          </a:xfrm>
          <a:prstGeom prst="rect">
            <a:avLst/>
          </a:prstGeom>
          <a:solidFill>
            <a:schemeClr val="accent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chemeClr val="accent5"/>
              </a:buClr>
              <a:buFont typeface="Arial"/>
              <a:buNone/>
            </a:pPr>
            <a:r>
              <a:t/>
            </a:r>
            <a:endParaRPr b="0" i="0" sz="800" u="none" cap="none" strike="noStrike">
              <a:solidFill>
                <a:schemeClr val="accent5"/>
              </a:solidFill>
              <a:latin typeface="Arial"/>
              <a:ea typeface="Arial"/>
              <a:cs typeface="Arial"/>
              <a:sym typeface="Arial"/>
            </a:endParaRPr>
          </a:p>
        </p:txBody>
      </p:sp>
      <p:sp>
        <p:nvSpPr>
          <p:cNvPr id="63" name="Google Shape;63;p15"/>
          <p:cNvSpPr/>
          <p:nvPr/>
        </p:nvSpPr>
        <p:spPr>
          <a:xfrm>
            <a:off x="0" y="726394"/>
            <a:ext cx="3717300" cy="2845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Font typeface="Arial"/>
              <a:buNone/>
            </a:pPr>
            <a:r>
              <a:rPr b="1" i="0" lang="en" sz="3200" u="none" cap="none" strike="noStrike">
                <a:solidFill>
                  <a:srgbClr val="FFFFFF"/>
                </a:solidFill>
                <a:latin typeface="Arial"/>
                <a:ea typeface="Arial"/>
                <a:cs typeface="Arial"/>
                <a:sym typeface="Arial"/>
              </a:rPr>
              <a:t>Enrollment Numbers</a:t>
            </a:r>
            <a:endParaRPr sz="500">
              <a:solidFill>
                <a:srgbClr val="FFFFFF"/>
              </a:solidFill>
            </a:endParaRPr>
          </a:p>
        </p:txBody>
      </p:sp>
      <p:sp>
        <p:nvSpPr>
          <p:cNvPr id="64" name="Google Shape;64;p15"/>
          <p:cNvSpPr txBox="1"/>
          <p:nvPr/>
        </p:nvSpPr>
        <p:spPr>
          <a:xfrm>
            <a:off x="6955584" y="2203968"/>
            <a:ext cx="2005500" cy="8424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5E5E5E"/>
              </a:buClr>
              <a:buFont typeface="Arial"/>
              <a:buNone/>
            </a:pPr>
            <a:r>
              <a:t/>
            </a:r>
            <a:endParaRPr sz="3600">
              <a:solidFill>
                <a:srgbClr val="FFFFFF"/>
              </a:solidFill>
            </a:endParaRPr>
          </a:p>
        </p:txBody>
      </p:sp>
      <p:sp>
        <p:nvSpPr>
          <p:cNvPr id="65" name="Google Shape;65;p15"/>
          <p:cNvSpPr/>
          <p:nvPr/>
        </p:nvSpPr>
        <p:spPr>
          <a:xfrm>
            <a:off x="6934022" y="1530477"/>
            <a:ext cx="2005500" cy="5994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chemeClr val="accent5"/>
              </a:buClr>
              <a:buFont typeface="Arial"/>
              <a:buNone/>
            </a:pPr>
            <a:r>
              <a:t/>
            </a:r>
            <a:endParaRPr sz="2700"/>
          </a:p>
        </p:txBody>
      </p:sp>
      <p:graphicFrame>
        <p:nvGraphicFramePr>
          <p:cNvPr id="66" name="Google Shape;66;p15"/>
          <p:cNvGraphicFramePr/>
          <p:nvPr/>
        </p:nvGraphicFramePr>
        <p:xfrm>
          <a:off x="3755222" y="60311"/>
          <a:ext cx="3000000" cy="3000000"/>
        </p:xfrm>
        <a:graphic>
          <a:graphicData uri="http://schemas.openxmlformats.org/drawingml/2006/table">
            <a:tbl>
              <a:tblPr>
                <a:noFill/>
                <a:tableStyleId>{4BF22F21-3F1E-4319-9D1F-ED333E1FFE01}</a:tableStyleId>
              </a:tblPr>
              <a:tblGrid>
                <a:gridCol w="2060225"/>
                <a:gridCol w="1083900"/>
                <a:gridCol w="1217400"/>
                <a:gridCol w="971025"/>
              </a:tblGrid>
              <a:tr h="467425">
                <a:tc>
                  <a:txBody>
                    <a:bodyPr/>
                    <a:lstStyle/>
                    <a:p>
                      <a:pPr indent="0" lvl="0" marL="0" rtl="0" algn="ctr">
                        <a:spcBef>
                          <a:spcPts val="0"/>
                        </a:spcBef>
                        <a:spcAft>
                          <a:spcPts val="0"/>
                        </a:spcAft>
                        <a:buNone/>
                      </a:pPr>
                      <a:r>
                        <a:rPr b="1" lang="en" sz="2300">
                          <a:solidFill>
                            <a:schemeClr val="accent5"/>
                          </a:solidFill>
                        </a:rPr>
                        <a:t>Dates</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rPr b="1" lang="en" sz="2300">
                          <a:solidFill>
                            <a:schemeClr val="accent5"/>
                          </a:solidFill>
                        </a:rPr>
                        <a:t>AIPCS</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rPr b="1" lang="en" sz="2300">
                          <a:solidFill>
                            <a:schemeClr val="accent5"/>
                          </a:solidFill>
                        </a:rPr>
                        <a:t>AIPCS II</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rPr b="1" lang="en" sz="2300">
                          <a:solidFill>
                            <a:schemeClr val="accent5"/>
                          </a:solidFill>
                        </a:rPr>
                        <a:t>AIPHS</a:t>
                      </a:r>
                      <a:endParaRPr b="1" sz="2300">
                        <a:solidFill>
                          <a:schemeClr val="accent5"/>
                        </a:solidFill>
                      </a:endParaRPr>
                    </a:p>
                  </a:txBody>
                  <a:tcPr marT="34275" marB="34275" marR="34275" marL="34275"/>
                </a:tc>
              </a:tr>
              <a:tr h="377800">
                <a:tc>
                  <a:txBody>
                    <a:bodyPr/>
                    <a:lstStyle/>
                    <a:p>
                      <a:pPr indent="0" lvl="0" marL="0" rtl="0" algn="ctr">
                        <a:spcBef>
                          <a:spcPts val="0"/>
                        </a:spcBef>
                        <a:spcAft>
                          <a:spcPts val="0"/>
                        </a:spcAft>
                        <a:buNone/>
                      </a:pPr>
                      <a:r>
                        <a:rPr b="1" lang="en" sz="1800">
                          <a:solidFill>
                            <a:schemeClr val="accent5"/>
                          </a:solidFill>
                          <a:highlight>
                            <a:srgbClr val="FFFFFF"/>
                          </a:highlight>
                        </a:rPr>
                        <a:t>8/28/19 to 9/18/19</a:t>
                      </a:r>
                      <a:endParaRPr b="1" sz="1800">
                        <a:solidFill>
                          <a:schemeClr val="accent5"/>
                        </a:solidFill>
                        <a:highlight>
                          <a:srgbClr val="FFFFFF"/>
                        </a:highlight>
                      </a:endParaRPr>
                    </a:p>
                  </a:txBody>
                  <a:tcPr marT="34275" marB="34275" marR="34275" marL="34275"/>
                </a:tc>
                <a:tc>
                  <a:txBody>
                    <a:bodyPr/>
                    <a:lstStyle/>
                    <a:p>
                      <a:pPr indent="0" lvl="0" marL="0" rtl="0" algn="ctr">
                        <a:spcBef>
                          <a:spcPts val="0"/>
                        </a:spcBef>
                        <a:spcAft>
                          <a:spcPts val="0"/>
                        </a:spcAft>
                        <a:buNone/>
                      </a:pPr>
                      <a:r>
                        <a:rPr b="1" lang="en" sz="1800">
                          <a:solidFill>
                            <a:schemeClr val="accent5"/>
                          </a:solidFill>
                          <a:highlight>
                            <a:srgbClr val="FFFFFF"/>
                          </a:highlight>
                        </a:rPr>
                        <a:t>232</a:t>
                      </a:r>
                      <a:endParaRPr b="1" sz="1800">
                        <a:solidFill>
                          <a:schemeClr val="accent5"/>
                        </a:solidFill>
                        <a:highlight>
                          <a:srgbClr val="FFFFFF"/>
                        </a:highlight>
                      </a:endParaRPr>
                    </a:p>
                  </a:txBody>
                  <a:tcPr marT="34275" marB="34275" marR="34275" marL="34275"/>
                </a:tc>
                <a:tc>
                  <a:txBody>
                    <a:bodyPr/>
                    <a:lstStyle/>
                    <a:p>
                      <a:pPr indent="0" lvl="0" marL="0" rtl="0" algn="ctr">
                        <a:spcBef>
                          <a:spcPts val="0"/>
                        </a:spcBef>
                        <a:spcAft>
                          <a:spcPts val="0"/>
                        </a:spcAft>
                        <a:buNone/>
                      </a:pPr>
                      <a:r>
                        <a:rPr b="1" lang="en" sz="1800">
                          <a:solidFill>
                            <a:schemeClr val="accent5"/>
                          </a:solidFill>
                          <a:highlight>
                            <a:srgbClr val="FFFFFF"/>
                          </a:highlight>
                        </a:rPr>
                        <a:t>656</a:t>
                      </a:r>
                      <a:endParaRPr b="1" sz="1800">
                        <a:solidFill>
                          <a:schemeClr val="accent5"/>
                        </a:solidFill>
                        <a:highlight>
                          <a:srgbClr val="FFFFFF"/>
                        </a:highlight>
                      </a:endParaRPr>
                    </a:p>
                  </a:txBody>
                  <a:tcPr marT="34275" marB="34275" marR="34275" marL="34275"/>
                </a:tc>
                <a:tc>
                  <a:txBody>
                    <a:bodyPr/>
                    <a:lstStyle/>
                    <a:p>
                      <a:pPr indent="0" lvl="0" marL="0" rtl="0" algn="ctr">
                        <a:spcBef>
                          <a:spcPts val="0"/>
                        </a:spcBef>
                        <a:spcAft>
                          <a:spcPts val="0"/>
                        </a:spcAft>
                        <a:buNone/>
                      </a:pPr>
                      <a:r>
                        <a:rPr b="1" lang="en" sz="1800">
                          <a:solidFill>
                            <a:schemeClr val="accent5"/>
                          </a:solidFill>
                          <a:highlight>
                            <a:srgbClr val="FFFFFF"/>
                          </a:highlight>
                        </a:rPr>
                        <a:t>420</a:t>
                      </a:r>
                      <a:endParaRPr b="1" sz="1800">
                        <a:solidFill>
                          <a:schemeClr val="accent5"/>
                        </a:solidFill>
                        <a:highlight>
                          <a:srgbClr val="FFFFFF"/>
                        </a:highlight>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3778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482300">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c>
                  <a:txBody>
                    <a:bodyPr/>
                    <a:lstStyle/>
                    <a:p>
                      <a:pPr indent="0" lvl="0" marL="0" rtl="0" algn="l">
                        <a:spcBef>
                          <a:spcPts val="0"/>
                        </a:spcBef>
                        <a:spcAft>
                          <a:spcPts val="0"/>
                        </a:spcAft>
                        <a:buNone/>
                      </a:pPr>
                      <a:r>
                        <a:t/>
                      </a:r>
                      <a:endParaRPr/>
                    </a:p>
                  </a:txBody>
                  <a:tcPr marT="34275" marB="34275" marR="34275" marL="34275"/>
                </a:tc>
              </a:tr>
              <a:tr h="709325">
                <a:tc>
                  <a:txBody>
                    <a:bodyPr/>
                    <a:lstStyle/>
                    <a:p>
                      <a:pPr indent="0" lvl="0" marL="0" rtl="0" algn="l">
                        <a:spcBef>
                          <a:spcPts val="0"/>
                        </a:spcBef>
                        <a:spcAft>
                          <a:spcPts val="0"/>
                        </a:spcAft>
                        <a:buNone/>
                      </a:pPr>
                      <a:r>
                        <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tc>
                <a:tc>
                  <a:txBody>
                    <a:bodyPr/>
                    <a:lstStyle/>
                    <a:p>
                      <a:pPr indent="0" lvl="0" marL="0" rtl="0" algn="ctr">
                        <a:spcBef>
                          <a:spcPts val="0"/>
                        </a:spcBef>
                        <a:spcAft>
                          <a:spcPts val="0"/>
                        </a:spcAft>
                        <a:buNone/>
                      </a:pPr>
                      <a:r>
                        <a:t/>
                      </a:r>
                      <a:endParaRPr b="1" sz="2300">
                        <a:solidFill>
                          <a:schemeClr val="accent5"/>
                        </a:solidFill>
                      </a:endParaRPr>
                    </a:p>
                  </a:txBody>
                  <a:tcPr marT="34275" marB="34275" marR="34275" marL="34275"/>
                </a:tc>
              </a:tr>
            </a:tbl>
          </a:graphicData>
        </a:graphic>
      </p:graphicFrame>
      <p:sp>
        <p:nvSpPr>
          <p:cNvPr id="67" name="Google Shape;67;p15"/>
          <p:cNvSpPr txBox="1"/>
          <p:nvPr/>
        </p:nvSpPr>
        <p:spPr>
          <a:xfrm>
            <a:off x="0" y="4803853"/>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 sz="1400"/>
              <a:t>*</a:t>
            </a:r>
            <a:endParaRPr b="1" sz="1400"/>
          </a:p>
        </p:txBody>
      </p:sp>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1" name="Shape 71"/>
        <p:cNvGrpSpPr/>
        <p:nvPr/>
      </p:nvGrpSpPr>
      <p:grpSpPr>
        <a:xfrm>
          <a:off x="0" y="0"/>
          <a:ext cx="0" cy="0"/>
          <a:chOff x="0" y="0"/>
          <a:chExt cx="0" cy="0"/>
        </a:xfrm>
      </p:grpSpPr>
      <p:sp>
        <p:nvSpPr>
          <p:cNvPr id="72" name="Google Shape;72;p16"/>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highlight>
                <a:schemeClr val="accent5"/>
              </a:highlight>
            </a:endParaRPr>
          </a:p>
          <a:p>
            <a:pPr indent="0" lvl="0" marL="0" rtl="0" algn="ctr">
              <a:spcBef>
                <a:spcPts val="0"/>
              </a:spcBef>
              <a:spcAft>
                <a:spcPts val="0"/>
              </a:spcAft>
              <a:buNone/>
            </a:pPr>
            <a:r>
              <a:rPr b="1" lang="en" sz="2700">
                <a:solidFill>
                  <a:srgbClr val="FFFFFF"/>
                </a:solidFill>
                <a:highlight>
                  <a:schemeClr val="accent5"/>
                </a:highlight>
              </a:rPr>
              <a:t>AIPCS ADA &amp; ADA %</a:t>
            </a:r>
            <a:endParaRPr b="1" sz="2700">
              <a:solidFill>
                <a:srgbClr val="FFFFFF"/>
              </a:solidFill>
              <a:highlight>
                <a:schemeClr val="accent5"/>
              </a:highlight>
            </a:endParaRPr>
          </a:p>
        </p:txBody>
      </p:sp>
      <p:graphicFrame>
        <p:nvGraphicFramePr>
          <p:cNvPr id="73" name="Google Shape;73;p16"/>
          <p:cNvGraphicFramePr/>
          <p:nvPr/>
        </p:nvGraphicFramePr>
        <p:xfrm>
          <a:off x="439809" y="1034469"/>
          <a:ext cx="3000000" cy="3000000"/>
        </p:xfrm>
        <a:graphic>
          <a:graphicData uri="http://schemas.openxmlformats.org/drawingml/2006/table">
            <a:tbl>
              <a:tblPr>
                <a:noFill/>
                <a:tableStyleId>{4BF22F21-3F1E-4319-9D1F-ED333E1FFE01}</a:tableStyleId>
              </a:tblPr>
              <a:tblGrid>
                <a:gridCol w="2216600"/>
                <a:gridCol w="2737150"/>
                <a:gridCol w="2737200"/>
              </a:tblGrid>
              <a:tr h="363275">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rPr>
                        <a:t>ADA</a:t>
                      </a:r>
                      <a:endParaRPr b="1" sz="2300">
                        <a:solidFill>
                          <a:srgbClr val="FFFFFF"/>
                        </a:solidFill>
                      </a:endParaRPr>
                    </a:p>
                  </a:txBody>
                  <a:tcPr marT="34275" marB="34275" marR="34275" marL="34275"/>
                </a:tc>
                <a:tc>
                  <a:txBody>
                    <a:bodyPr/>
                    <a:lstStyle/>
                    <a:p>
                      <a:pPr indent="0" lvl="0" marL="0" rtl="0" algn="ctr">
                        <a:spcBef>
                          <a:spcPts val="0"/>
                        </a:spcBef>
                        <a:spcAft>
                          <a:spcPts val="0"/>
                        </a:spcAft>
                        <a:buNone/>
                      </a:pPr>
                      <a:r>
                        <a:rPr b="1" lang="en" sz="2700">
                          <a:solidFill>
                            <a:srgbClr val="FFFFFF"/>
                          </a:solidFill>
                          <a:highlight>
                            <a:schemeClr val="accent5"/>
                          </a:highlight>
                        </a:rPr>
                        <a:t>ADA %</a:t>
                      </a:r>
                      <a:endParaRPr b="1" sz="2300">
                        <a:solidFill>
                          <a:srgbClr val="FFFFFF"/>
                        </a:solidFill>
                      </a:endParaRPr>
                    </a:p>
                  </a:txBody>
                  <a:tcPr marT="34275" marB="34275" marR="34275" marL="34275"/>
                </a:tc>
              </a:tr>
              <a:tr h="347525">
                <a:tc>
                  <a:txBody>
                    <a:bodyPr/>
                    <a:lstStyle/>
                    <a:p>
                      <a:pPr indent="0" lvl="0" marL="0" rtl="0" algn="ctr">
                        <a:spcBef>
                          <a:spcPts val="0"/>
                        </a:spcBef>
                        <a:spcAft>
                          <a:spcPts val="0"/>
                        </a:spcAft>
                        <a:buClr>
                          <a:schemeClr val="dk1"/>
                        </a:buClr>
                        <a:buSzPts val="1100"/>
                        <a:buFont typeface="Arial"/>
                        <a:buNone/>
                      </a:pPr>
                      <a:r>
                        <a:rPr b="1" lang="en" sz="1800">
                          <a:solidFill>
                            <a:srgbClr val="FFFFFF"/>
                          </a:solidFill>
                        </a:rPr>
                        <a:t>8/28/19 to 9/18/19</a:t>
                      </a:r>
                      <a:endParaRPr b="1" sz="1800">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rPr>
                        <a:t>221</a:t>
                      </a:r>
                      <a:endParaRPr b="1" sz="1800">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1800">
                          <a:solidFill>
                            <a:srgbClr val="FFFFFF"/>
                          </a:solidFill>
                        </a:rPr>
                        <a:t>97.14%</a:t>
                      </a:r>
                      <a:endParaRPr b="1" sz="1800">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75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74" name="Google Shape;74;p16"/>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8" name="Shape 78"/>
        <p:cNvGrpSpPr/>
        <p:nvPr/>
      </p:nvGrpSpPr>
      <p:grpSpPr>
        <a:xfrm>
          <a:off x="0" y="0"/>
          <a:ext cx="0" cy="0"/>
          <a:chOff x="0" y="0"/>
          <a:chExt cx="0" cy="0"/>
        </a:xfrm>
      </p:grpSpPr>
      <p:sp>
        <p:nvSpPr>
          <p:cNvPr id="79" name="Google Shape;79;p17"/>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highlight>
                <a:schemeClr val="accent5"/>
              </a:highlight>
            </a:endParaRPr>
          </a:p>
          <a:p>
            <a:pPr indent="0" lvl="0" marL="0" rtl="0" algn="l">
              <a:spcBef>
                <a:spcPts val="0"/>
              </a:spcBef>
              <a:spcAft>
                <a:spcPts val="0"/>
              </a:spcAft>
              <a:buNone/>
            </a:pPr>
            <a:r>
              <a:rPr b="1" lang="en" sz="2700">
                <a:solidFill>
                  <a:srgbClr val="FFFFFF"/>
                </a:solidFill>
                <a:highlight>
                  <a:schemeClr val="accent5"/>
                </a:highlight>
              </a:rPr>
              <a:t>         </a:t>
            </a:r>
            <a:r>
              <a:rPr b="1" lang="en" sz="2700">
                <a:solidFill>
                  <a:srgbClr val="FFFFFF"/>
                </a:solidFill>
                <a:highlight>
                  <a:schemeClr val="accent5"/>
                </a:highlight>
              </a:rPr>
              <a:t>AIPCS II ADA &amp; ADA %</a:t>
            </a:r>
            <a:endParaRPr b="1" sz="2700">
              <a:solidFill>
                <a:srgbClr val="FFFFFF"/>
              </a:solidFill>
              <a:highlight>
                <a:schemeClr val="accent5"/>
              </a:highlight>
            </a:endParaRPr>
          </a:p>
        </p:txBody>
      </p:sp>
      <p:graphicFrame>
        <p:nvGraphicFramePr>
          <p:cNvPr id="80" name="Google Shape;80;p17"/>
          <p:cNvGraphicFramePr/>
          <p:nvPr/>
        </p:nvGraphicFramePr>
        <p:xfrm>
          <a:off x="497859" y="970694"/>
          <a:ext cx="3000000" cy="3000000"/>
        </p:xfrm>
        <a:graphic>
          <a:graphicData uri="http://schemas.openxmlformats.org/drawingml/2006/table">
            <a:tbl>
              <a:tblPr>
                <a:noFill/>
                <a:tableStyleId>{4BF22F21-3F1E-4319-9D1F-ED333E1FFE01}</a:tableStyleId>
              </a:tblPr>
              <a:tblGrid>
                <a:gridCol w="2216600"/>
                <a:gridCol w="2737150"/>
                <a:gridCol w="2737200"/>
              </a:tblGrid>
              <a:tr h="471800">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highlight>
                            <a:schemeClr val="accent5"/>
                          </a:highlight>
                        </a:rPr>
                        <a:t>ADA</a:t>
                      </a:r>
                      <a:endParaRPr b="1" sz="2300">
                        <a:solidFill>
                          <a:srgbClr val="FFFFFF"/>
                        </a:solidFill>
                        <a:highlight>
                          <a:schemeClr val="accent5"/>
                        </a:highlight>
                      </a:endParaRPr>
                    </a:p>
                  </a:txBody>
                  <a:tcPr marT="34275" marB="34275" marR="34275" marL="34275"/>
                </a:tc>
                <a:tc>
                  <a:txBody>
                    <a:bodyPr/>
                    <a:lstStyle/>
                    <a:p>
                      <a:pPr indent="0" lvl="0" marL="0" rtl="0" algn="ctr">
                        <a:spcBef>
                          <a:spcPts val="0"/>
                        </a:spcBef>
                        <a:spcAft>
                          <a:spcPts val="0"/>
                        </a:spcAft>
                        <a:buNone/>
                      </a:pPr>
                      <a:r>
                        <a:rPr b="1" lang="en" sz="2700">
                          <a:solidFill>
                            <a:srgbClr val="FFFFFF"/>
                          </a:solidFill>
                          <a:highlight>
                            <a:schemeClr val="accent5"/>
                          </a:highlight>
                        </a:rPr>
                        <a:t>ADA %</a:t>
                      </a:r>
                      <a:endParaRPr b="1" sz="2300">
                        <a:solidFill>
                          <a:srgbClr val="FFFFFF"/>
                        </a:solidFill>
                      </a:endParaRPr>
                    </a:p>
                  </a:txBody>
                  <a:tcPr marT="34275" marB="34275" marR="34275" marL="34275"/>
                </a:tc>
              </a:tr>
              <a:tr h="342925">
                <a:tc>
                  <a:txBody>
                    <a:bodyPr/>
                    <a:lstStyle/>
                    <a:p>
                      <a:pPr indent="0" lvl="0" marL="0" rtl="0" algn="ctr">
                        <a:spcBef>
                          <a:spcPts val="0"/>
                        </a:spcBef>
                        <a:spcAft>
                          <a:spcPts val="0"/>
                        </a:spcAft>
                        <a:buClr>
                          <a:schemeClr val="dk1"/>
                        </a:buClr>
                        <a:buSzPts val="1100"/>
                        <a:buFont typeface="Arial"/>
                        <a:buNone/>
                      </a:pPr>
                      <a:r>
                        <a:rPr b="1" lang="en" sz="1800">
                          <a:solidFill>
                            <a:srgbClr val="FFFFFF"/>
                          </a:solidFill>
                        </a:rPr>
                        <a:t>8/28/19 to 9/18/19</a:t>
                      </a:r>
                      <a:endParaRPr b="1" sz="1800">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highlight>
                            <a:schemeClr val="accent5"/>
                          </a:highlight>
                        </a:rPr>
                        <a:t>631.8</a:t>
                      </a:r>
                      <a:endParaRPr b="1" sz="1800">
                        <a:solidFill>
                          <a:srgbClr val="FFFFFF"/>
                        </a:solidFill>
                        <a:highlight>
                          <a:schemeClr val="accent5"/>
                        </a:highlight>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1800">
                          <a:solidFill>
                            <a:srgbClr val="FFFFFF"/>
                          </a:solidFill>
                        </a:rPr>
                        <a:t>97.10%</a:t>
                      </a:r>
                      <a:endParaRPr b="1" sz="1800">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292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81" name="Google Shape;81;p17"/>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85" name="Shape 85"/>
        <p:cNvGrpSpPr/>
        <p:nvPr/>
      </p:nvGrpSpPr>
      <p:grpSpPr>
        <a:xfrm>
          <a:off x="0" y="0"/>
          <a:ext cx="0" cy="0"/>
          <a:chOff x="0" y="0"/>
          <a:chExt cx="0" cy="0"/>
        </a:xfrm>
      </p:grpSpPr>
      <p:sp>
        <p:nvSpPr>
          <p:cNvPr id="86" name="Google Shape;86;p18"/>
          <p:cNvSpPr txBox="1"/>
          <p:nvPr>
            <p:ph type="ctrTitle"/>
          </p:nvPr>
        </p:nvSpPr>
        <p:spPr>
          <a:xfrm>
            <a:off x="1680300" y="-1"/>
            <a:ext cx="5783400" cy="27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700">
              <a:highlight>
                <a:schemeClr val="accent5"/>
              </a:highlight>
            </a:endParaRPr>
          </a:p>
          <a:p>
            <a:pPr indent="0" lvl="0" marL="0" rtl="0" algn="ctr">
              <a:spcBef>
                <a:spcPts val="0"/>
              </a:spcBef>
              <a:spcAft>
                <a:spcPts val="0"/>
              </a:spcAft>
              <a:buNone/>
            </a:pPr>
            <a:r>
              <a:rPr b="1" lang="en" sz="2700">
                <a:solidFill>
                  <a:srgbClr val="FFFFFF"/>
                </a:solidFill>
                <a:highlight>
                  <a:schemeClr val="accent5"/>
                </a:highlight>
              </a:rPr>
              <a:t>AIPHS ADA &amp; ADA %</a:t>
            </a:r>
            <a:endParaRPr b="1" sz="2700">
              <a:solidFill>
                <a:srgbClr val="FFFFFF"/>
              </a:solidFill>
              <a:highlight>
                <a:schemeClr val="accent5"/>
              </a:highlight>
            </a:endParaRPr>
          </a:p>
        </p:txBody>
      </p:sp>
      <p:graphicFrame>
        <p:nvGraphicFramePr>
          <p:cNvPr id="87" name="Google Shape;87;p18"/>
          <p:cNvGraphicFramePr/>
          <p:nvPr/>
        </p:nvGraphicFramePr>
        <p:xfrm>
          <a:off x="497859" y="999744"/>
          <a:ext cx="3000000" cy="3000000"/>
        </p:xfrm>
        <a:graphic>
          <a:graphicData uri="http://schemas.openxmlformats.org/drawingml/2006/table">
            <a:tbl>
              <a:tblPr>
                <a:noFill/>
                <a:tableStyleId>{4BF22F21-3F1E-4319-9D1F-ED333E1FFE01}</a:tableStyleId>
              </a:tblPr>
              <a:tblGrid>
                <a:gridCol w="2216600"/>
                <a:gridCol w="2737150"/>
                <a:gridCol w="2737200"/>
              </a:tblGrid>
              <a:tr h="473175">
                <a:tc>
                  <a:txBody>
                    <a:bodyPr/>
                    <a:lstStyle/>
                    <a:p>
                      <a:pPr indent="0" lvl="0" marL="0" rtl="0" algn="ctr">
                        <a:spcBef>
                          <a:spcPts val="0"/>
                        </a:spcBef>
                        <a:spcAft>
                          <a:spcPts val="0"/>
                        </a:spcAft>
                        <a:buNone/>
                      </a:pPr>
                      <a:r>
                        <a:rPr b="1" lang="en" sz="2300">
                          <a:solidFill>
                            <a:srgbClr val="FFFFFF"/>
                          </a:solidFill>
                          <a:highlight>
                            <a:schemeClr val="accent5"/>
                          </a:highlight>
                        </a:rPr>
                        <a:t>Dates </a:t>
                      </a:r>
                      <a:endParaRPr b="1" sz="2300">
                        <a:solidFill>
                          <a:srgbClr val="FFFFFF"/>
                        </a:solidFill>
                        <a:highlight>
                          <a:schemeClr val="accent5"/>
                        </a:highlight>
                      </a:endParaRPr>
                    </a:p>
                  </a:txBody>
                  <a:tcPr marT="34275" marB="34275" marR="34275" marL="3427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2300">
                          <a:solidFill>
                            <a:srgbClr val="FFFFFF"/>
                          </a:solidFill>
                        </a:rPr>
                        <a:t>ADA</a:t>
                      </a:r>
                      <a:endParaRPr b="1" sz="2300">
                        <a:solidFill>
                          <a:srgbClr val="FFFFFF"/>
                        </a:solidFill>
                      </a:endParaRPr>
                    </a:p>
                  </a:txBody>
                  <a:tcPr marT="34275" marB="34275" marR="34275" marL="34275"/>
                </a:tc>
                <a:tc>
                  <a:txBody>
                    <a:bodyPr/>
                    <a:lstStyle/>
                    <a:p>
                      <a:pPr indent="0" lvl="0" marL="0" rtl="0" algn="ctr">
                        <a:spcBef>
                          <a:spcPts val="0"/>
                        </a:spcBef>
                        <a:spcAft>
                          <a:spcPts val="0"/>
                        </a:spcAft>
                        <a:buNone/>
                      </a:pPr>
                      <a:r>
                        <a:rPr b="1" lang="en" sz="2700">
                          <a:solidFill>
                            <a:srgbClr val="EFEFEF"/>
                          </a:solidFill>
                          <a:highlight>
                            <a:schemeClr val="accent5"/>
                          </a:highlight>
                        </a:rPr>
                        <a:t>ADA %</a:t>
                      </a:r>
                      <a:endParaRPr b="1" sz="2300">
                        <a:solidFill>
                          <a:schemeClr val="accent5"/>
                        </a:solidFill>
                      </a:endParaRPr>
                    </a:p>
                  </a:txBody>
                  <a:tcPr marT="34275" marB="34275" marR="34275" marL="34275"/>
                </a:tc>
              </a:tr>
              <a:tr h="340375">
                <a:tc>
                  <a:txBody>
                    <a:bodyPr/>
                    <a:lstStyle/>
                    <a:p>
                      <a:pPr indent="0" lvl="0" marL="0" rtl="0" algn="ctr">
                        <a:spcBef>
                          <a:spcPts val="0"/>
                        </a:spcBef>
                        <a:spcAft>
                          <a:spcPts val="0"/>
                        </a:spcAft>
                        <a:buClr>
                          <a:schemeClr val="dk1"/>
                        </a:buClr>
                        <a:buSzPts val="1100"/>
                        <a:buFont typeface="Arial"/>
                        <a:buNone/>
                      </a:pPr>
                      <a:r>
                        <a:rPr b="1" lang="en" sz="1800">
                          <a:solidFill>
                            <a:srgbClr val="FFFFFF"/>
                          </a:solidFill>
                        </a:rPr>
                        <a:t>8/28/19 to 9/18/19</a:t>
                      </a:r>
                      <a:endParaRPr b="1" sz="1800">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rgbClr val="FFFFFF"/>
                          </a:solidFill>
                          <a:highlight>
                            <a:schemeClr val="accent5"/>
                          </a:highlight>
                        </a:rPr>
                        <a:t>349.85</a:t>
                      </a:r>
                      <a:endParaRPr b="1" sz="1800">
                        <a:solidFill>
                          <a:srgbClr val="FFFFFF"/>
                        </a:solidFill>
                        <a:highlight>
                          <a:schemeClr val="accent5"/>
                        </a:highlight>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1800">
                          <a:solidFill>
                            <a:srgbClr val="FFFFFF"/>
                          </a:solidFill>
                        </a:rPr>
                        <a:t>93.41%</a:t>
                      </a:r>
                      <a:endParaRPr b="1" sz="1800">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r h="340375">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t/>
                      </a:r>
                      <a:endParaRPr b="1">
                        <a:solidFill>
                          <a:srgbClr val="FFFFFF"/>
                        </a:solidFill>
                      </a:endParaRPr>
                    </a:p>
                  </a:txBody>
                  <a:tcPr marT="34275" marB="34275" marR="34275" marL="34275"/>
                </a:tc>
              </a:tr>
            </a:tbl>
          </a:graphicData>
        </a:graphic>
      </p:graphicFrame>
      <p:sp>
        <p:nvSpPr>
          <p:cNvPr id="88" name="Google Shape;88;p18"/>
          <p:cNvSpPr txBox="1"/>
          <p:nvPr/>
        </p:nvSpPr>
        <p:spPr>
          <a:xfrm>
            <a:off x="497859" y="4834500"/>
            <a:ext cx="4515300" cy="2730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000000"/>
              </a:buClr>
              <a:buSzPts val="400"/>
              <a:buFont typeface="Arial"/>
              <a:buNone/>
            </a:pPr>
            <a:r>
              <a:rPr b="1" lang="en" sz="1400">
                <a:solidFill>
                  <a:schemeClr val="accent5"/>
                </a:solidFill>
              </a:rPr>
              <a:t>*Reporting period April 1, 2019 to April 26, 2019</a:t>
            </a:r>
            <a:endParaRPr b="1" sz="14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58150" y="553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Reporting &amp; Compliance </a:t>
            </a:r>
            <a:endParaRPr>
              <a:solidFill>
                <a:srgbClr val="FFFFFF"/>
              </a:solidFill>
            </a:endParaRPr>
          </a:p>
        </p:txBody>
      </p:sp>
      <p:sp>
        <p:nvSpPr>
          <p:cNvPr id="94" name="Google Shape;94;p19"/>
          <p:cNvSpPr txBox="1"/>
          <p:nvPr>
            <p:ph idx="1" type="body"/>
          </p:nvPr>
        </p:nvSpPr>
        <p:spPr>
          <a:xfrm>
            <a:off x="311700" y="1126225"/>
            <a:ext cx="8520600" cy="3564600"/>
          </a:xfrm>
          <a:prstGeom prst="rect">
            <a:avLst/>
          </a:prstGeom>
          <a:solidFill>
            <a:schemeClr val="accent5"/>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Awarded Facilities Incentives Grant for American Indian Public Charter School II: Total 3 Year Grant $276,403.70 </a:t>
            </a:r>
            <a:endParaRPr>
              <a:solidFill>
                <a:srgbClr val="FFFFFF"/>
              </a:solidFill>
              <a:highlight>
                <a:schemeClr val="accent5"/>
              </a:highlight>
            </a:endParaRPr>
          </a:p>
          <a:p>
            <a:pPr indent="0" lvl="0" marL="457200" rtl="0" algn="l">
              <a:lnSpc>
                <a:spcPct val="100000"/>
              </a:lnSpc>
              <a:spcBef>
                <a:spcPts val="0"/>
              </a:spcBef>
              <a:spcAft>
                <a:spcPts val="0"/>
              </a:spcAft>
              <a:buNone/>
            </a:pPr>
            <a:r>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Submitted InfoCenter report for Office of Charters (District Authorizers), information submitted consisted of teacher credentialing, school board, general school information.</a:t>
            </a:r>
            <a:endParaRPr>
              <a:solidFill>
                <a:srgbClr val="FFFFFF"/>
              </a:solidFill>
              <a:highlight>
                <a:schemeClr val="accent5"/>
              </a:highlight>
            </a:endParaRPr>
          </a:p>
          <a:p>
            <a:pPr indent="0" lvl="0" marL="457200" rtl="0" algn="l">
              <a:lnSpc>
                <a:spcPct val="100000"/>
              </a:lnSpc>
              <a:spcBef>
                <a:spcPts val="0"/>
              </a:spcBef>
              <a:spcAft>
                <a:spcPts val="0"/>
              </a:spcAft>
              <a:buNone/>
            </a:pPr>
            <a:r>
              <a:t/>
            </a:r>
            <a:endParaRPr>
              <a:solidFill>
                <a:srgbClr val="FFFFFF"/>
              </a:solidFill>
              <a:highlight>
                <a:schemeClr val="accent5"/>
              </a:highlight>
            </a:endParaRPr>
          </a:p>
          <a:p>
            <a:pPr indent="-342900" lvl="0" marL="457200" rtl="0" algn="l">
              <a:lnSpc>
                <a:spcPct val="100000"/>
              </a:lnSpc>
              <a:spcBef>
                <a:spcPts val="0"/>
              </a:spcBef>
              <a:spcAft>
                <a:spcPts val="0"/>
              </a:spcAft>
              <a:buClr>
                <a:srgbClr val="FFFFFF"/>
              </a:buClr>
              <a:buSzPts val="1800"/>
              <a:buChar char="●"/>
            </a:pPr>
            <a:r>
              <a:rPr lang="en">
                <a:solidFill>
                  <a:srgbClr val="FFFFFF"/>
                </a:solidFill>
                <a:highlight>
                  <a:schemeClr val="accent5"/>
                </a:highlight>
              </a:rPr>
              <a:t>Finalized audit submission to California Department of Education (CDE) and VTD financial statements related to Title 1, Title III and National School Lunch program funding.</a:t>
            </a:r>
            <a:r>
              <a:rPr lang="en">
                <a:solidFill>
                  <a:srgbClr val="666666"/>
                </a:solidFill>
                <a:highlight>
                  <a:schemeClr val="accent5"/>
                </a:highlight>
              </a:rPr>
              <a:t> </a:t>
            </a:r>
            <a:endParaRPr>
              <a:solidFill>
                <a:srgbClr val="666666"/>
              </a:solidFill>
              <a:highlight>
                <a:schemeClr val="accent5"/>
              </a:highlight>
            </a:endParaRPr>
          </a:p>
          <a:p>
            <a:pPr indent="0" lvl="0" marL="0" rtl="0" algn="l">
              <a:lnSpc>
                <a:spcPct val="100000"/>
              </a:lnSpc>
              <a:spcBef>
                <a:spcPts val="0"/>
              </a:spcBef>
              <a:spcAft>
                <a:spcPts val="0"/>
              </a:spcAft>
              <a:buNone/>
            </a:pPr>
            <a:r>
              <a:t/>
            </a:r>
            <a:endParaRPr>
              <a:solidFill>
                <a:srgbClr val="666666"/>
              </a:solidFill>
              <a:highlight>
                <a:schemeClr val="accent5"/>
              </a:highlight>
            </a:endParaRPr>
          </a:p>
          <a:p>
            <a:pPr indent="0" lvl="0" marL="457200" rtl="0" algn="l">
              <a:lnSpc>
                <a:spcPct val="100000"/>
              </a:lnSpc>
              <a:spcBef>
                <a:spcPts val="0"/>
              </a:spcBef>
              <a:spcAft>
                <a:spcPts val="0"/>
              </a:spcAft>
              <a:buNone/>
            </a:pPr>
            <a:r>
              <a:t/>
            </a:r>
            <a:endParaRPr>
              <a:solidFill>
                <a:srgbClr val="666666"/>
              </a:solidFill>
              <a:highlight>
                <a:schemeClr val="lt1"/>
              </a:highlight>
            </a:endParaRPr>
          </a:p>
          <a:p>
            <a:pPr indent="0" lvl="0" marL="0" rtl="0" algn="l">
              <a:lnSpc>
                <a:spcPct val="100000"/>
              </a:lnSpc>
              <a:spcBef>
                <a:spcPts val="0"/>
              </a:spcBef>
              <a:spcAft>
                <a:spcPts val="0"/>
              </a:spcAft>
              <a:buNone/>
            </a:pPr>
            <a:r>
              <a:t/>
            </a:r>
            <a:endParaRPr>
              <a:solidFill>
                <a:srgbClr val="666666"/>
              </a:solidFill>
              <a:highlight>
                <a:schemeClr val="lt1"/>
              </a:highlight>
            </a:endParaRPr>
          </a:p>
          <a:p>
            <a:pPr indent="0" lvl="0" marL="0" rtl="0" algn="l">
              <a:lnSpc>
                <a:spcPct val="100000"/>
              </a:lnSpc>
              <a:spcBef>
                <a:spcPts val="0"/>
              </a:spcBef>
              <a:spcAft>
                <a:spcPts val="0"/>
              </a:spcAft>
              <a:buNone/>
            </a:pPr>
            <a:r>
              <a:t/>
            </a:r>
            <a:endParaRPr>
              <a:solidFill>
                <a:srgbClr val="666666"/>
              </a:solidFill>
              <a:highlight>
                <a:schemeClr val="lt1"/>
              </a:highlight>
            </a:endParaRPr>
          </a:p>
          <a:p>
            <a:pPr indent="0" lvl="0" marL="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31070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District Lunch &amp; Snack Program Update</a:t>
            </a:r>
            <a:endParaRPr>
              <a:solidFill>
                <a:srgbClr val="FFFFFF"/>
              </a:solidFill>
            </a:endParaRPr>
          </a:p>
        </p:txBody>
      </p:sp>
      <p:sp>
        <p:nvSpPr>
          <p:cNvPr id="100" name="Google Shape;100;p20"/>
          <p:cNvSpPr txBox="1"/>
          <p:nvPr>
            <p:ph idx="1" type="body"/>
          </p:nvPr>
        </p:nvSpPr>
        <p:spPr>
          <a:xfrm>
            <a:off x="174150" y="998500"/>
            <a:ext cx="4330500" cy="4145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12th Street Campus K-8th - Not Serving until kitchen is completed and passed inspection. AIPHS has served 150 students daily. </a:t>
            </a:r>
            <a:endParaRPr sz="1400">
              <a:solidFill>
                <a:srgbClr val="FFFFFF"/>
              </a:solidFill>
            </a:endParaRPr>
          </a:p>
          <a:p>
            <a:pPr indent="0" lvl="0" marL="0" rtl="0" algn="l">
              <a:spcBef>
                <a:spcPts val="1600"/>
              </a:spcBef>
              <a:spcAft>
                <a:spcPts val="0"/>
              </a:spcAft>
              <a:buNone/>
            </a:pPr>
            <a:r>
              <a:rPr b="1" lang="en" sz="1400" u="sng">
                <a:solidFill>
                  <a:srgbClr val="FFFFFF"/>
                </a:solidFill>
              </a:rPr>
              <a:t>Title I Data: </a:t>
            </a:r>
            <a:endParaRPr b="1" sz="1400" u="sng">
              <a:solidFill>
                <a:srgbClr val="FFFFFF"/>
              </a:solidFill>
            </a:endParaRPr>
          </a:p>
          <a:p>
            <a:pPr indent="0" lvl="0" marL="0" rtl="0" algn="l">
              <a:spcBef>
                <a:spcPts val="1600"/>
              </a:spcBef>
              <a:spcAft>
                <a:spcPts val="0"/>
              </a:spcAft>
              <a:buNone/>
            </a:pPr>
            <a:r>
              <a:rPr lang="en" sz="1400">
                <a:solidFill>
                  <a:srgbClr val="FFFFFF"/>
                </a:solidFill>
              </a:rPr>
              <a:t>AIPCS II Free- 377   Reduced- 115  Paid- 164      </a:t>
            </a:r>
            <a:r>
              <a:rPr b="1" i="1" lang="en" sz="1400">
                <a:solidFill>
                  <a:srgbClr val="FFFFFF"/>
                </a:solidFill>
              </a:rPr>
              <a:t>Free &amp; Reduced= 75.58%</a:t>
            </a:r>
            <a:endParaRPr b="1" i="1" sz="1400">
              <a:solidFill>
                <a:srgbClr val="FFFFFF"/>
              </a:solidFill>
            </a:endParaRPr>
          </a:p>
          <a:p>
            <a:pPr indent="0" lvl="0" marL="0" rtl="0" algn="l">
              <a:lnSpc>
                <a:spcPct val="100000"/>
              </a:lnSpc>
              <a:spcBef>
                <a:spcPts val="1600"/>
              </a:spcBef>
              <a:spcAft>
                <a:spcPts val="0"/>
              </a:spcAft>
              <a:buNone/>
            </a:pPr>
            <a:r>
              <a:rPr lang="en" sz="1400">
                <a:solidFill>
                  <a:srgbClr val="FFFFFF"/>
                </a:solidFill>
              </a:rPr>
              <a:t>AIPCS    Free- 136    Reduced- 42   Paid- 54</a:t>
            </a:r>
            <a:endParaRPr sz="1400">
              <a:solidFill>
                <a:srgbClr val="FFFFFF"/>
              </a:solidFill>
            </a:endParaRPr>
          </a:p>
          <a:p>
            <a:pPr indent="0" lvl="0" marL="0" rtl="0" algn="l">
              <a:lnSpc>
                <a:spcPct val="100000"/>
              </a:lnSpc>
              <a:spcBef>
                <a:spcPts val="0"/>
              </a:spcBef>
              <a:spcAft>
                <a:spcPts val="0"/>
              </a:spcAft>
              <a:buNone/>
            </a:pPr>
            <a:r>
              <a:rPr b="1" i="1" lang="en" sz="1400">
                <a:solidFill>
                  <a:srgbClr val="FFFFFF"/>
                </a:solidFill>
              </a:rPr>
              <a:t>Free &amp; Reduced= 77.38%</a:t>
            </a:r>
            <a:endParaRPr b="1" i="1" sz="1400">
              <a:solidFill>
                <a:srgbClr val="FFFFFF"/>
              </a:solidFill>
            </a:endParaRPr>
          </a:p>
          <a:p>
            <a:pPr indent="0" lvl="0" marL="0" rtl="0" algn="l">
              <a:lnSpc>
                <a:spcPct val="100000"/>
              </a:lnSpc>
              <a:spcBef>
                <a:spcPts val="0"/>
              </a:spcBef>
              <a:spcAft>
                <a:spcPts val="0"/>
              </a:spcAft>
              <a:buNone/>
            </a:pPr>
            <a:r>
              <a:t/>
            </a:r>
            <a:endParaRPr sz="1400">
              <a:solidFill>
                <a:srgbClr val="FFFFFF"/>
              </a:solidFill>
            </a:endParaRPr>
          </a:p>
          <a:p>
            <a:pPr indent="0" lvl="0" marL="0" rtl="0" algn="l">
              <a:lnSpc>
                <a:spcPct val="114000"/>
              </a:lnSpc>
              <a:spcBef>
                <a:spcPts val="0"/>
              </a:spcBef>
              <a:spcAft>
                <a:spcPts val="0"/>
              </a:spcAft>
              <a:buNone/>
            </a:pPr>
            <a:r>
              <a:rPr lang="en" sz="1400">
                <a:solidFill>
                  <a:srgbClr val="FFFFFF"/>
                </a:solidFill>
              </a:rPr>
              <a:t>AIPHS    Free- 249   Reduced- 69    Paid- 103</a:t>
            </a:r>
            <a:endParaRPr sz="1400">
              <a:solidFill>
                <a:srgbClr val="FFFFFF"/>
              </a:solidFill>
            </a:endParaRPr>
          </a:p>
          <a:p>
            <a:pPr indent="0" lvl="0" marL="0" rtl="0" algn="l">
              <a:lnSpc>
                <a:spcPct val="114000"/>
              </a:lnSpc>
              <a:spcBef>
                <a:spcPts val="0"/>
              </a:spcBef>
              <a:spcAft>
                <a:spcPts val="0"/>
              </a:spcAft>
              <a:buNone/>
            </a:pPr>
            <a:r>
              <a:rPr b="1" i="1" lang="en" sz="1400">
                <a:solidFill>
                  <a:srgbClr val="FFFFFF"/>
                </a:solidFill>
              </a:rPr>
              <a:t>Free &amp; Reduced= 71.95%</a:t>
            </a:r>
            <a:endParaRPr b="1" i="1"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Started snack for 12th street on 1st day of school, all snacks are 100% reimbursed by federal and state reimbursements.  </a:t>
            </a:r>
            <a:endParaRPr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1" name="Google Shape;101;p20"/>
          <p:cNvSpPr txBox="1"/>
          <p:nvPr/>
        </p:nvSpPr>
        <p:spPr>
          <a:xfrm>
            <a:off x="4597800" y="1253950"/>
            <a:ext cx="3770100" cy="3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0"/>
          <p:cNvPicPr preferRelativeResize="0"/>
          <p:nvPr/>
        </p:nvPicPr>
        <p:blipFill>
          <a:blip r:embed="rId3">
            <a:alphaModFix/>
          </a:blip>
          <a:stretch>
            <a:fillRect/>
          </a:stretch>
        </p:blipFill>
        <p:spPr>
          <a:xfrm>
            <a:off x="4977575" y="998500"/>
            <a:ext cx="3521399" cy="3877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06" name="Shape 106"/>
        <p:cNvGrpSpPr/>
        <p:nvPr/>
      </p:nvGrpSpPr>
      <p:grpSpPr>
        <a:xfrm>
          <a:off x="0" y="0"/>
          <a:ext cx="0" cy="0"/>
          <a:chOff x="0" y="0"/>
          <a:chExt cx="0" cy="0"/>
        </a:xfrm>
      </p:grpSpPr>
      <p:sp>
        <p:nvSpPr>
          <p:cNvPr id="107" name="Google Shape;107;p21"/>
          <p:cNvSpPr txBox="1"/>
          <p:nvPr>
            <p:ph idx="1" type="body"/>
          </p:nvPr>
        </p:nvSpPr>
        <p:spPr>
          <a:xfrm>
            <a:off x="174150" y="1017725"/>
            <a:ext cx="4686600" cy="400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After School Education &amp; Safety Program (ASES) - </a:t>
            </a:r>
            <a:r>
              <a:rPr b="1" lang="en">
                <a:solidFill>
                  <a:srgbClr val="FFFFFF"/>
                </a:solidFill>
              </a:rPr>
              <a:t>Grant Award</a:t>
            </a:r>
            <a:endParaRPr b="1">
              <a:solidFill>
                <a:srgbClr val="FFFFFF"/>
              </a:solidFill>
            </a:endParaRPr>
          </a:p>
          <a:p>
            <a:pPr indent="0" lvl="0" marL="0" rtl="0" algn="l">
              <a:spcBef>
                <a:spcPts val="1600"/>
              </a:spcBef>
              <a:spcAft>
                <a:spcPts val="0"/>
              </a:spcAft>
              <a:buNone/>
            </a:pPr>
            <a:r>
              <a:rPr b="1" lang="en" sz="1400">
                <a:solidFill>
                  <a:srgbClr val="FFFFFF"/>
                </a:solidFill>
                <a:highlight>
                  <a:schemeClr val="accent5"/>
                </a:highlight>
              </a:rPr>
              <a:t>AIPCS: </a:t>
            </a:r>
            <a:r>
              <a:rPr b="1" lang="en" sz="1400">
                <a:solidFill>
                  <a:srgbClr val="FFFFFF"/>
                </a:solidFill>
                <a:highlight>
                  <a:schemeClr val="accent5"/>
                </a:highlight>
                <a:latin typeface="Roboto"/>
                <a:ea typeface="Roboto"/>
                <a:cs typeface="Roboto"/>
                <a:sym typeface="Roboto"/>
              </a:rPr>
              <a:t>$177,381.64</a:t>
            </a:r>
            <a:endParaRPr b="1" sz="1400">
              <a:solidFill>
                <a:srgbClr val="FFFFFF"/>
              </a:solidFill>
              <a:highlight>
                <a:schemeClr val="accent5"/>
              </a:highlight>
            </a:endParaRPr>
          </a:p>
          <a:p>
            <a:pPr indent="0" lvl="0" marL="0" rtl="0" algn="l">
              <a:spcBef>
                <a:spcPts val="1600"/>
              </a:spcBef>
              <a:spcAft>
                <a:spcPts val="0"/>
              </a:spcAft>
              <a:buNone/>
            </a:pPr>
            <a:r>
              <a:rPr b="1" lang="en" sz="1400">
                <a:solidFill>
                  <a:srgbClr val="FFFFFF"/>
                </a:solidFill>
                <a:highlight>
                  <a:schemeClr val="accent5"/>
                </a:highlight>
              </a:rPr>
              <a:t>AIPCS II: </a:t>
            </a:r>
            <a:r>
              <a:rPr b="1" lang="en" sz="1400">
                <a:solidFill>
                  <a:srgbClr val="FFFFFF"/>
                </a:solidFill>
                <a:highlight>
                  <a:schemeClr val="accent5"/>
                </a:highlight>
                <a:latin typeface="Roboto"/>
                <a:ea typeface="Roboto"/>
                <a:cs typeface="Roboto"/>
                <a:sym typeface="Roboto"/>
              </a:rPr>
              <a:t>$177,381.64</a:t>
            </a:r>
            <a:endParaRPr b="1" sz="1400">
              <a:solidFill>
                <a:srgbClr val="FFFFFF"/>
              </a:solidFill>
              <a:highlight>
                <a:schemeClr val="accent5"/>
              </a:highlight>
            </a:endParaRPr>
          </a:p>
          <a:p>
            <a:pPr indent="0" lvl="0" marL="0" rtl="0" algn="l">
              <a:spcBef>
                <a:spcPts val="1600"/>
              </a:spcBef>
              <a:spcAft>
                <a:spcPts val="0"/>
              </a:spcAft>
              <a:buNone/>
            </a:pPr>
            <a:r>
              <a:rPr b="1" lang="en">
                <a:solidFill>
                  <a:srgbClr val="FFFFFF"/>
                </a:solidFill>
              </a:rPr>
              <a:t>Enrollment</a:t>
            </a:r>
            <a:endParaRPr b="1">
              <a:solidFill>
                <a:srgbClr val="FFFFFF"/>
              </a:solidFill>
            </a:endParaRPr>
          </a:p>
          <a:p>
            <a:pPr indent="0" lvl="0" marL="0" rtl="0" algn="l">
              <a:spcBef>
                <a:spcPts val="1600"/>
              </a:spcBef>
              <a:spcAft>
                <a:spcPts val="0"/>
              </a:spcAft>
              <a:buNone/>
            </a:pPr>
            <a:r>
              <a:rPr lang="en">
                <a:solidFill>
                  <a:srgbClr val="FFFFFF"/>
                </a:solidFill>
              </a:rPr>
              <a:t>Elementary - 74</a:t>
            </a:r>
            <a:endParaRPr>
              <a:solidFill>
                <a:srgbClr val="FFFFFF"/>
              </a:solidFill>
            </a:endParaRPr>
          </a:p>
          <a:p>
            <a:pPr indent="0" lvl="0" marL="0" rtl="0" algn="l">
              <a:spcBef>
                <a:spcPts val="1600"/>
              </a:spcBef>
              <a:spcAft>
                <a:spcPts val="1600"/>
              </a:spcAft>
              <a:buNone/>
            </a:pPr>
            <a:r>
              <a:rPr lang="en">
                <a:solidFill>
                  <a:srgbClr val="FFFFFF"/>
                </a:solidFill>
              </a:rPr>
              <a:t>Middle School - 45</a:t>
            </a:r>
            <a:endParaRPr>
              <a:solidFill>
                <a:srgbClr val="FFFFFF"/>
              </a:solidFill>
            </a:endParaRPr>
          </a:p>
        </p:txBody>
      </p:sp>
      <p:sp>
        <p:nvSpPr>
          <p:cNvPr id="108" name="Google Shape;108;p21"/>
          <p:cNvSpPr txBox="1"/>
          <p:nvPr/>
        </p:nvSpPr>
        <p:spPr>
          <a:xfrm>
            <a:off x="420275" y="251525"/>
            <a:ext cx="8466000" cy="766200"/>
          </a:xfrm>
          <a:prstGeom prst="rect">
            <a:avLst/>
          </a:prstGeom>
          <a:noFill/>
          <a:ln>
            <a:noFill/>
          </a:ln>
          <a:effectLst>
            <a:outerShdw blurRad="57150" rotWithShape="0" algn="bl" dir="10200000" dist="19050">
              <a:schemeClr val="accent5"/>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highlight>
                  <a:schemeClr val="accent5"/>
                </a:highlight>
              </a:rPr>
              <a:t>BACR After School Program</a:t>
            </a:r>
            <a:endParaRPr b="1" sz="3000">
              <a:solidFill>
                <a:srgbClr val="FFFFFF"/>
              </a:solidFill>
              <a:highlight>
                <a:schemeClr val="accent5"/>
              </a:highlight>
            </a:endParaRPr>
          </a:p>
        </p:txBody>
      </p:sp>
      <p:sp>
        <p:nvSpPr>
          <p:cNvPr id="109" name="Google Shape;109;p21"/>
          <p:cNvSpPr txBox="1"/>
          <p:nvPr/>
        </p:nvSpPr>
        <p:spPr>
          <a:xfrm>
            <a:off x="4957750" y="1017725"/>
            <a:ext cx="3777600" cy="35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21"/>
          <p:cNvPicPr preferRelativeResize="0"/>
          <p:nvPr/>
        </p:nvPicPr>
        <p:blipFill>
          <a:blip r:embed="rId3">
            <a:alphaModFix/>
          </a:blip>
          <a:stretch>
            <a:fillRect/>
          </a:stretch>
        </p:blipFill>
        <p:spPr>
          <a:xfrm>
            <a:off x="4860700" y="1131325"/>
            <a:ext cx="3777601" cy="339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District Facilities</a:t>
            </a:r>
            <a:endParaRPr b="1">
              <a:solidFill>
                <a:schemeClr val="accent5"/>
              </a:solidFill>
            </a:endParaRPr>
          </a:p>
        </p:txBody>
      </p:sp>
      <p:sp>
        <p:nvSpPr>
          <p:cNvPr id="116" name="Google Shape;116;p22"/>
          <p:cNvSpPr txBox="1"/>
          <p:nvPr>
            <p:ph idx="1" type="body"/>
          </p:nvPr>
        </p:nvSpPr>
        <p:spPr>
          <a:xfrm>
            <a:off x="311700" y="1017725"/>
            <a:ext cx="8520600" cy="38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AIPCS/AIPCS II: 171 12th St.</a:t>
            </a:r>
            <a:endParaRPr/>
          </a:p>
          <a:p>
            <a:pPr indent="-342900" lvl="0" marL="457200" rtl="0" algn="l">
              <a:spcBef>
                <a:spcPts val="1600"/>
              </a:spcBef>
              <a:spcAft>
                <a:spcPts val="0"/>
              </a:spcAft>
              <a:buSzPts val="1800"/>
              <a:buChar char="●"/>
            </a:pPr>
            <a:r>
              <a:rPr lang="en"/>
              <a:t>1st floor staff bathroom complete</a:t>
            </a:r>
            <a:endParaRPr/>
          </a:p>
          <a:p>
            <a:pPr indent="-342900" lvl="0" marL="457200" rtl="0" algn="l">
              <a:spcBef>
                <a:spcPts val="0"/>
              </a:spcBef>
              <a:spcAft>
                <a:spcPts val="0"/>
              </a:spcAft>
              <a:buSzPts val="1800"/>
              <a:buChar char="●"/>
            </a:pPr>
            <a:r>
              <a:rPr lang="en"/>
              <a:t>Kitchenette space complete, final inspection has been completed.</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rPr lang="en"/>
              <a:t>AIPHS: 746 Grand Ave</a:t>
            </a:r>
            <a:endParaRPr/>
          </a:p>
          <a:p>
            <a:pPr indent="-342900" lvl="0" marL="457200" rtl="0" algn="l">
              <a:spcBef>
                <a:spcPts val="1600"/>
              </a:spcBef>
              <a:spcAft>
                <a:spcPts val="0"/>
              </a:spcAft>
              <a:buSzPts val="1800"/>
              <a:buChar char="●"/>
            </a:pPr>
            <a:r>
              <a:rPr lang="en"/>
              <a:t>Ongoing maintenance and cleaning services provided to school site</a:t>
            </a:r>
            <a:endParaRPr/>
          </a:p>
          <a:p>
            <a:pPr indent="0" lvl="0" marL="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