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702310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a6daf5844_4_6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5a6daf5844_4_6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3"/>
            </a:srgbClr>
          </a:solidFill>
          <a:ln cap="sq" cmpd="thinThick" w="127000">
            <a:solidFill>
              <a:srgbClr val="595959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type="ctrTitle"/>
          </p:nvPr>
        </p:nvSpPr>
        <p:spPr>
          <a:xfrm>
            <a:off x="674237" y="914400"/>
            <a:ext cx="3657600" cy="28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Calibri"/>
              <a:buNone/>
            </a:pPr>
            <a:r>
              <a:rPr lang="en-US" sz="3700">
                <a:solidFill>
                  <a:srgbClr val="FFFFFF"/>
                </a:solidFill>
              </a:rPr>
              <a:t>Superintendent’s</a:t>
            </a:r>
            <a:br>
              <a:rPr lang="en-US" sz="3700">
                <a:solidFill>
                  <a:srgbClr val="FFFFFF"/>
                </a:solidFill>
              </a:rPr>
            </a:br>
            <a:r>
              <a:rPr lang="en-US" sz="3700">
                <a:solidFill>
                  <a:srgbClr val="FFFFFF"/>
                </a:solidFill>
              </a:rPr>
              <a:t>Board Report</a:t>
            </a:r>
            <a:endParaRPr sz="37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Calibri"/>
              <a:buNone/>
            </a:pPr>
            <a:r>
              <a:rPr lang="en-US" sz="3700">
                <a:solidFill>
                  <a:srgbClr val="FFFFFF"/>
                </a:solidFill>
              </a:rPr>
              <a:t>June 2019</a:t>
            </a:r>
            <a:endParaRPr sz="3700">
              <a:solidFill>
                <a:srgbClr val="FFFFFF"/>
              </a:solidFill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1191126" y="3910267"/>
            <a:ext cx="2586790" cy="0"/>
          </a:xfrm>
          <a:prstGeom prst="straightConnector1">
            <a:avLst/>
          </a:prstGeom>
          <a:noFill/>
          <a:ln cap="flat" cmpd="sng" w="22225">
            <a:solidFill>
              <a:srgbClr val="D9D9D9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close up of a sign&#10;&#10;Description automatically generated"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5343" y="914400"/>
            <a:ext cx="5322096" cy="477214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1065475" y="4201850"/>
            <a:ext cx="28812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Finance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 flipH="1">
            <a:off x="451950" y="1952150"/>
            <a:ext cx="9247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This month CBO, Heads, and Superintendent are engaged in preliminary budget and LCAP completion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Meetings regarding the funding of expansion and renovations have also taken place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Bond discussions and grant applications have taken place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5" name="Google Shape;95;p14"/>
          <p:cNvSpPr txBox="1"/>
          <p:nvPr/>
        </p:nvSpPr>
        <p:spPr>
          <a:xfrm flipH="1">
            <a:off x="2407197" y="2863976"/>
            <a:ext cx="77343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6431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 Community</a:t>
            </a: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 Engagement</a:t>
            </a:r>
            <a:endParaRPr b="1"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780600" y="1341700"/>
            <a:ext cx="11813100" cy="46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Sports Banquets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HS Music Recital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HS Arts Night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MS Music Nights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MS and HS Graduation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Omega Psi Phi Scholarship Celebration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HS Prom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Eighth Grade Graduation Dance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Fifth Grade Promotion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Met with Architect Candidates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ACOE Induction Celebration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K-1 Meeting Regarding Move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Board Committees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Disciplinary Hearings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667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•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All Hands Staff Meeting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08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Facilities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 flipH="1">
            <a:off x="451950" y="1952150"/>
            <a:ext cx="9247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I have been engaged in the work of over seeing the renovations at 12th street, the movement of central office, the move of K-1, and the potential </a:t>
            </a: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acquisition</a:t>
            </a: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 of property for school campus.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 flipH="1">
            <a:off x="2407197" y="2863976"/>
            <a:ext cx="7734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