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13716000" cx="24384000"/>
  <p:notesSz cx="6858000" cy="9144000"/>
  <p:embeddedFontLst>
    <p:embeddedFont>
      <p:font typeface="Roboto Slab"/>
      <p:regular r:id="rId41"/>
      <p:bold r:id="rId42"/>
    </p:embeddedFont>
    <p:embeddedFont>
      <p:font typeface="Roboto"/>
      <p:regular r:id="rId43"/>
      <p:bold r:id="rId44"/>
      <p:italic r:id="rId45"/>
      <p:boldItalic r:id="rId46"/>
    </p:embeddedFont>
    <p:embeddedFont>
      <p:font typeface="PT Sans Narrow"/>
      <p:regular r:id="rId47"/>
      <p:bold r:id="rId48"/>
    </p:embeddedFont>
    <p:embeddedFont>
      <p:font typeface="Helvetica Neue"/>
      <p:regular r:id="rId49"/>
      <p:bold r:id="rId50"/>
      <p:italic r:id="rId51"/>
      <p:boldItalic r:id="rId52"/>
    </p:embeddedFont>
    <p:embeddedFont>
      <p:font typeface="Open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4135399-CB29-4A3C-8390-246F8F05F976}">
  <a:tblStyle styleId="{E4135399-CB29-4A3C-8390-246F8F05F97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RobotoSlab-bold.fntdata"/><Relationship Id="rId41" Type="http://schemas.openxmlformats.org/officeDocument/2006/relationships/font" Target="fonts/RobotoSlab-regular.fntdata"/><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TSansNarrow-bold.fntdata"/><Relationship Id="rId47" Type="http://schemas.openxmlformats.org/officeDocument/2006/relationships/font" Target="fonts/PTSansNarrow-regular.fntdata"/><Relationship Id="rId49" Type="http://schemas.openxmlformats.org/officeDocument/2006/relationships/font" Target="fonts/HelveticaNeu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HelveticaNeue-italic.fntdata"/><Relationship Id="rId50" Type="http://schemas.openxmlformats.org/officeDocument/2006/relationships/font" Target="fonts/HelveticaNeue-bold.fntdata"/><Relationship Id="rId53" Type="http://schemas.openxmlformats.org/officeDocument/2006/relationships/font" Target="fonts/OpenSans-regular.fntdata"/><Relationship Id="rId52" Type="http://schemas.openxmlformats.org/officeDocument/2006/relationships/font" Target="fonts/HelveticaNeue-boldItalic.fntdata"/><Relationship Id="rId11" Type="http://schemas.openxmlformats.org/officeDocument/2006/relationships/slide" Target="slides/slide6.xml"/><Relationship Id="rId55" Type="http://schemas.openxmlformats.org/officeDocument/2006/relationships/font" Target="fonts/OpenSans-italic.fntdata"/><Relationship Id="rId10" Type="http://schemas.openxmlformats.org/officeDocument/2006/relationships/slide" Target="slides/slide5.xml"/><Relationship Id="rId54"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lstStyle>
            <a:lvl1pPr indent="-228600" lvl="0" marL="457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t/>
            </a:r>
            <a:endParaRPr b="0" i="0" sz="2200" u="none" cap="none" strike="noStrike">
              <a:solidFill>
                <a:schemeClr val="dk1"/>
              </a:solidFill>
              <a:latin typeface="Helvetica Neue"/>
              <a:ea typeface="Helvetica Neue"/>
              <a:cs typeface="Helvetica Neue"/>
              <a:sym typeface="Helvetica Neue"/>
            </a:endParaRPr>
          </a:p>
        </p:txBody>
      </p:sp>
      <p:sp>
        <p:nvSpPr>
          <p:cNvPr id="63" name="Google Shape;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06db6069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06db60693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5a6c6d4bc9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5a6c6d4bc9_2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184d7da85_2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184d7da85_2_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184d7da85_2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184d7da85_2_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a6c6d4bc9_2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a6c6d4bc9_2_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653240e1f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653240e1f_2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5653240e1f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5653240e1f_2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56737a3961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6737a3961_0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5184d7da85_5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5184d7da85_5_2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5beb9a4ae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5beb9a4aeb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6737a3961_3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t/>
            </a:r>
            <a:endParaRPr b="0" i="0" sz="1100" u="none" cap="none" strike="noStrike">
              <a:solidFill>
                <a:schemeClr val="dk1"/>
              </a:solidFill>
              <a:latin typeface="Helvetica Neue"/>
              <a:ea typeface="Helvetica Neue"/>
              <a:cs typeface="Helvetica Neue"/>
              <a:sym typeface="Helvetica Neue"/>
            </a:endParaRPr>
          </a:p>
        </p:txBody>
      </p:sp>
      <p:sp>
        <p:nvSpPr>
          <p:cNvPr id="70" name="Google Shape;70;g56737a3961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beb9a4aeb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beb9a4aeb_0_1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beb9a4aeb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beb9a4aeb_0_8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5beb9a4aeb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5beb9a4aeb_0_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5beb9a4aeb_0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5beb9a4aeb_0_9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beb9a4aeb_0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beb9a4aeb_0_9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5bf6be4c8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5bf6be4c80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5bf6be4c80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5bf6be4c80_0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5bf6be4c80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5bf6be4c80_0_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bf6be4c80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bf6be4c80_0_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bfb203a60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5bfb203a60_0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6737a3961_3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6737a3961_3_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5bfb203a60_0_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5bfb203a60_0_1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5bfb203a60_0_1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5bfb203a60_0_19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5bfb203a60_0_2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5bfb203a60_0_25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5bfb203a60_0_3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5bfb203a60_0_38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5bfb203a60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5bfb203a60_0_31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5184d7da85_5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5184d7da85_5_8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56737a3961_3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6737a3961_3_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56737a3961_3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6737a3961_3_2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t>This is AIPHS?</a:t>
            </a: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184d7da85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184d7da85_3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184d7da85_3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184d7da85_3_6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5184d7da85_3_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5184d7da85_3_12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1e8d197fe_4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1e8d197fe_4_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4066133" y="1793615"/>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17433464" y="8914429"/>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4480804" y="3170467"/>
            <a:ext cx="15422400" cy="3886500"/>
          </a:xfrm>
          <a:prstGeom prst="rect">
            <a:avLst/>
          </a:prstGeom>
        </p:spPr>
        <p:txBody>
          <a:bodyPr anchorCtr="0" anchor="b" bIns="243800" lIns="243800" spcFirstLastPara="1" rIns="243800" wrap="square" tIns="243800"/>
          <a:lstStyle>
            <a:lvl1pPr lvl="0" algn="ctr">
              <a:spcBef>
                <a:spcPts val="0"/>
              </a:spcBef>
              <a:spcAft>
                <a:spcPts val="0"/>
              </a:spcAft>
              <a:buSzPts val="10700"/>
              <a:buNone/>
              <a:defRPr sz="10700"/>
            </a:lvl1pPr>
            <a:lvl2pPr lvl="1" algn="ctr">
              <a:spcBef>
                <a:spcPts val="0"/>
              </a:spcBef>
              <a:spcAft>
                <a:spcPts val="0"/>
              </a:spcAft>
              <a:buSzPts val="10700"/>
              <a:buNone/>
              <a:defRPr sz="10700"/>
            </a:lvl2pPr>
            <a:lvl3pPr lvl="2" algn="ctr">
              <a:spcBef>
                <a:spcPts val="0"/>
              </a:spcBef>
              <a:spcAft>
                <a:spcPts val="0"/>
              </a:spcAft>
              <a:buSzPts val="10700"/>
              <a:buNone/>
              <a:defRPr sz="10700"/>
            </a:lvl3pPr>
            <a:lvl4pPr lvl="3" algn="ctr">
              <a:spcBef>
                <a:spcPts val="0"/>
              </a:spcBef>
              <a:spcAft>
                <a:spcPts val="0"/>
              </a:spcAft>
              <a:buSzPts val="10700"/>
              <a:buNone/>
              <a:defRPr sz="10700"/>
            </a:lvl4pPr>
            <a:lvl5pPr lvl="4" algn="ctr">
              <a:spcBef>
                <a:spcPts val="0"/>
              </a:spcBef>
              <a:spcAft>
                <a:spcPts val="0"/>
              </a:spcAft>
              <a:buSzPts val="10700"/>
              <a:buNone/>
              <a:defRPr sz="10700"/>
            </a:lvl5pPr>
            <a:lvl6pPr lvl="5" algn="ctr">
              <a:spcBef>
                <a:spcPts val="0"/>
              </a:spcBef>
              <a:spcAft>
                <a:spcPts val="0"/>
              </a:spcAft>
              <a:buSzPts val="10700"/>
              <a:buNone/>
              <a:defRPr sz="10700"/>
            </a:lvl6pPr>
            <a:lvl7pPr lvl="6" algn="ctr">
              <a:spcBef>
                <a:spcPts val="0"/>
              </a:spcBef>
              <a:spcAft>
                <a:spcPts val="0"/>
              </a:spcAft>
              <a:buSzPts val="10700"/>
              <a:buNone/>
              <a:defRPr sz="10700"/>
            </a:lvl7pPr>
            <a:lvl8pPr lvl="7" algn="ctr">
              <a:spcBef>
                <a:spcPts val="0"/>
              </a:spcBef>
              <a:spcAft>
                <a:spcPts val="0"/>
              </a:spcAft>
              <a:buSzPts val="10700"/>
              <a:buNone/>
              <a:defRPr sz="10700"/>
            </a:lvl8pPr>
            <a:lvl9pPr lvl="8" algn="ctr">
              <a:spcBef>
                <a:spcPts val="0"/>
              </a:spcBef>
              <a:spcAft>
                <a:spcPts val="0"/>
              </a:spcAft>
              <a:buSzPts val="10700"/>
              <a:buNone/>
              <a:defRPr sz="10700"/>
            </a:lvl9pPr>
          </a:lstStyle>
          <a:p/>
        </p:txBody>
      </p:sp>
      <p:sp>
        <p:nvSpPr>
          <p:cNvPr id="14" name="Google Shape;14;p2"/>
          <p:cNvSpPr txBox="1"/>
          <p:nvPr>
            <p:ph idx="1" type="subTitle"/>
          </p:nvPr>
        </p:nvSpPr>
        <p:spPr>
          <a:xfrm>
            <a:off x="4480804" y="8131867"/>
            <a:ext cx="15422400" cy="2424000"/>
          </a:xfrm>
          <a:prstGeom prst="rect">
            <a:avLst/>
          </a:prstGeom>
        </p:spPr>
        <p:txBody>
          <a:bodyPr anchorCtr="0" anchor="t" bIns="243800" lIns="243800" spcFirstLastPara="1" rIns="243800" wrap="square" tIns="243800"/>
          <a:lstStyle>
            <a:lvl1pPr lvl="0"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400" y="13538200"/>
            <a:ext cx="24383100" cy="177600"/>
          </a:xfrm>
          <a:prstGeom prst="rect">
            <a:avLst/>
          </a:prstGeom>
          <a:solidFill>
            <a:schemeClr val="accent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1034400" y="3073200"/>
            <a:ext cx="22315200" cy="4102500"/>
          </a:xfrm>
          <a:prstGeom prst="rect">
            <a:avLst/>
          </a:prstGeom>
        </p:spPr>
        <p:txBody>
          <a:bodyPr anchorCtr="0" anchor="ctr" bIns="243800" lIns="243800" spcFirstLastPara="1" rIns="243800" wrap="square" tIns="243800"/>
          <a:lstStyle>
            <a:lvl1pPr lvl="0" algn="ctr">
              <a:spcBef>
                <a:spcPts val="0"/>
              </a:spcBef>
              <a:spcAft>
                <a:spcPts val="0"/>
              </a:spcAft>
              <a:buClr>
                <a:schemeClr val="accent5"/>
              </a:buClr>
              <a:buSzPts val="34700"/>
              <a:buNone/>
              <a:defRPr sz="34700">
                <a:solidFill>
                  <a:schemeClr val="accent5"/>
                </a:solidFill>
              </a:defRPr>
            </a:lvl1pPr>
            <a:lvl2pPr lvl="1" algn="ctr">
              <a:spcBef>
                <a:spcPts val="0"/>
              </a:spcBef>
              <a:spcAft>
                <a:spcPts val="0"/>
              </a:spcAft>
              <a:buClr>
                <a:schemeClr val="accent5"/>
              </a:buClr>
              <a:buSzPts val="34700"/>
              <a:buNone/>
              <a:defRPr sz="34700">
                <a:solidFill>
                  <a:schemeClr val="accent5"/>
                </a:solidFill>
              </a:defRPr>
            </a:lvl2pPr>
            <a:lvl3pPr lvl="2" algn="ctr">
              <a:spcBef>
                <a:spcPts val="0"/>
              </a:spcBef>
              <a:spcAft>
                <a:spcPts val="0"/>
              </a:spcAft>
              <a:buClr>
                <a:schemeClr val="accent5"/>
              </a:buClr>
              <a:buSzPts val="34700"/>
              <a:buNone/>
              <a:defRPr sz="34700">
                <a:solidFill>
                  <a:schemeClr val="accent5"/>
                </a:solidFill>
              </a:defRPr>
            </a:lvl3pPr>
            <a:lvl4pPr lvl="3" algn="ctr">
              <a:spcBef>
                <a:spcPts val="0"/>
              </a:spcBef>
              <a:spcAft>
                <a:spcPts val="0"/>
              </a:spcAft>
              <a:buClr>
                <a:schemeClr val="accent5"/>
              </a:buClr>
              <a:buSzPts val="34700"/>
              <a:buNone/>
              <a:defRPr sz="34700">
                <a:solidFill>
                  <a:schemeClr val="accent5"/>
                </a:solidFill>
              </a:defRPr>
            </a:lvl4pPr>
            <a:lvl5pPr lvl="4" algn="ctr">
              <a:spcBef>
                <a:spcPts val="0"/>
              </a:spcBef>
              <a:spcAft>
                <a:spcPts val="0"/>
              </a:spcAft>
              <a:buClr>
                <a:schemeClr val="accent5"/>
              </a:buClr>
              <a:buSzPts val="34700"/>
              <a:buNone/>
              <a:defRPr sz="34700">
                <a:solidFill>
                  <a:schemeClr val="accent5"/>
                </a:solidFill>
              </a:defRPr>
            </a:lvl5pPr>
            <a:lvl6pPr lvl="5" algn="ctr">
              <a:spcBef>
                <a:spcPts val="0"/>
              </a:spcBef>
              <a:spcAft>
                <a:spcPts val="0"/>
              </a:spcAft>
              <a:buClr>
                <a:schemeClr val="accent5"/>
              </a:buClr>
              <a:buSzPts val="34700"/>
              <a:buNone/>
              <a:defRPr sz="34700">
                <a:solidFill>
                  <a:schemeClr val="accent5"/>
                </a:solidFill>
              </a:defRPr>
            </a:lvl6pPr>
            <a:lvl7pPr lvl="6" algn="ctr">
              <a:spcBef>
                <a:spcPts val="0"/>
              </a:spcBef>
              <a:spcAft>
                <a:spcPts val="0"/>
              </a:spcAft>
              <a:buClr>
                <a:schemeClr val="accent5"/>
              </a:buClr>
              <a:buSzPts val="34700"/>
              <a:buNone/>
              <a:defRPr sz="34700">
                <a:solidFill>
                  <a:schemeClr val="accent5"/>
                </a:solidFill>
              </a:defRPr>
            </a:lvl7pPr>
            <a:lvl8pPr lvl="7" algn="ctr">
              <a:spcBef>
                <a:spcPts val="0"/>
              </a:spcBef>
              <a:spcAft>
                <a:spcPts val="0"/>
              </a:spcAft>
              <a:buClr>
                <a:schemeClr val="accent5"/>
              </a:buClr>
              <a:buSzPts val="34700"/>
              <a:buNone/>
              <a:defRPr sz="34700">
                <a:solidFill>
                  <a:schemeClr val="accent5"/>
                </a:solidFill>
              </a:defRPr>
            </a:lvl8pPr>
            <a:lvl9pPr lvl="8" algn="ctr">
              <a:spcBef>
                <a:spcPts val="0"/>
              </a:spcBef>
              <a:spcAft>
                <a:spcPts val="0"/>
              </a:spcAft>
              <a:buClr>
                <a:schemeClr val="accent5"/>
              </a:buClr>
              <a:buSzPts val="34700"/>
              <a:buNone/>
              <a:defRPr sz="34700">
                <a:solidFill>
                  <a:schemeClr val="accent5"/>
                </a:solidFill>
              </a:defRPr>
            </a:lvl9pPr>
          </a:lstStyle>
          <a:p>
            <a:r>
              <a:t>xx%</a:t>
            </a:r>
          </a:p>
        </p:txBody>
      </p:sp>
      <p:sp>
        <p:nvSpPr>
          <p:cNvPr id="55" name="Google Shape;55;p11"/>
          <p:cNvSpPr txBox="1"/>
          <p:nvPr>
            <p:ph idx="1" type="body"/>
          </p:nvPr>
        </p:nvSpPr>
        <p:spPr>
          <a:xfrm>
            <a:off x="1034400" y="7785200"/>
            <a:ext cx="22315200" cy="2857500"/>
          </a:xfrm>
          <a:prstGeom prst="rect">
            <a:avLst/>
          </a:prstGeom>
        </p:spPr>
        <p:txBody>
          <a:bodyPr anchorCtr="0" anchor="t" bIns="243800" lIns="243800" spcFirstLastPara="1" rIns="243800" wrap="square" tIns="243800"/>
          <a:lstStyle>
            <a:lvl1pPr indent="-533400" lvl="0" marL="457200" algn="ctr">
              <a:spcBef>
                <a:spcPts val="0"/>
              </a:spcBef>
              <a:spcAft>
                <a:spcPts val="0"/>
              </a:spcAft>
              <a:buSzPts val="4800"/>
              <a:buChar char="●"/>
              <a:defRPr/>
            </a:lvl1pPr>
            <a:lvl2pPr indent="-463550" lvl="1" marL="914400" algn="ctr">
              <a:spcBef>
                <a:spcPts val="4300"/>
              </a:spcBef>
              <a:spcAft>
                <a:spcPts val="0"/>
              </a:spcAft>
              <a:buSzPts val="3700"/>
              <a:buChar char="○"/>
              <a:defRPr/>
            </a:lvl2pPr>
            <a:lvl3pPr indent="-463550" lvl="2" marL="1371600" algn="ctr">
              <a:spcBef>
                <a:spcPts val="4300"/>
              </a:spcBef>
              <a:spcAft>
                <a:spcPts val="0"/>
              </a:spcAft>
              <a:buSzPts val="3700"/>
              <a:buChar char="■"/>
              <a:defRPr/>
            </a:lvl3pPr>
            <a:lvl4pPr indent="-463550" lvl="3" marL="1828800" algn="ctr">
              <a:spcBef>
                <a:spcPts val="4300"/>
              </a:spcBef>
              <a:spcAft>
                <a:spcPts val="0"/>
              </a:spcAft>
              <a:buSzPts val="3700"/>
              <a:buChar char="●"/>
              <a:defRPr/>
            </a:lvl4pPr>
            <a:lvl5pPr indent="-463550" lvl="4" marL="2286000" algn="ctr">
              <a:spcBef>
                <a:spcPts val="4300"/>
              </a:spcBef>
              <a:spcAft>
                <a:spcPts val="0"/>
              </a:spcAft>
              <a:buSzPts val="3700"/>
              <a:buChar char="○"/>
              <a:defRPr/>
            </a:lvl5pPr>
            <a:lvl6pPr indent="-463550" lvl="5" marL="2743200" algn="ctr">
              <a:spcBef>
                <a:spcPts val="4300"/>
              </a:spcBef>
              <a:spcAft>
                <a:spcPts val="0"/>
              </a:spcAft>
              <a:buSzPts val="3700"/>
              <a:buChar char="■"/>
              <a:defRPr/>
            </a:lvl6pPr>
            <a:lvl7pPr indent="-463550" lvl="6" marL="3200400" algn="ctr">
              <a:spcBef>
                <a:spcPts val="4300"/>
              </a:spcBef>
              <a:spcAft>
                <a:spcPts val="0"/>
              </a:spcAft>
              <a:buSzPts val="3700"/>
              <a:buChar char="●"/>
              <a:defRPr/>
            </a:lvl7pPr>
            <a:lvl8pPr indent="-463550" lvl="7" marL="3657600" algn="ctr">
              <a:spcBef>
                <a:spcPts val="4300"/>
              </a:spcBef>
              <a:spcAft>
                <a:spcPts val="0"/>
              </a:spcAft>
              <a:buSzPts val="3700"/>
              <a:buChar char="○"/>
              <a:defRPr/>
            </a:lvl8pPr>
            <a:lvl9pPr indent="-463550" lvl="8" marL="4114800" algn="ctr">
              <a:spcBef>
                <a:spcPts val="4300"/>
              </a:spcBef>
              <a:spcAft>
                <a:spcPts val="4300"/>
              </a:spcAft>
              <a:buSzPts val="3700"/>
              <a:buChar char="■"/>
              <a:defRPr/>
            </a:lvl9pPr>
          </a:lstStyle>
          <a:p/>
        </p:txBody>
      </p:sp>
      <p:sp>
        <p:nvSpPr>
          <p:cNvPr id="56" name="Google Shape;56;p1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TITLE_AND_BODY_1">
    <p:spTree>
      <p:nvGrpSpPr>
        <p:cNvPr id="59" name="Shape 59"/>
        <p:cNvGrpSpPr/>
        <p:nvPr/>
      </p:nvGrpSpPr>
      <p:grpSpPr>
        <a:xfrm>
          <a:off x="0" y="0"/>
          <a:ext cx="0" cy="0"/>
          <a:chOff x="0" y="0"/>
          <a:chExt cx="0" cy="0"/>
        </a:xfrm>
      </p:grpSpPr>
      <p:sp>
        <p:nvSpPr>
          <p:cNvPr id="60" name="Google Shape;60;p13"/>
          <p:cNvSpPr txBox="1"/>
          <p:nvPr>
            <p:ph idx="12" type="sldNum"/>
          </p:nvPr>
        </p:nvSpPr>
        <p:spPr>
          <a:xfrm>
            <a:off x="12185650" y="13081000"/>
            <a:ext cx="408900" cy="4065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1pPr>
            <a:lvl2pPr indent="0" lvl="1"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2pPr>
            <a:lvl3pPr indent="0" lvl="2"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3pPr>
            <a:lvl4pPr indent="0" lvl="3"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4pPr>
            <a:lvl5pPr indent="0" lvl="4"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5pPr>
            <a:lvl6pPr indent="0" lvl="5"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6pPr>
            <a:lvl7pPr indent="0" lvl="6"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7pPr>
            <a:lvl8pPr indent="0" lvl="7"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8pPr>
            <a:lvl9pPr indent="0" lvl="8"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1282000" y="4706534"/>
            <a:ext cx="21925500" cy="2420100"/>
          </a:xfrm>
          <a:prstGeom prst="rect">
            <a:avLst/>
          </a:prstGeom>
        </p:spPr>
        <p:txBody>
          <a:bodyPr anchorCtr="0" anchor="b" bIns="243800" lIns="243800" spcFirstLastPara="1" rIns="243800" wrap="square" tIns="243800"/>
          <a:lstStyle>
            <a:lvl1pPr lvl="0" algn="ctr">
              <a:spcBef>
                <a:spcPts val="0"/>
              </a:spcBef>
              <a:spcAft>
                <a:spcPts val="0"/>
              </a:spcAft>
              <a:buSzPts val="12800"/>
              <a:buNone/>
              <a:defRPr sz="12800"/>
            </a:lvl1pPr>
            <a:lvl2pPr lvl="1" algn="ctr">
              <a:spcBef>
                <a:spcPts val="0"/>
              </a:spcBef>
              <a:spcAft>
                <a:spcPts val="0"/>
              </a:spcAft>
              <a:buSzPts val="12800"/>
              <a:buNone/>
              <a:defRPr sz="12800"/>
            </a:lvl2pPr>
            <a:lvl3pPr lvl="2" algn="ctr">
              <a:spcBef>
                <a:spcPts val="0"/>
              </a:spcBef>
              <a:spcAft>
                <a:spcPts val="0"/>
              </a:spcAft>
              <a:buSzPts val="12800"/>
              <a:buNone/>
              <a:defRPr sz="12800"/>
            </a:lvl3pPr>
            <a:lvl4pPr lvl="3" algn="ctr">
              <a:spcBef>
                <a:spcPts val="0"/>
              </a:spcBef>
              <a:spcAft>
                <a:spcPts val="0"/>
              </a:spcAft>
              <a:buSzPts val="12800"/>
              <a:buNone/>
              <a:defRPr sz="12800"/>
            </a:lvl4pPr>
            <a:lvl5pPr lvl="4" algn="ctr">
              <a:spcBef>
                <a:spcPts val="0"/>
              </a:spcBef>
              <a:spcAft>
                <a:spcPts val="0"/>
              </a:spcAft>
              <a:buSzPts val="12800"/>
              <a:buNone/>
              <a:defRPr sz="12800"/>
            </a:lvl5pPr>
            <a:lvl6pPr lvl="5" algn="ctr">
              <a:spcBef>
                <a:spcPts val="0"/>
              </a:spcBef>
              <a:spcAft>
                <a:spcPts val="0"/>
              </a:spcAft>
              <a:buSzPts val="12800"/>
              <a:buNone/>
              <a:defRPr sz="12800"/>
            </a:lvl6pPr>
            <a:lvl7pPr lvl="6" algn="ctr">
              <a:spcBef>
                <a:spcPts val="0"/>
              </a:spcBef>
              <a:spcAft>
                <a:spcPts val="0"/>
              </a:spcAft>
              <a:buSzPts val="12800"/>
              <a:buNone/>
              <a:defRPr sz="12800"/>
            </a:lvl7pPr>
            <a:lvl8pPr lvl="7" algn="ctr">
              <a:spcBef>
                <a:spcPts val="0"/>
              </a:spcBef>
              <a:spcAft>
                <a:spcPts val="0"/>
              </a:spcAft>
              <a:buSzPts val="12800"/>
              <a:buNone/>
              <a:defRPr sz="12800"/>
            </a:lvl8pPr>
            <a:lvl9pPr lvl="8" algn="ctr">
              <a:spcBef>
                <a:spcPts val="0"/>
              </a:spcBef>
              <a:spcAft>
                <a:spcPts val="0"/>
              </a:spcAft>
              <a:buSzPts val="12800"/>
              <a:buNone/>
              <a:defRPr sz="12800"/>
            </a:lvl9pPr>
          </a:lstStyle>
          <a:p/>
        </p:txBody>
      </p:sp>
      <p:sp>
        <p:nvSpPr>
          <p:cNvPr id="19" name="Google Shape;19;p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3" name="Google Shape;23;p4"/>
          <p:cNvSpPr txBox="1"/>
          <p:nvPr>
            <p:ph idx="1" type="body"/>
          </p:nvPr>
        </p:nvSpPr>
        <p:spPr>
          <a:xfrm>
            <a:off x="1034400" y="3972864"/>
            <a:ext cx="22315200" cy="8210400"/>
          </a:xfrm>
          <a:prstGeom prst="rect">
            <a:avLst/>
          </a:prstGeom>
        </p:spPr>
        <p:txBody>
          <a:bodyPr anchorCtr="0" anchor="t" bIns="243800" lIns="243800" spcFirstLastPara="1" rIns="243800" wrap="square" tIns="243800"/>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24" name="Google Shape;24;p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8" name="Google Shape;28;p5"/>
          <p:cNvSpPr txBox="1"/>
          <p:nvPr>
            <p:ph idx="1" type="body"/>
          </p:nvPr>
        </p:nvSpPr>
        <p:spPr>
          <a:xfrm>
            <a:off x="1034400" y="3972867"/>
            <a:ext cx="10666500" cy="8210400"/>
          </a:xfrm>
          <a:prstGeom prst="rect">
            <a:avLst/>
          </a:prstGeom>
        </p:spPr>
        <p:txBody>
          <a:bodyPr anchorCtr="0" anchor="t" bIns="243800" lIns="243800" spcFirstLastPara="1" rIns="243800" wrap="square" tIns="243800"/>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9" name="Google Shape;29;p5"/>
          <p:cNvSpPr txBox="1"/>
          <p:nvPr>
            <p:ph idx="2" type="body"/>
          </p:nvPr>
        </p:nvSpPr>
        <p:spPr>
          <a:xfrm>
            <a:off x="12683200" y="3972867"/>
            <a:ext cx="10666500" cy="8210400"/>
          </a:xfrm>
          <a:prstGeom prst="rect">
            <a:avLst/>
          </a:prstGeom>
        </p:spPr>
        <p:txBody>
          <a:bodyPr anchorCtr="0" anchor="t" bIns="243800" lIns="243800" spcFirstLastPara="1" rIns="243800" wrap="square" tIns="243800"/>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0" name="Google Shape;30;p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33" name="Google Shape;33;p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1304582" y="3766072"/>
            <a:ext cx="8841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1034400" y="1481600"/>
            <a:ext cx="7488000" cy="2015100"/>
          </a:xfrm>
          <a:prstGeom prst="rect">
            <a:avLst/>
          </a:prstGeom>
        </p:spPr>
        <p:txBody>
          <a:bodyPr anchorCtr="0" anchor="b" bIns="243800" lIns="243800" spcFirstLastPara="1" rIns="243800" wrap="square" tIns="243800"/>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7" name="Google Shape;37;p7"/>
          <p:cNvSpPr txBox="1"/>
          <p:nvPr>
            <p:ph idx="1" type="body"/>
          </p:nvPr>
        </p:nvSpPr>
        <p:spPr>
          <a:xfrm>
            <a:off x="1034400" y="4250734"/>
            <a:ext cx="7488000" cy="7149600"/>
          </a:xfrm>
          <a:prstGeom prst="rect">
            <a:avLst/>
          </a:prstGeom>
        </p:spPr>
        <p:txBody>
          <a:bodyPr anchorCtr="0" anchor="t" bIns="243800" lIns="243800" spcFirstLastPara="1" rIns="243800" wrap="square" tIns="243800"/>
          <a:lstStyle>
            <a:lvl1pPr indent="-431800" lvl="0" marL="457200">
              <a:spcBef>
                <a:spcPts val="0"/>
              </a:spcBef>
              <a:spcAft>
                <a:spcPts val="0"/>
              </a:spcAft>
              <a:buSzPts val="3200"/>
              <a:buChar char="●"/>
              <a:defRPr sz="32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8" name="Google Shape;38;p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1307333" y="1403600"/>
            <a:ext cx="14983200" cy="10908900"/>
          </a:xfrm>
          <a:prstGeom prst="rect">
            <a:avLst/>
          </a:prstGeom>
        </p:spPr>
        <p:txBody>
          <a:bodyPr anchorCtr="0" anchor="ctr" bIns="243800" lIns="243800" spcFirstLastPara="1" rIns="243800" wrap="square" tIns="243800"/>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41" name="Google Shape;41;p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12192000" y="-200"/>
            <a:ext cx="12192000" cy="13716000"/>
          </a:xfrm>
          <a:prstGeom prst="rect">
            <a:avLst/>
          </a:prstGeom>
          <a:solidFill>
            <a:schemeClr val="dk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cxnSp>
        <p:nvCxnSpPr>
          <p:cNvPr id="44" name="Google Shape;44;p9"/>
          <p:cNvCxnSpPr/>
          <p:nvPr/>
        </p:nvCxnSpPr>
        <p:spPr>
          <a:xfrm>
            <a:off x="13412467" y="11988008"/>
            <a:ext cx="14424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708000" y="3224200"/>
            <a:ext cx="10787100" cy="4016700"/>
          </a:xfrm>
          <a:prstGeom prst="rect">
            <a:avLst/>
          </a:prstGeom>
        </p:spPr>
        <p:txBody>
          <a:bodyPr anchorCtr="0" anchor="b" bIns="243800" lIns="243800" spcFirstLastPara="1" rIns="243800" wrap="square" tIns="243800"/>
          <a:lstStyle>
            <a:lvl1pPr lvl="0" algn="ctr">
              <a:spcBef>
                <a:spcPts val="0"/>
              </a:spcBef>
              <a:spcAft>
                <a:spcPts val="0"/>
              </a:spcAft>
              <a:buSzPts val="10100"/>
              <a:buNone/>
              <a:defRPr sz="10100"/>
            </a:lvl1pPr>
            <a:lvl2pPr lvl="1" algn="ctr">
              <a:spcBef>
                <a:spcPts val="0"/>
              </a:spcBef>
              <a:spcAft>
                <a:spcPts val="0"/>
              </a:spcAft>
              <a:buSzPts val="10100"/>
              <a:buNone/>
              <a:defRPr sz="10100"/>
            </a:lvl2pPr>
            <a:lvl3pPr lvl="2" algn="ctr">
              <a:spcBef>
                <a:spcPts val="0"/>
              </a:spcBef>
              <a:spcAft>
                <a:spcPts val="0"/>
              </a:spcAft>
              <a:buSzPts val="10100"/>
              <a:buNone/>
              <a:defRPr sz="10100"/>
            </a:lvl3pPr>
            <a:lvl4pPr lvl="3" algn="ctr">
              <a:spcBef>
                <a:spcPts val="0"/>
              </a:spcBef>
              <a:spcAft>
                <a:spcPts val="0"/>
              </a:spcAft>
              <a:buSzPts val="10100"/>
              <a:buNone/>
              <a:defRPr sz="10100"/>
            </a:lvl4pPr>
            <a:lvl5pPr lvl="4" algn="ctr">
              <a:spcBef>
                <a:spcPts val="0"/>
              </a:spcBef>
              <a:spcAft>
                <a:spcPts val="0"/>
              </a:spcAft>
              <a:buSzPts val="10100"/>
              <a:buNone/>
              <a:defRPr sz="10100"/>
            </a:lvl5pPr>
            <a:lvl6pPr lvl="5" algn="ctr">
              <a:spcBef>
                <a:spcPts val="0"/>
              </a:spcBef>
              <a:spcAft>
                <a:spcPts val="0"/>
              </a:spcAft>
              <a:buSzPts val="10100"/>
              <a:buNone/>
              <a:defRPr sz="10100"/>
            </a:lvl6pPr>
            <a:lvl7pPr lvl="6" algn="ctr">
              <a:spcBef>
                <a:spcPts val="0"/>
              </a:spcBef>
              <a:spcAft>
                <a:spcPts val="0"/>
              </a:spcAft>
              <a:buSzPts val="10100"/>
              <a:buNone/>
              <a:defRPr sz="10100"/>
            </a:lvl7pPr>
            <a:lvl8pPr lvl="7" algn="ctr">
              <a:spcBef>
                <a:spcPts val="0"/>
              </a:spcBef>
              <a:spcAft>
                <a:spcPts val="0"/>
              </a:spcAft>
              <a:buSzPts val="10100"/>
              <a:buNone/>
              <a:defRPr sz="10100"/>
            </a:lvl8pPr>
            <a:lvl9pPr lvl="8" algn="ctr">
              <a:spcBef>
                <a:spcPts val="0"/>
              </a:spcBef>
              <a:spcAft>
                <a:spcPts val="0"/>
              </a:spcAft>
              <a:buSzPts val="10100"/>
              <a:buNone/>
              <a:defRPr sz="10100"/>
            </a:lvl9pPr>
          </a:lstStyle>
          <a:p/>
        </p:txBody>
      </p:sp>
      <p:sp>
        <p:nvSpPr>
          <p:cNvPr id="46" name="Google Shape;46;p9"/>
          <p:cNvSpPr txBox="1"/>
          <p:nvPr>
            <p:ph idx="1" type="subTitle"/>
          </p:nvPr>
        </p:nvSpPr>
        <p:spPr>
          <a:xfrm>
            <a:off x="708000" y="7384003"/>
            <a:ext cx="10787100" cy="3588000"/>
          </a:xfrm>
          <a:prstGeom prst="rect">
            <a:avLst/>
          </a:prstGeom>
        </p:spPr>
        <p:txBody>
          <a:bodyPr anchorCtr="0" anchor="t" bIns="243800" lIns="243800" spcFirstLastPara="1" rIns="243800" wrap="square" tIns="243800"/>
          <a:lstStyle>
            <a:lvl1pPr lvl="0" algn="ctr">
              <a:lnSpc>
                <a:spcPct val="100000"/>
              </a:lnSpc>
              <a:spcBef>
                <a:spcPts val="0"/>
              </a:spcBef>
              <a:spcAft>
                <a:spcPts val="0"/>
              </a:spcAft>
              <a:buClr>
                <a:schemeClr val="accent5"/>
              </a:buClr>
              <a:buSzPts val="5600"/>
              <a:buNone/>
              <a:defRPr sz="5600">
                <a:solidFill>
                  <a:schemeClr val="accent5"/>
                </a:solidFill>
              </a:defRPr>
            </a:lvl1pPr>
            <a:lvl2pPr lvl="1" algn="ctr">
              <a:lnSpc>
                <a:spcPct val="100000"/>
              </a:lnSpc>
              <a:spcBef>
                <a:spcPts val="0"/>
              </a:spcBef>
              <a:spcAft>
                <a:spcPts val="0"/>
              </a:spcAft>
              <a:buClr>
                <a:schemeClr val="accent5"/>
              </a:buClr>
              <a:buSzPts val="5600"/>
              <a:buNone/>
              <a:defRPr sz="5600">
                <a:solidFill>
                  <a:schemeClr val="accent5"/>
                </a:solidFill>
              </a:defRPr>
            </a:lvl2pPr>
            <a:lvl3pPr lvl="2" algn="ctr">
              <a:lnSpc>
                <a:spcPct val="100000"/>
              </a:lnSpc>
              <a:spcBef>
                <a:spcPts val="0"/>
              </a:spcBef>
              <a:spcAft>
                <a:spcPts val="0"/>
              </a:spcAft>
              <a:buClr>
                <a:schemeClr val="accent5"/>
              </a:buClr>
              <a:buSzPts val="5600"/>
              <a:buNone/>
              <a:defRPr sz="5600">
                <a:solidFill>
                  <a:schemeClr val="accent5"/>
                </a:solidFill>
              </a:defRPr>
            </a:lvl3pPr>
            <a:lvl4pPr lvl="3" algn="ctr">
              <a:lnSpc>
                <a:spcPct val="100000"/>
              </a:lnSpc>
              <a:spcBef>
                <a:spcPts val="0"/>
              </a:spcBef>
              <a:spcAft>
                <a:spcPts val="0"/>
              </a:spcAft>
              <a:buClr>
                <a:schemeClr val="accent5"/>
              </a:buClr>
              <a:buSzPts val="5600"/>
              <a:buNone/>
              <a:defRPr sz="5600">
                <a:solidFill>
                  <a:schemeClr val="accent5"/>
                </a:solidFill>
              </a:defRPr>
            </a:lvl4pPr>
            <a:lvl5pPr lvl="4" algn="ctr">
              <a:lnSpc>
                <a:spcPct val="100000"/>
              </a:lnSpc>
              <a:spcBef>
                <a:spcPts val="0"/>
              </a:spcBef>
              <a:spcAft>
                <a:spcPts val="0"/>
              </a:spcAft>
              <a:buClr>
                <a:schemeClr val="accent5"/>
              </a:buClr>
              <a:buSzPts val="5600"/>
              <a:buNone/>
              <a:defRPr sz="5600">
                <a:solidFill>
                  <a:schemeClr val="accent5"/>
                </a:solidFill>
              </a:defRPr>
            </a:lvl5pPr>
            <a:lvl6pPr lvl="5" algn="ctr">
              <a:lnSpc>
                <a:spcPct val="100000"/>
              </a:lnSpc>
              <a:spcBef>
                <a:spcPts val="0"/>
              </a:spcBef>
              <a:spcAft>
                <a:spcPts val="0"/>
              </a:spcAft>
              <a:buClr>
                <a:schemeClr val="accent5"/>
              </a:buClr>
              <a:buSzPts val="5600"/>
              <a:buNone/>
              <a:defRPr sz="5600">
                <a:solidFill>
                  <a:schemeClr val="accent5"/>
                </a:solidFill>
              </a:defRPr>
            </a:lvl6pPr>
            <a:lvl7pPr lvl="6" algn="ctr">
              <a:lnSpc>
                <a:spcPct val="100000"/>
              </a:lnSpc>
              <a:spcBef>
                <a:spcPts val="0"/>
              </a:spcBef>
              <a:spcAft>
                <a:spcPts val="0"/>
              </a:spcAft>
              <a:buClr>
                <a:schemeClr val="accent5"/>
              </a:buClr>
              <a:buSzPts val="5600"/>
              <a:buNone/>
              <a:defRPr sz="5600">
                <a:solidFill>
                  <a:schemeClr val="accent5"/>
                </a:solidFill>
              </a:defRPr>
            </a:lvl7pPr>
            <a:lvl8pPr lvl="7" algn="ctr">
              <a:lnSpc>
                <a:spcPct val="100000"/>
              </a:lnSpc>
              <a:spcBef>
                <a:spcPts val="0"/>
              </a:spcBef>
              <a:spcAft>
                <a:spcPts val="0"/>
              </a:spcAft>
              <a:buClr>
                <a:schemeClr val="accent5"/>
              </a:buClr>
              <a:buSzPts val="5600"/>
              <a:buNone/>
              <a:defRPr sz="5600">
                <a:solidFill>
                  <a:schemeClr val="accent5"/>
                </a:solidFill>
              </a:defRPr>
            </a:lvl8pPr>
            <a:lvl9pPr lvl="8" algn="ctr">
              <a:lnSpc>
                <a:spcPct val="100000"/>
              </a:lnSpc>
              <a:spcBef>
                <a:spcPts val="0"/>
              </a:spcBef>
              <a:spcAft>
                <a:spcPts val="0"/>
              </a:spcAft>
              <a:buClr>
                <a:schemeClr val="accent5"/>
              </a:buClr>
              <a:buSzPts val="5600"/>
              <a:buNone/>
              <a:defRPr sz="5600">
                <a:solidFill>
                  <a:schemeClr val="accent5"/>
                </a:solidFill>
              </a:defRPr>
            </a:lvl9pPr>
          </a:lstStyle>
          <a:p/>
        </p:txBody>
      </p:sp>
      <p:sp>
        <p:nvSpPr>
          <p:cNvPr id="47" name="Google Shape;47;p9"/>
          <p:cNvSpPr txBox="1"/>
          <p:nvPr>
            <p:ph idx="2" type="body"/>
          </p:nvPr>
        </p:nvSpPr>
        <p:spPr>
          <a:xfrm>
            <a:off x="13172000" y="1931200"/>
            <a:ext cx="10232100" cy="9853500"/>
          </a:xfrm>
          <a:prstGeom prst="rect">
            <a:avLst/>
          </a:prstGeom>
        </p:spPr>
        <p:txBody>
          <a:bodyPr anchorCtr="0" anchor="ctr" bIns="243800" lIns="243800" spcFirstLastPara="1" rIns="243800" wrap="square" tIns="243800"/>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48" name="Google Shape;48;p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852000" y="11289933"/>
            <a:ext cx="15996900" cy="1596900"/>
          </a:xfrm>
          <a:prstGeom prst="rect">
            <a:avLst/>
          </a:prstGeom>
        </p:spPr>
        <p:txBody>
          <a:bodyPr anchorCtr="0" anchor="ctr" bIns="243800" lIns="243800" spcFirstLastPara="1" rIns="243800" wrap="square" tIns="243800"/>
          <a:lstStyle>
            <a:lvl1pPr indent="-228600" lvl="0" marL="457200">
              <a:lnSpc>
                <a:spcPct val="100000"/>
              </a:lnSpc>
              <a:spcBef>
                <a:spcPts val="0"/>
              </a:spcBef>
              <a:spcAft>
                <a:spcPts val="0"/>
              </a:spcAft>
              <a:buSzPts val="4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34400" y="1221400"/>
            <a:ext cx="22315200" cy="1829700"/>
          </a:xfrm>
          <a:prstGeom prst="rect">
            <a:avLst/>
          </a:prstGeom>
          <a:noFill/>
          <a:ln>
            <a:noFill/>
          </a:ln>
        </p:spPr>
        <p:txBody>
          <a:bodyPr anchorCtr="0" anchor="b" bIns="243800" lIns="243800" spcFirstLastPara="1" rIns="243800" wrap="square" tIns="243800"/>
          <a:lstStyle>
            <a:lvl1pPr lvl="0">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1pPr>
            <a:lvl2pPr lvl="1">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2pPr>
            <a:lvl3pPr lvl="2">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3pPr>
            <a:lvl4pPr lvl="3">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4pPr>
            <a:lvl5pPr lvl="4">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5pPr>
            <a:lvl6pPr lvl="5">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6pPr>
            <a:lvl7pPr lvl="6">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7pPr>
            <a:lvl8pPr lvl="7">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8pPr>
            <a:lvl9pPr lvl="8">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1034400" y="3972864"/>
            <a:ext cx="22315200" cy="8210400"/>
          </a:xfrm>
          <a:prstGeom prst="rect">
            <a:avLst/>
          </a:prstGeom>
          <a:noFill/>
          <a:ln>
            <a:noFill/>
          </a:ln>
        </p:spPr>
        <p:txBody>
          <a:bodyPr anchorCtr="0" anchor="t" bIns="243800" lIns="243800" spcFirstLastPara="1" rIns="243800" wrap="square" tIns="243800"/>
          <a:lstStyle>
            <a:lvl1pPr indent="-533400" lvl="0" marL="457200">
              <a:lnSpc>
                <a:spcPct val="115000"/>
              </a:lnSpc>
              <a:spcBef>
                <a:spcPts val="0"/>
              </a:spcBef>
              <a:spcAft>
                <a:spcPts val="0"/>
              </a:spcAft>
              <a:buClr>
                <a:schemeClr val="dk1"/>
              </a:buClr>
              <a:buSzPts val="4800"/>
              <a:buFont typeface="Roboto"/>
              <a:buChar char="●"/>
              <a:defRPr sz="4800">
                <a:solidFill>
                  <a:schemeClr val="dk1"/>
                </a:solidFill>
                <a:latin typeface="Roboto"/>
                <a:ea typeface="Roboto"/>
                <a:cs typeface="Roboto"/>
                <a:sym typeface="Roboto"/>
              </a:defRPr>
            </a:lvl1pPr>
            <a:lvl2pPr indent="-463550" lvl="1" marL="914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2pPr>
            <a:lvl3pPr indent="-463550" lvl="2" marL="1371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3pPr>
            <a:lvl4pPr indent="-463550" lvl="3" marL="18288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4pPr>
            <a:lvl5pPr indent="-463550" lvl="4" marL="22860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5pPr>
            <a:lvl6pPr indent="-463550" lvl="5" marL="27432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6pPr>
            <a:lvl7pPr indent="-463550" lvl="6" marL="3200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7pPr>
            <a:lvl8pPr indent="-463550" lvl="7" marL="3657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8pPr>
            <a:lvl9pPr indent="-463550" lvl="8" marL="4114800">
              <a:lnSpc>
                <a:spcPct val="115000"/>
              </a:lnSpc>
              <a:spcBef>
                <a:spcPts val="4300"/>
              </a:spcBef>
              <a:spcAft>
                <a:spcPts val="4300"/>
              </a:spcAft>
              <a:buClr>
                <a:schemeClr val="dk1"/>
              </a:buClr>
              <a:buSzPts val="3700"/>
              <a:buFont typeface="Roboto"/>
              <a:buChar char="■"/>
              <a:defRPr sz="3700">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algn="r">
              <a:buNone/>
              <a:defRPr sz="2700">
                <a:solidFill>
                  <a:schemeClr val="dk1"/>
                </a:solidFill>
                <a:latin typeface="Roboto"/>
                <a:ea typeface="Roboto"/>
                <a:cs typeface="Roboto"/>
                <a:sym typeface="Roboto"/>
              </a:defRPr>
            </a:lvl1pPr>
            <a:lvl2pPr lvl="1" algn="r">
              <a:buNone/>
              <a:defRPr sz="2700">
                <a:solidFill>
                  <a:schemeClr val="dk1"/>
                </a:solidFill>
                <a:latin typeface="Roboto"/>
                <a:ea typeface="Roboto"/>
                <a:cs typeface="Roboto"/>
                <a:sym typeface="Roboto"/>
              </a:defRPr>
            </a:lvl2pPr>
            <a:lvl3pPr lvl="2" algn="r">
              <a:buNone/>
              <a:defRPr sz="2700">
                <a:solidFill>
                  <a:schemeClr val="dk1"/>
                </a:solidFill>
                <a:latin typeface="Roboto"/>
                <a:ea typeface="Roboto"/>
                <a:cs typeface="Roboto"/>
                <a:sym typeface="Roboto"/>
              </a:defRPr>
            </a:lvl3pPr>
            <a:lvl4pPr lvl="3" algn="r">
              <a:buNone/>
              <a:defRPr sz="2700">
                <a:solidFill>
                  <a:schemeClr val="dk1"/>
                </a:solidFill>
                <a:latin typeface="Roboto"/>
                <a:ea typeface="Roboto"/>
                <a:cs typeface="Roboto"/>
                <a:sym typeface="Roboto"/>
              </a:defRPr>
            </a:lvl4pPr>
            <a:lvl5pPr lvl="4" algn="r">
              <a:buNone/>
              <a:defRPr sz="2700">
                <a:solidFill>
                  <a:schemeClr val="dk1"/>
                </a:solidFill>
                <a:latin typeface="Roboto"/>
                <a:ea typeface="Roboto"/>
                <a:cs typeface="Roboto"/>
                <a:sym typeface="Roboto"/>
              </a:defRPr>
            </a:lvl5pPr>
            <a:lvl6pPr lvl="5" algn="r">
              <a:buNone/>
              <a:defRPr sz="2700">
                <a:solidFill>
                  <a:schemeClr val="dk1"/>
                </a:solidFill>
                <a:latin typeface="Roboto"/>
                <a:ea typeface="Roboto"/>
                <a:cs typeface="Roboto"/>
                <a:sym typeface="Roboto"/>
              </a:defRPr>
            </a:lvl6pPr>
            <a:lvl7pPr lvl="6" algn="r">
              <a:buNone/>
              <a:defRPr sz="2700">
                <a:solidFill>
                  <a:schemeClr val="dk1"/>
                </a:solidFill>
                <a:latin typeface="Roboto"/>
                <a:ea typeface="Roboto"/>
                <a:cs typeface="Roboto"/>
                <a:sym typeface="Roboto"/>
              </a:defRPr>
            </a:lvl7pPr>
            <a:lvl8pPr lvl="7" algn="r">
              <a:buNone/>
              <a:defRPr sz="2700">
                <a:solidFill>
                  <a:schemeClr val="dk1"/>
                </a:solidFill>
                <a:latin typeface="Roboto"/>
                <a:ea typeface="Roboto"/>
                <a:cs typeface="Roboto"/>
                <a:sym typeface="Roboto"/>
              </a:defRPr>
            </a:lvl8pPr>
            <a:lvl9pPr lvl="8" algn="r">
              <a:buNone/>
              <a:defRPr sz="27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5.jpg"/><Relationship Id="rId6" Type="http://schemas.openxmlformats.org/officeDocument/2006/relationships/image" Target="../media/image4.jpg"/><Relationship Id="rId7"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2.jpg"/><Relationship Id="rId5" Type="http://schemas.openxmlformats.org/officeDocument/2006/relationships/image" Target="../media/image20.jpg"/><Relationship Id="rId6" Type="http://schemas.openxmlformats.org/officeDocument/2006/relationships/image" Target="../media/image31.jpg"/><Relationship Id="rId7" Type="http://schemas.openxmlformats.org/officeDocument/2006/relationships/image" Target="../media/image10.jpg"/><Relationship Id="rId8"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drive.google.com/file/d/1spzbxqLaqwKWS8XxJ06uI-YEwpoqbdcP/view" TargetMode="Externa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34.jpg"/><Relationship Id="rId5" Type="http://schemas.openxmlformats.org/officeDocument/2006/relationships/image" Target="../media/image43.jpg"/><Relationship Id="rId6" Type="http://schemas.openxmlformats.org/officeDocument/2006/relationships/image" Target="../media/image11.jpg"/><Relationship Id="rId7"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jpg"/><Relationship Id="rId4" Type="http://schemas.openxmlformats.org/officeDocument/2006/relationships/image" Target="../media/image15.jpg"/><Relationship Id="rId5"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image" Target="../media/image22.jpg"/><Relationship Id="rId5"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www.aleks.com/video/how_aleks_work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commoncore.standardsplus.org/digital-training/" TargetMode="External"/><Relationship Id="rId4" Type="http://schemas.openxmlformats.org/officeDocument/2006/relationships/hyperlink" Target="http://commoncore.standardsplus.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s://www.youtube.com/watch?v=HOlLeEwUCMQ" TargetMode="Externa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7.jpg"/><Relationship Id="rId4" Type="http://schemas.openxmlformats.org/officeDocument/2006/relationships/image" Target="../media/image30.jpg"/><Relationship Id="rId5" Type="http://schemas.openxmlformats.org/officeDocument/2006/relationships/image" Target="../media/image26.jpg"/><Relationship Id="rId6" Type="http://schemas.openxmlformats.org/officeDocument/2006/relationships/image" Target="../media/image36.jpg"/><Relationship Id="rId7" Type="http://schemas.openxmlformats.org/officeDocument/2006/relationships/image" Target="../media/image39.jpg"/><Relationship Id="rId8"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9.jpg"/><Relationship Id="rId4" Type="http://schemas.openxmlformats.org/officeDocument/2006/relationships/image" Target="../media/image28.jpg"/><Relationship Id="rId5" Type="http://schemas.openxmlformats.org/officeDocument/2006/relationships/image" Target="../media/image35.jpg"/><Relationship Id="rId6"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9.png"/><Relationship Id="rId4" Type="http://schemas.openxmlformats.org/officeDocument/2006/relationships/image" Target="../media/image45.png"/><Relationship Id="rId5"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mt="47000"/>
          </a:blip>
          <a:srcRect b="14919" l="52" r="0" t="42889"/>
          <a:stretch/>
        </p:blipFill>
        <p:spPr>
          <a:xfrm>
            <a:off x="384000" y="-289275"/>
            <a:ext cx="24371400" cy="13716000"/>
          </a:xfrm>
          <a:prstGeom prst="rect">
            <a:avLst/>
          </a:prstGeom>
          <a:noFill/>
          <a:ln>
            <a:noFill/>
          </a:ln>
        </p:spPr>
      </p:pic>
      <p:sp>
        <p:nvSpPr>
          <p:cNvPr id="66" name="Google Shape;66;p14"/>
          <p:cNvSpPr/>
          <p:nvPr/>
        </p:nvSpPr>
        <p:spPr>
          <a:xfrm>
            <a:off x="711800" y="3081169"/>
            <a:ext cx="22960500" cy="2082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14000" u="none" cap="none" strike="noStrike">
                <a:solidFill>
                  <a:srgbClr val="FFFFFF"/>
                </a:solidFill>
                <a:latin typeface="Arial"/>
                <a:ea typeface="Arial"/>
                <a:cs typeface="Arial"/>
                <a:sym typeface="Arial"/>
              </a:rPr>
              <a:t>AIMS K-</a:t>
            </a:r>
            <a:r>
              <a:rPr b="1" lang="en-US" sz="14000">
                <a:solidFill>
                  <a:srgbClr val="FFFFFF"/>
                </a:solidFill>
              </a:rPr>
              <a:t>12</a:t>
            </a:r>
            <a:r>
              <a:rPr b="1" i="0" lang="en-US" sz="14000" u="none" cap="none" strike="noStrike">
                <a:solidFill>
                  <a:srgbClr val="FFFFFF"/>
                </a:solidFill>
                <a:latin typeface="Arial"/>
                <a:ea typeface="Arial"/>
                <a:cs typeface="Arial"/>
                <a:sym typeface="Arial"/>
              </a:rPr>
              <a:t> Board Report</a:t>
            </a:r>
            <a:endParaRPr sz="14000"/>
          </a:p>
        </p:txBody>
      </p:sp>
      <p:sp>
        <p:nvSpPr>
          <p:cNvPr id="67" name="Google Shape;67;p14"/>
          <p:cNvSpPr/>
          <p:nvPr/>
        </p:nvSpPr>
        <p:spPr>
          <a:xfrm>
            <a:off x="2489472" y="5163484"/>
            <a:ext cx="17896500" cy="855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lang="en-US" sz="4500">
                <a:solidFill>
                  <a:srgbClr val="FFFFFF"/>
                </a:solidFill>
              </a:rPr>
              <a:t>May 21st, 2019</a:t>
            </a:r>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Font typeface="Arial"/>
              <a:buNone/>
            </a:pPr>
            <a:r>
              <a:rPr b="1" i="0" lang="en-US" sz="4500" u="none" cap="none" strike="noStrike">
                <a:solidFill>
                  <a:srgbClr val="FFFFFF"/>
                </a:solidFill>
                <a:latin typeface="Arial"/>
                <a:ea typeface="Arial"/>
                <a:cs typeface="Arial"/>
                <a:sym typeface="Arial"/>
              </a:rPr>
              <a:t>Superintendent</a:t>
            </a:r>
            <a:r>
              <a:rPr b="1" lang="en-US" sz="4500">
                <a:solidFill>
                  <a:srgbClr val="FFFFFF"/>
                </a:solidFill>
              </a:rPr>
              <a:t> Maya </a:t>
            </a:r>
            <a:r>
              <a:rPr b="1" i="0" lang="en-US" sz="4500" u="none" cap="none" strike="noStrike">
                <a:solidFill>
                  <a:srgbClr val="FFFFFF"/>
                </a:solidFill>
                <a:latin typeface="Arial"/>
                <a:ea typeface="Arial"/>
                <a:cs typeface="Arial"/>
                <a:sym typeface="Arial"/>
              </a:rPr>
              <a:t>Woods-Cadiz </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Mrs. </a:t>
            </a:r>
            <a:r>
              <a:rPr b="1" i="0" lang="en-US" sz="4500" u="none" cap="none" strike="noStrike">
                <a:solidFill>
                  <a:srgbClr val="FFFFFF"/>
                </a:solidFill>
                <a:latin typeface="Arial"/>
                <a:ea typeface="Arial"/>
                <a:cs typeface="Arial"/>
                <a:sym typeface="Arial"/>
              </a:rPr>
              <a:t>Erin Oh</a:t>
            </a:r>
            <a:r>
              <a:rPr b="1" lang="en-US" sz="4500">
                <a:solidFill>
                  <a:srgbClr val="FFFFFF"/>
                </a:solidFill>
              </a:rPr>
              <a:t> (</a:t>
            </a:r>
            <a:r>
              <a:rPr b="1" i="0" lang="en-US" sz="4500" u="none" cap="none" strike="noStrike">
                <a:solidFill>
                  <a:srgbClr val="FFFFFF"/>
                </a:solidFill>
                <a:latin typeface="Arial"/>
                <a:ea typeface="Arial"/>
                <a:cs typeface="Arial"/>
                <a:sym typeface="Arial"/>
              </a:rPr>
              <a:t>K-</a:t>
            </a:r>
            <a:r>
              <a:rPr b="1" lang="en-US" sz="4500">
                <a:solidFill>
                  <a:srgbClr val="FFFFFF"/>
                </a:solidFill>
              </a:rPr>
              <a:t>1</a:t>
            </a:r>
            <a:r>
              <a:rPr b="1" i="0" lang="en-US" sz="4500" u="none" cap="none" strike="noStrike">
                <a:solidFill>
                  <a:srgbClr val="FFFFFF"/>
                </a:solidFill>
                <a:latin typeface="Arial"/>
                <a:ea typeface="Arial"/>
                <a:cs typeface="Arial"/>
                <a:sym typeface="Arial"/>
              </a:rPr>
              <a:t> </a:t>
            </a:r>
            <a:r>
              <a:rPr b="1" lang="en-US" sz="4500">
                <a:solidFill>
                  <a:srgbClr val="FFFFFF"/>
                </a:solidFill>
              </a:rPr>
              <a:t>Division Head</a:t>
            </a:r>
            <a:r>
              <a:rPr b="1" i="0" lang="en-US" sz="4500" u="none" cap="none" strike="noStrike">
                <a:solidFill>
                  <a:srgbClr val="FFFFFF"/>
                </a:solidFill>
                <a:latin typeface="Arial"/>
                <a:ea typeface="Arial"/>
                <a:cs typeface="Arial"/>
                <a:sym typeface="Arial"/>
              </a:rPr>
              <a:t>)</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a:t>
            </a:r>
            <a:r>
              <a:rPr b="1" i="0" lang="en-US" sz="4500" u="none" cap="none" strike="noStrike">
                <a:solidFill>
                  <a:srgbClr val="FFFFFF"/>
                </a:solidFill>
                <a:latin typeface="Arial"/>
                <a:ea typeface="Arial"/>
                <a:cs typeface="Arial"/>
                <a:sym typeface="Arial"/>
              </a:rPr>
              <a:t>Christopher Ahmad</a:t>
            </a:r>
            <a:r>
              <a:rPr b="1" lang="en-US" sz="4500">
                <a:solidFill>
                  <a:srgbClr val="FFFFFF"/>
                </a:solidFill>
              </a:rPr>
              <a:t> (2</a:t>
            </a:r>
            <a:r>
              <a:rPr b="1" i="0" lang="en-US" sz="4500" u="none" cap="none" strike="noStrike">
                <a:solidFill>
                  <a:srgbClr val="FFFFFF"/>
                </a:solidFill>
                <a:latin typeface="Arial"/>
                <a:ea typeface="Arial"/>
                <a:cs typeface="Arial"/>
                <a:sym typeface="Arial"/>
              </a:rPr>
              <a:t>-</a:t>
            </a:r>
            <a:r>
              <a:rPr b="1" lang="en-US" sz="4500">
                <a:solidFill>
                  <a:srgbClr val="FFFFFF"/>
                </a:solidFill>
              </a:rPr>
              <a:t>5</a:t>
            </a:r>
            <a:r>
              <a:rPr b="1" i="0" lang="en-US" sz="4500" u="none" cap="none" strike="noStrike">
                <a:solidFill>
                  <a:srgbClr val="FFFFFF"/>
                </a:solidFill>
                <a:latin typeface="Arial"/>
                <a:ea typeface="Arial"/>
                <a:cs typeface="Arial"/>
                <a:sym typeface="Arial"/>
              </a:rPr>
              <a:t> </a:t>
            </a:r>
            <a:r>
              <a:rPr b="1" lang="en-US" sz="4500">
                <a:solidFill>
                  <a:schemeClr val="dk1"/>
                </a:solidFill>
              </a:rPr>
              <a:t>Division Head</a:t>
            </a:r>
            <a:r>
              <a:rPr b="1" i="0" lang="en-US" sz="4500" u="none" cap="none" strike="noStrike">
                <a:solidFill>
                  <a:srgbClr val="FFFFFF"/>
                </a:solidFill>
                <a:latin typeface="Arial"/>
                <a:ea typeface="Arial"/>
                <a:cs typeface="Arial"/>
                <a:sym typeface="Arial"/>
              </a:rPr>
              <a:t>)</a:t>
            </a:r>
            <a:endParaRPr b="1" i="0" sz="4500" u="none" cap="none" strike="noStrike">
              <a:solidFill>
                <a:srgbClr val="FFFFFF"/>
              </a:solidFill>
              <a:latin typeface="Arial"/>
              <a:ea typeface="Arial"/>
              <a:cs typeface="Arial"/>
              <a:sym typeface="Arial"/>
            </a:endParaRPr>
          </a:p>
          <a:p>
            <a:pPr indent="0" lvl="0" marL="0" rtl="0" algn="ctr">
              <a:spcBef>
                <a:spcPts val="0"/>
              </a:spcBef>
              <a:spcAft>
                <a:spcPts val="0"/>
              </a:spcAft>
              <a:buClr>
                <a:schemeClr val="dk1"/>
              </a:buClr>
              <a:buFont typeface="Arial"/>
              <a:buNone/>
            </a:pPr>
            <a:r>
              <a:rPr b="1" lang="en-US" sz="4500">
                <a:solidFill>
                  <a:schemeClr val="dk1"/>
                </a:solidFill>
              </a:rPr>
              <a:t>Mr. Maurice Williams (Head of Middle School)</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Tareyton Russ (AIPHS Head of School)</a:t>
            </a:r>
            <a:endParaRPr b="1" sz="4500">
              <a:solidFill>
                <a:srgbClr val="FFFFFF"/>
              </a:solidFill>
            </a:endParaRPr>
          </a:p>
          <a:p>
            <a:pPr indent="0" lvl="0" marL="0" rtl="0" algn="ctr">
              <a:spcBef>
                <a:spcPts val="0"/>
              </a:spcBef>
              <a:spcAft>
                <a:spcPts val="0"/>
              </a:spcAft>
              <a:buClr>
                <a:schemeClr val="dk1"/>
              </a:buClr>
              <a:buFont typeface="Arial"/>
              <a:buNone/>
            </a:pPr>
            <a:r>
              <a:rPr b="1" lang="en-US" sz="4500">
                <a:solidFill>
                  <a:schemeClr val="dk1"/>
                </a:solidFill>
              </a:rPr>
              <a:t>Mr. Peter Holmquist (AIPHS Head of Academics)</a:t>
            </a:r>
            <a:endParaRPr b="1" sz="4500">
              <a:solidFill>
                <a:schemeClr val="dk1"/>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3"/>
          <p:cNvSpPr txBox="1"/>
          <p:nvPr>
            <p:ph type="ctrTitle"/>
          </p:nvPr>
        </p:nvSpPr>
        <p:spPr>
          <a:xfrm>
            <a:off x="400712" y="697690"/>
            <a:ext cx="1542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2-5 Updates</a:t>
            </a:r>
            <a:endParaRPr/>
          </a:p>
        </p:txBody>
      </p:sp>
      <p:sp>
        <p:nvSpPr>
          <p:cNvPr id="132" name="Google Shape;132;p23"/>
          <p:cNvSpPr txBox="1"/>
          <p:nvPr>
            <p:ph idx="1" type="subTitle"/>
          </p:nvPr>
        </p:nvSpPr>
        <p:spPr>
          <a:xfrm>
            <a:off x="13210275" y="277375"/>
            <a:ext cx="9759300" cy="49869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33" name="Google Shape;133;p23"/>
          <p:cNvSpPr txBox="1"/>
          <p:nvPr/>
        </p:nvSpPr>
        <p:spPr>
          <a:xfrm>
            <a:off x="1802500" y="1945150"/>
            <a:ext cx="19130400" cy="1276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600">
                <a:latin typeface="Roboto"/>
                <a:ea typeface="Roboto"/>
                <a:cs typeface="Roboto"/>
                <a:sym typeface="Roboto"/>
              </a:rPr>
              <a:t>AIMS PROJECT TREES</a:t>
            </a:r>
            <a:endParaRPr sz="9600">
              <a:latin typeface="Roboto"/>
              <a:ea typeface="Roboto"/>
              <a:cs typeface="Roboto"/>
              <a:sym typeface="Roboto"/>
            </a:endParaRPr>
          </a:p>
          <a:p>
            <a:pPr indent="0" lvl="0" marL="0" rtl="0" algn="l">
              <a:spcBef>
                <a:spcPts val="0"/>
              </a:spcBef>
              <a:spcAft>
                <a:spcPts val="0"/>
              </a:spcAft>
              <a:buNone/>
            </a:pPr>
            <a:r>
              <a:rPr lang="en-US" sz="6000">
                <a:solidFill>
                  <a:srgbClr val="FFFFFF"/>
                </a:solidFill>
              </a:rPr>
              <a:t>“Planting Trees and Shrubs To Beautify Our Campus and Improve Air Quality”</a:t>
            </a:r>
            <a:endParaRPr sz="6000">
              <a:solidFill>
                <a:srgbClr val="FFFFFF"/>
              </a:solidFill>
            </a:endParaRPr>
          </a:p>
          <a:p>
            <a:pPr indent="0" lvl="0" marL="0" rtl="0" algn="l">
              <a:spcBef>
                <a:spcPts val="0"/>
              </a:spcBef>
              <a:spcAft>
                <a:spcPts val="0"/>
              </a:spcAft>
              <a:buNone/>
            </a:pPr>
            <a:r>
              <a:t/>
            </a:r>
            <a:endParaRPr sz="7200">
              <a:solidFill>
                <a:srgbClr val="222222"/>
              </a:solidFill>
              <a:highlight>
                <a:srgbClr val="FFFFFF"/>
              </a:highlight>
            </a:endParaRPr>
          </a:p>
          <a:p>
            <a:pPr indent="0" lvl="0" marL="0" rtl="0" algn="l">
              <a:spcBef>
                <a:spcPts val="0"/>
              </a:spcBef>
              <a:spcAft>
                <a:spcPts val="0"/>
              </a:spcAft>
              <a:buNone/>
            </a:pPr>
            <a:r>
              <a:t/>
            </a:r>
            <a:endParaRPr sz="7200">
              <a:solidFill>
                <a:srgbClr val="222222"/>
              </a:solidFill>
              <a:highlight>
                <a:srgbClr val="FFFFFF"/>
              </a:highlight>
            </a:endParaRPr>
          </a:p>
          <a:p>
            <a:pPr indent="0" lvl="0" marL="0" rtl="0" algn="l">
              <a:spcBef>
                <a:spcPts val="0"/>
              </a:spcBef>
              <a:spcAft>
                <a:spcPts val="0"/>
              </a:spcAft>
              <a:buNone/>
            </a:pPr>
            <a:r>
              <a:rPr lang="en-US" sz="7200">
                <a:solidFill>
                  <a:srgbClr val="FFFFFF"/>
                </a:solidFill>
              </a:rPr>
              <a:t>Grant received for $500 from Philanthropic Ventures Foundation, Oakland, CA</a:t>
            </a:r>
            <a:endParaRPr sz="72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4"/>
          <p:cNvSpPr txBox="1"/>
          <p:nvPr>
            <p:ph type="ctrTitle"/>
          </p:nvPr>
        </p:nvSpPr>
        <p:spPr>
          <a:xfrm>
            <a:off x="4480804" y="3170467"/>
            <a:ext cx="15422400" cy="38865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t/>
            </a:r>
            <a:endParaRPr/>
          </a:p>
        </p:txBody>
      </p:sp>
      <p:sp>
        <p:nvSpPr>
          <p:cNvPr id="139" name="Google Shape;139;p24"/>
          <p:cNvSpPr txBox="1"/>
          <p:nvPr>
            <p:ph idx="1" type="subTitle"/>
          </p:nvPr>
        </p:nvSpPr>
        <p:spPr>
          <a:xfrm>
            <a:off x="4480804" y="8131867"/>
            <a:ext cx="15422400" cy="24240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p:txBody>
      </p:sp>
      <p:pic>
        <p:nvPicPr>
          <p:cNvPr id="140" name="Google Shape;140;p24"/>
          <p:cNvPicPr preferRelativeResize="0"/>
          <p:nvPr/>
        </p:nvPicPr>
        <p:blipFill>
          <a:blip r:embed="rId3">
            <a:alphaModFix/>
          </a:blip>
          <a:stretch>
            <a:fillRect/>
          </a:stretch>
        </p:blipFill>
        <p:spPr>
          <a:xfrm>
            <a:off x="0" y="6474475"/>
            <a:ext cx="7187400" cy="7227501"/>
          </a:xfrm>
          <a:prstGeom prst="rect">
            <a:avLst/>
          </a:prstGeom>
          <a:noFill/>
          <a:ln>
            <a:noFill/>
          </a:ln>
        </p:spPr>
      </p:pic>
      <p:pic>
        <p:nvPicPr>
          <p:cNvPr id="141" name="Google Shape;141;p24"/>
          <p:cNvPicPr preferRelativeResize="0"/>
          <p:nvPr/>
        </p:nvPicPr>
        <p:blipFill>
          <a:blip r:embed="rId4">
            <a:alphaModFix/>
          </a:blip>
          <a:stretch>
            <a:fillRect/>
          </a:stretch>
        </p:blipFill>
        <p:spPr>
          <a:xfrm>
            <a:off x="0" y="0"/>
            <a:ext cx="7187401" cy="6474476"/>
          </a:xfrm>
          <a:prstGeom prst="rect">
            <a:avLst/>
          </a:prstGeom>
          <a:noFill/>
          <a:ln>
            <a:noFill/>
          </a:ln>
        </p:spPr>
      </p:pic>
      <p:pic>
        <p:nvPicPr>
          <p:cNvPr id="142" name="Google Shape;142;p24"/>
          <p:cNvPicPr preferRelativeResize="0"/>
          <p:nvPr/>
        </p:nvPicPr>
        <p:blipFill>
          <a:blip r:embed="rId5">
            <a:alphaModFix/>
          </a:blip>
          <a:stretch>
            <a:fillRect/>
          </a:stretch>
        </p:blipFill>
        <p:spPr>
          <a:xfrm>
            <a:off x="7187400" y="0"/>
            <a:ext cx="8468175" cy="13716001"/>
          </a:xfrm>
          <a:prstGeom prst="rect">
            <a:avLst/>
          </a:prstGeom>
          <a:noFill/>
          <a:ln>
            <a:noFill/>
          </a:ln>
        </p:spPr>
      </p:pic>
      <p:pic>
        <p:nvPicPr>
          <p:cNvPr id="143" name="Google Shape;143;p24"/>
          <p:cNvPicPr preferRelativeResize="0"/>
          <p:nvPr/>
        </p:nvPicPr>
        <p:blipFill>
          <a:blip r:embed="rId6">
            <a:alphaModFix/>
          </a:blip>
          <a:stretch>
            <a:fillRect/>
          </a:stretch>
        </p:blipFill>
        <p:spPr>
          <a:xfrm>
            <a:off x="15655575" y="0"/>
            <a:ext cx="8728425" cy="6126825"/>
          </a:xfrm>
          <a:prstGeom prst="rect">
            <a:avLst/>
          </a:prstGeom>
          <a:noFill/>
          <a:ln>
            <a:noFill/>
          </a:ln>
        </p:spPr>
      </p:pic>
      <p:pic>
        <p:nvPicPr>
          <p:cNvPr id="144" name="Google Shape;144;p24"/>
          <p:cNvPicPr preferRelativeResize="0"/>
          <p:nvPr/>
        </p:nvPicPr>
        <p:blipFill>
          <a:blip r:embed="rId7">
            <a:alphaModFix/>
          </a:blip>
          <a:stretch>
            <a:fillRect/>
          </a:stretch>
        </p:blipFill>
        <p:spPr>
          <a:xfrm>
            <a:off x="15655575" y="6126825"/>
            <a:ext cx="8728423" cy="7575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5"/>
          <p:cNvSpPr txBox="1"/>
          <p:nvPr>
            <p:ph type="ctrTitle"/>
          </p:nvPr>
        </p:nvSpPr>
        <p:spPr>
          <a:xfrm>
            <a:off x="4480804" y="3170467"/>
            <a:ext cx="15422400" cy="38865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t/>
            </a:r>
            <a:endParaRPr/>
          </a:p>
        </p:txBody>
      </p:sp>
      <p:sp>
        <p:nvSpPr>
          <p:cNvPr id="150" name="Google Shape;150;p25"/>
          <p:cNvSpPr txBox="1"/>
          <p:nvPr>
            <p:ph idx="1" type="subTitle"/>
          </p:nvPr>
        </p:nvSpPr>
        <p:spPr>
          <a:xfrm>
            <a:off x="4480804" y="8131867"/>
            <a:ext cx="15422400" cy="24240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p:txBody>
      </p:sp>
      <p:pic>
        <p:nvPicPr>
          <p:cNvPr id="151" name="Google Shape;151;p25"/>
          <p:cNvPicPr preferRelativeResize="0"/>
          <p:nvPr/>
        </p:nvPicPr>
        <p:blipFill>
          <a:blip r:embed="rId3">
            <a:alphaModFix/>
          </a:blip>
          <a:stretch>
            <a:fillRect/>
          </a:stretch>
        </p:blipFill>
        <p:spPr>
          <a:xfrm>
            <a:off x="0" y="0"/>
            <a:ext cx="8607475" cy="13716001"/>
          </a:xfrm>
          <a:prstGeom prst="rect">
            <a:avLst/>
          </a:prstGeom>
          <a:noFill/>
          <a:ln>
            <a:noFill/>
          </a:ln>
        </p:spPr>
      </p:pic>
      <p:pic>
        <p:nvPicPr>
          <p:cNvPr id="152" name="Google Shape;152;p25"/>
          <p:cNvPicPr preferRelativeResize="0"/>
          <p:nvPr/>
        </p:nvPicPr>
        <p:blipFill>
          <a:blip r:embed="rId4">
            <a:alphaModFix/>
          </a:blip>
          <a:stretch>
            <a:fillRect/>
          </a:stretch>
        </p:blipFill>
        <p:spPr>
          <a:xfrm>
            <a:off x="8469400" y="0"/>
            <a:ext cx="8376875" cy="13716001"/>
          </a:xfrm>
          <a:prstGeom prst="rect">
            <a:avLst/>
          </a:prstGeom>
          <a:noFill/>
          <a:ln>
            <a:noFill/>
          </a:ln>
        </p:spPr>
      </p:pic>
      <p:pic>
        <p:nvPicPr>
          <p:cNvPr id="153" name="Google Shape;153;p25"/>
          <p:cNvPicPr preferRelativeResize="0"/>
          <p:nvPr/>
        </p:nvPicPr>
        <p:blipFill>
          <a:blip r:embed="rId5">
            <a:alphaModFix/>
          </a:blip>
          <a:stretch>
            <a:fillRect/>
          </a:stretch>
        </p:blipFill>
        <p:spPr>
          <a:xfrm>
            <a:off x="16846275" y="0"/>
            <a:ext cx="7537726" cy="13716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6"/>
          <p:cNvSpPr txBox="1"/>
          <p:nvPr>
            <p:ph type="ctrTitle"/>
          </p:nvPr>
        </p:nvSpPr>
        <p:spPr>
          <a:xfrm>
            <a:off x="4480804" y="3170467"/>
            <a:ext cx="15422400" cy="38865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t/>
            </a:r>
            <a:endParaRPr/>
          </a:p>
        </p:txBody>
      </p:sp>
      <p:sp>
        <p:nvSpPr>
          <p:cNvPr id="159" name="Google Shape;159;p26"/>
          <p:cNvSpPr txBox="1"/>
          <p:nvPr>
            <p:ph idx="1" type="subTitle"/>
          </p:nvPr>
        </p:nvSpPr>
        <p:spPr>
          <a:xfrm>
            <a:off x="4480804" y="8131867"/>
            <a:ext cx="15422400" cy="24240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p:txBody>
      </p:sp>
      <p:pic>
        <p:nvPicPr>
          <p:cNvPr id="160" name="Google Shape;160;p26"/>
          <p:cNvPicPr preferRelativeResize="0"/>
          <p:nvPr/>
        </p:nvPicPr>
        <p:blipFill>
          <a:blip r:embed="rId3">
            <a:alphaModFix/>
          </a:blip>
          <a:stretch>
            <a:fillRect/>
          </a:stretch>
        </p:blipFill>
        <p:spPr>
          <a:xfrm>
            <a:off x="0" y="0"/>
            <a:ext cx="15422399" cy="8880099"/>
          </a:xfrm>
          <a:prstGeom prst="rect">
            <a:avLst/>
          </a:prstGeom>
          <a:noFill/>
          <a:ln>
            <a:noFill/>
          </a:ln>
        </p:spPr>
      </p:pic>
      <p:pic>
        <p:nvPicPr>
          <p:cNvPr id="161" name="Google Shape;161;p26"/>
          <p:cNvPicPr preferRelativeResize="0"/>
          <p:nvPr/>
        </p:nvPicPr>
        <p:blipFill>
          <a:blip r:embed="rId4">
            <a:alphaModFix/>
          </a:blip>
          <a:stretch>
            <a:fillRect/>
          </a:stretch>
        </p:blipFill>
        <p:spPr>
          <a:xfrm>
            <a:off x="0" y="8880100"/>
            <a:ext cx="11244249" cy="4835900"/>
          </a:xfrm>
          <a:prstGeom prst="rect">
            <a:avLst/>
          </a:prstGeom>
          <a:noFill/>
          <a:ln>
            <a:noFill/>
          </a:ln>
        </p:spPr>
      </p:pic>
      <p:pic>
        <p:nvPicPr>
          <p:cNvPr id="162" name="Google Shape;162;p26"/>
          <p:cNvPicPr preferRelativeResize="0"/>
          <p:nvPr/>
        </p:nvPicPr>
        <p:blipFill>
          <a:blip r:embed="rId5">
            <a:alphaModFix/>
          </a:blip>
          <a:stretch>
            <a:fillRect/>
          </a:stretch>
        </p:blipFill>
        <p:spPr>
          <a:xfrm>
            <a:off x="15420250" y="7522300"/>
            <a:ext cx="8963751" cy="6193696"/>
          </a:xfrm>
          <a:prstGeom prst="rect">
            <a:avLst/>
          </a:prstGeom>
          <a:noFill/>
          <a:ln>
            <a:noFill/>
          </a:ln>
        </p:spPr>
      </p:pic>
      <p:pic>
        <p:nvPicPr>
          <p:cNvPr id="163" name="Google Shape;163;p26"/>
          <p:cNvPicPr preferRelativeResize="0"/>
          <p:nvPr/>
        </p:nvPicPr>
        <p:blipFill rotWithShape="1">
          <a:blip r:embed="rId6">
            <a:alphaModFix/>
          </a:blip>
          <a:srcRect b="0" l="0" r="0" t="-15526"/>
          <a:stretch/>
        </p:blipFill>
        <p:spPr>
          <a:xfrm>
            <a:off x="15422400" y="-1357800"/>
            <a:ext cx="4404600" cy="8880097"/>
          </a:xfrm>
          <a:prstGeom prst="rect">
            <a:avLst/>
          </a:prstGeom>
          <a:noFill/>
          <a:ln>
            <a:noFill/>
          </a:ln>
        </p:spPr>
      </p:pic>
      <p:pic>
        <p:nvPicPr>
          <p:cNvPr id="164" name="Google Shape;164;p26"/>
          <p:cNvPicPr preferRelativeResize="0"/>
          <p:nvPr/>
        </p:nvPicPr>
        <p:blipFill>
          <a:blip r:embed="rId7">
            <a:alphaModFix/>
          </a:blip>
          <a:stretch>
            <a:fillRect/>
          </a:stretch>
        </p:blipFill>
        <p:spPr>
          <a:xfrm>
            <a:off x="11244250" y="8880100"/>
            <a:ext cx="4175999" cy="5201950"/>
          </a:xfrm>
          <a:prstGeom prst="rect">
            <a:avLst/>
          </a:prstGeom>
          <a:noFill/>
          <a:ln>
            <a:noFill/>
          </a:ln>
        </p:spPr>
      </p:pic>
      <p:pic>
        <p:nvPicPr>
          <p:cNvPr id="165" name="Google Shape;165;p26"/>
          <p:cNvPicPr preferRelativeResize="0"/>
          <p:nvPr/>
        </p:nvPicPr>
        <p:blipFill>
          <a:blip r:embed="rId8">
            <a:alphaModFix/>
          </a:blip>
          <a:stretch>
            <a:fillRect/>
          </a:stretch>
        </p:blipFill>
        <p:spPr>
          <a:xfrm>
            <a:off x="19827000" y="0"/>
            <a:ext cx="4556998" cy="75223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7"/>
          <p:cNvSpPr txBox="1"/>
          <p:nvPr>
            <p:ph type="ctrTitle"/>
          </p:nvPr>
        </p:nvSpPr>
        <p:spPr>
          <a:xfrm>
            <a:off x="4480804" y="3170467"/>
            <a:ext cx="15422400" cy="38865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t/>
            </a:r>
            <a:endParaRPr/>
          </a:p>
        </p:txBody>
      </p:sp>
      <p:sp>
        <p:nvSpPr>
          <p:cNvPr id="171" name="Google Shape;171;p27"/>
          <p:cNvSpPr txBox="1"/>
          <p:nvPr>
            <p:ph idx="1" type="subTitle"/>
          </p:nvPr>
        </p:nvSpPr>
        <p:spPr>
          <a:xfrm>
            <a:off x="4480804" y="8131867"/>
            <a:ext cx="15422400" cy="24240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p:txBody>
      </p:sp>
      <p:pic>
        <p:nvPicPr>
          <p:cNvPr id="172" name="Google Shape;172;p27" title="20190517_103848.mp4">
            <a:hlinkClick r:id="rId3"/>
          </p:cNvPr>
          <p:cNvPicPr preferRelativeResize="0"/>
          <p:nvPr/>
        </p:nvPicPr>
        <p:blipFill>
          <a:blip r:embed="rId4">
            <a:alphaModFix/>
          </a:blip>
          <a:stretch>
            <a:fillRect/>
          </a:stretch>
        </p:blipFill>
        <p:spPr>
          <a:xfrm>
            <a:off x="0" y="0"/>
            <a:ext cx="24384000" cy="13716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8"/>
          <p:cNvSpPr txBox="1"/>
          <p:nvPr>
            <p:ph type="ctrTitle"/>
          </p:nvPr>
        </p:nvSpPr>
        <p:spPr>
          <a:xfrm>
            <a:off x="400700" y="697725"/>
            <a:ext cx="23395500" cy="31872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2-5 Updates - Graduation</a:t>
            </a:r>
            <a:endParaRPr/>
          </a:p>
        </p:txBody>
      </p:sp>
      <p:sp>
        <p:nvSpPr>
          <p:cNvPr id="178" name="Google Shape;178;p28"/>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79" name="Google Shape;179;p28"/>
          <p:cNvSpPr txBox="1"/>
          <p:nvPr/>
        </p:nvSpPr>
        <p:spPr>
          <a:xfrm>
            <a:off x="827500" y="890525"/>
            <a:ext cx="22636500" cy="121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600">
              <a:solidFill>
                <a:srgbClr val="FFFFFF"/>
              </a:solidFill>
              <a:latin typeface="Roboto"/>
              <a:ea typeface="Roboto"/>
              <a:cs typeface="Roboto"/>
              <a:sym typeface="Roboto"/>
            </a:endParaRPr>
          </a:p>
          <a:p>
            <a:pPr indent="0" lvl="0" marL="0" rtl="0" algn="l">
              <a:spcBef>
                <a:spcPts val="0"/>
              </a:spcBef>
              <a:spcAft>
                <a:spcPts val="0"/>
              </a:spcAft>
              <a:buNone/>
            </a:pPr>
            <a:r>
              <a:t/>
            </a:r>
            <a:endParaRPr b="1" sz="9600">
              <a:solidFill>
                <a:srgbClr val="FFFFFF"/>
              </a:solidFill>
              <a:latin typeface="Roboto"/>
              <a:ea typeface="Roboto"/>
              <a:cs typeface="Roboto"/>
              <a:sym typeface="Roboto"/>
            </a:endParaRPr>
          </a:p>
          <a:p>
            <a:pPr indent="0" lvl="0" marL="0" rtl="0" algn="just">
              <a:spcBef>
                <a:spcPts val="0"/>
              </a:spcBef>
              <a:spcAft>
                <a:spcPts val="0"/>
              </a:spcAft>
              <a:buNone/>
            </a:pPr>
            <a:r>
              <a:rPr b="1" lang="en-US" sz="9400">
                <a:solidFill>
                  <a:srgbClr val="FFFFFF"/>
                </a:solidFill>
                <a:latin typeface="Roboto"/>
                <a:ea typeface="Roboto"/>
                <a:cs typeface="Roboto"/>
                <a:sym typeface="Roboto"/>
              </a:rPr>
              <a:t>5th Grade graduation will take place on June 13th, 2019 at 12th St.  There is a graduation committee made up of teachers and parent volunteers.  We are having a HOLLYWOOD theme.</a:t>
            </a:r>
            <a:endParaRPr b="1" sz="9400">
              <a:solidFill>
                <a:srgbClr val="FFFFFF"/>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9"/>
          <p:cNvSpPr txBox="1"/>
          <p:nvPr>
            <p:ph type="ctrTitle"/>
          </p:nvPr>
        </p:nvSpPr>
        <p:spPr>
          <a:xfrm>
            <a:off x="400695" y="697700"/>
            <a:ext cx="219657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2-5 Updates - SBAC</a:t>
            </a:r>
            <a:endParaRPr/>
          </a:p>
        </p:txBody>
      </p:sp>
      <p:sp>
        <p:nvSpPr>
          <p:cNvPr id="185" name="Google Shape;185;p29"/>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86" name="Google Shape;186;p29"/>
          <p:cNvSpPr txBox="1"/>
          <p:nvPr/>
        </p:nvSpPr>
        <p:spPr>
          <a:xfrm>
            <a:off x="885125" y="1556725"/>
            <a:ext cx="22921500" cy="111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600">
              <a:solidFill>
                <a:srgbClr val="FFFFFF"/>
              </a:solidFill>
              <a:latin typeface="Roboto"/>
              <a:ea typeface="Roboto"/>
              <a:cs typeface="Roboto"/>
              <a:sym typeface="Roboto"/>
            </a:endParaRPr>
          </a:p>
          <a:p>
            <a:pPr indent="0" lvl="0" marL="0" rtl="0" algn="just">
              <a:spcBef>
                <a:spcPts val="0"/>
              </a:spcBef>
              <a:spcAft>
                <a:spcPts val="0"/>
              </a:spcAft>
              <a:buNone/>
            </a:pPr>
            <a:r>
              <a:rPr b="1" lang="en-US" sz="9600">
                <a:solidFill>
                  <a:srgbClr val="FFFFFF"/>
                </a:solidFill>
                <a:latin typeface="Roboto"/>
                <a:ea typeface="Roboto"/>
                <a:cs typeface="Roboto"/>
                <a:sym typeface="Roboto"/>
              </a:rPr>
              <a:t>Students started the SBAC last week.  The first week, students will do the math and math performance task.  This week, students will do the ELA multiple choice and performance task.  5th graders will take the science test the week after.</a:t>
            </a:r>
            <a:endParaRPr b="1" sz="9600">
              <a:solidFill>
                <a:srgbClr val="FFFFFF"/>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30"/>
          <p:cNvSpPr txBox="1"/>
          <p:nvPr>
            <p:ph type="ctrTitle"/>
          </p:nvPr>
        </p:nvSpPr>
        <p:spPr>
          <a:xfrm>
            <a:off x="400695" y="697700"/>
            <a:ext cx="218286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2-5 - Retentions</a:t>
            </a:r>
            <a:endParaRPr/>
          </a:p>
        </p:txBody>
      </p:sp>
      <p:sp>
        <p:nvSpPr>
          <p:cNvPr id="192" name="Google Shape;192;p30"/>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93" name="Google Shape;193;p30"/>
          <p:cNvSpPr txBox="1"/>
          <p:nvPr/>
        </p:nvSpPr>
        <p:spPr>
          <a:xfrm>
            <a:off x="526175" y="1821925"/>
            <a:ext cx="24384000" cy="121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600">
              <a:solidFill>
                <a:srgbClr val="FFFFFF"/>
              </a:solidFill>
              <a:latin typeface="Roboto"/>
              <a:ea typeface="Roboto"/>
              <a:cs typeface="Roboto"/>
              <a:sym typeface="Roboto"/>
            </a:endParaRPr>
          </a:p>
          <a:p>
            <a:pPr indent="0" lvl="0" marL="0" rtl="0" algn="l">
              <a:spcBef>
                <a:spcPts val="0"/>
              </a:spcBef>
              <a:spcAft>
                <a:spcPts val="0"/>
              </a:spcAft>
              <a:buNone/>
            </a:pPr>
            <a:r>
              <a:rPr b="1" lang="en-US" sz="9600">
                <a:solidFill>
                  <a:srgbClr val="FFFFFF"/>
                </a:solidFill>
                <a:latin typeface="Roboto"/>
                <a:ea typeface="Roboto"/>
                <a:cs typeface="Roboto"/>
                <a:sym typeface="Roboto"/>
              </a:rPr>
              <a:t>We plan on retaining 9 students in grades 2-5.  Students took multiple assessments during the past few weeks to ensure that this was the right decision.</a:t>
            </a:r>
            <a:endParaRPr b="1" sz="9600">
              <a:solidFill>
                <a:srgbClr val="FFFFFF"/>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1"/>
          <p:cNvSpPr txBox="1"/>
          <p:nvPr>
            <p:ph type="ctrTitle"/>
          </p:nvPr>
        </p:nvSpPr>
        <p:spPr>
          <a:xfrm>
            <a:off x="304800" y="-435961"/>
            <a:ext cx="11667300" cy="38865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sz="8000"/>
              <a:t>National Charter Collborative Site Visit</a:t>
            </a:r>
            <a:endParaRPr sz="8000"/>
          </a:p>
        </p:txBody>
      </p:sp>
      <p:sp>
        <p:nvSpPr>
          <p:cNvPr id="199" name="Google Shape;199;p31"/>
          <p:cNvSpPr txBox="1"/>
          <p:nvPr>
            <p:ph idx="1" type="subTitle"/>
          </p:nvPr>
        </p:nvSpPr>
        <p:spPr>
          <a:xfrm>
            <a:off x="11690875" y="804724"/>
            <a:ext cx="12454800" cy="24240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sz="3600"/>
              <a:t>On Friday, May 10, nearly 80 CEO’s, Superintendents, Principals, and Charter leaders of color toured the AIMS 12th Street Campus to study our practices.</a:t>
            </a:r>
            <a:endParaRPr sz="3600"/>
          </a:p>
        </p:txBody>
      </p:sp>
      <p:pic>
        <p:nvPicPr>
          <p:cNvPr id="200" name="Google Shape;200;p31"/>
          <p:cNvPicPr preferRelativeResize="0"/>
          <p:nvPr/>
        </p:nvPicPr>
        <p:blipFill rotWithShape="1">
          <a:blip r:embed="rId3">
            <a:alphaModFix/>
          </a:blip>
          <a:srcRect b="0" l="10948" r="20152" t="31101"/>
          <a:stretch/>
        </p:blipFill>
        <p:spPr>
          <a:xfrm>
            <a:off x="5738797" y="9731367"/>
            <a:ext cx="4872284" cy="3658431"/>
          </a:xfrm>
          <a:prstGeom prst="rect">
            <a:avLst/>
          </a:prstGeom>
          <a:noFill/>
          <a:ln>
            <a:noFill/>
          </a:ln>
        </p:spPr>
      </p:pic>
      <p:pic>
        <p:nvPicPr>
          <p:cNvPr id="201" name="Google Shape;201;p31"/>
          <p:cNvPicPr preferRelativeResize="0"/>
          <p:nvPr/>
        </p:nvPicPr>
        <p:blipFill rotWithShape="1">
          <a:blip r:embed="rId4">
            <a:alphaModFix/>
          </a:blip>
          <a:srcRect b="32025" l="0" r="0" t="30539"/>
          <a:stretch/>
        </p:blipFill>
        <p:spPr>
          <a:xfrm>
            <a:off x="611800" y="3481723"/>
            <a:ext cx="21962721" cy="6173446"/>
          </a:xfrm>
          <a:prstGeom prst="rect">
            <a:avLst/>
          </a:prstGeom>
          <a:noFill/>
          <a:ln>
            <a:noFill/>
          </a:ln>
        </p:spPr>
      </p:pic>
      <p:pic>
        <p:nvPicPr>
          <p:cNvPr id="202" name="Google Shape;202;p31"/>
          <p:cNvPicPr preferRelativeResize="0"/>
          <p:nvPr/>
        </p:nvPicPr>
        <p:blipFill>
          <a:blip r:embed="rId5">
            <a:alphaModFix/>
          </a:blip>
          <a:stretch>
            <a:fillRect/>
          </a:stretch>
        </p:blipFill>
        <p:spPr>
          <a:xfrm>
            <a:off x="10726686" y="9731367"/>
            <a:ext cx="4872273" cy="3658431"/>
          </a:xfrm>
          <a:prstGeom prst="rect">
            <a:avLst/>
          </a:prstGeom>
          <a:noFill/>
          <a:ln>
            <a:noFill/>
          </a:ln>
        </p:spPr>
      </p:pic>
      <p:pic>
        <p:nvPicPr>
          <p:cNvPr id="203" name="Google Shape;203;p31"/>
          <p:cNvPicPr preferRelativeResize="0"/>
          <p:nvPr/>
        </p:nvPicPr>
        <p:blipFill rotWithShape="1">
          <a:blip r:embed="rId6">
            <a:alphaModFix/>
          </a:blip>
          <a:srcRect b="-2030" l="0" r="0" t="2030"/>
          <a:stretch/>
        </p:blipFill>
        <p:spPr>
          <a:xfrm>
            <a:off x="610838" y="9731369"/>
            <a:ext cx="5000917" cy="3756031"/>
          </a:xfrm>
          <a:prstGeom prst="rect">
            <a:avLst/>
          </a:prstGeom>
          <a:noFill/>
          <a:ln>
            <a:noFill/>
          </a:ln>
        </p:spPr>
      </p:pic>
      <p:pic>
        <p:nvPicPr>
          <p:cNvPr id="204" name="Google Shape;204;p31"/>
          <p:cNvPicPr preferRelativeResize="0"/>
          <p:nvPr/>
        </p:nvPicPr>
        <p:blipFill rotWithShape="1">
          <a:blip r:embed="rId7">
            <a:alphaModFix/>
          </a:blip>
          <a:srcRect b="-2030" l="0" r="0" t="2030"/>
          <a:stretch/>
        </p:blipFill>
        <p:spPr>
          <a:xfrm>
            <a:off x="15714550" y="9780175"/>
            <a:ext cx="5000926" cy="36584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8" name="Shape 208"/>
        <p:cNvGrpSpPr/>
        <p:nvPr/>
      </p:nvGrpSpPr>
      <p:grpSpPr>
        <a:xfrm>
          <a:off x="0" y="0"/>
          <a:ext cx="0" cy="0"/>
          <a:chOff x="0" y="0"/>
          <a:chExt cx="0" cy="0"/>
        </a:xfrm>
      </p:grpSpPr>
      <p:sp>
        <p:nvSpPr>
          <p:cNvPr id="209" name="Google Shape;209;p32"/>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Middle School Updates</a:t>
            </a:r>
            <a:endParaRPr b="1"/>
          </a:p>
          <a:p>
            <a:pPr indent="0" lvl="0" marL="0" rtl="0" algn="l">
              <a:spcBef>
                <a:spcPts val="0"/>
              </a:spcBef>
              <a:spcAft>
                <a:spcPts val="0"/>
              </a:spcAft>
              <a:buNone/>
            </a:pPr>
            <a:r>
              <a:t/>
            </a:r>
            <a:endParaRPr b="1"/>
          </a:p>
          <a:p>
            <a:pPr indent="0" lvl="0" marL="0" rtl="0" algn="ctr">
              <a:spcBef>
                <a:spcPts val="0"/>
              </a:spcBef>
              <a:spcAft>
                <a:spcPts val="0"/>
              </a:spcAft>
              <a:buNone/>
            </a:pPr>
            <a:r>
              <a:t/>
            </a:r>
            <a:endParaRPr b="1" i="1" sz="4800"/>
          </a:p>
        </p:txBody>
      </p:sp>
      <p:sp>
        <p:nvSpPr>
          <p:cNvPr id="210" name="Google Shape;210;p32"/>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AIMS 8th Grade Promotion Ceremony:</a:t>
            </a:r>
            <a:r>
              <a:rPr lang="en-US" sz="4200">
                <a:solidFill>
                  <a:srgbClr val="FFFFFF"/>
                </a:solidFill>
              </a:rPr>
              <a:t> 3-time Emmy Award Winner and  KTVU Channel 2 news anchorwoman Claudine Wong served as speaker for the Middle School Promotion Ceremony.  163 Students were promoted to high school.  </a:t>
            </a:r>
            <a:endParaRPr sz="4200">
              <a:solidFill>
                <a:srgbClr val="FFFFFF"/>
              </a:solidFill>
            </a:endParaRPr>
          </a:p>
        </p:txBody>
      </p:sp>
      <p:sp>
        <p:nvSpPr>
          <p:cNvPr id="211" name="Google Shape;211;p32"/>
          <p:cNvSpPr/>
          <p:nvPr/>
        </p:nvSpPr>
        <p:spPr>
          <a:xfrm>
            <a:off x="567125" y="32485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p:nvPr/>
        </p:nvSpPr>
        <p:spPr>
          <a:xfrm>
            <a:off x="567125" y="79504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32"/>
          <p:cNvPicPr preferRelativeResize="0"/>
          <p:nvPr/>
        </p:nvPicPr>
        <p:blipFill>
          <a:blip r:embed="rId3">
            <a:alphaModFix/>
          </a:blip>
          <a:stretch>
            <a:fillRect/>
          </a:stretch>
        </p:blipFill>
        <p:spPr>
          <a:xfrm>
            <a:off x="567125" y="7950425"/>
            <a:ext cx="8820901" cy="4961757"/>
          </a:xfrm>
          <a:prstGeom prst="rect">
            <a:avLst/>
          </a:prstGeom>
          <a:noFill/>
          <a:ln>
            <a:noFill/>
          </a:ln>
        </p:spPr>
      </p:pic>
      <p:pic>
        <p:nvPicPr>
          <p:cNvPr id="214" name="Google Shape;214;p32"/>
          <p:cNvPicPr preferRelativeResize="0"/>
          <p:nvPr/>
        </p:nvPicPr>
        <p:blipFill rotWithShape="1">
          <a:blip r:embed="rId4">
            <a:alphaModFix/>
          </a:blip>
          <a:srcRect b="16675" l="1185" r="0" t="9212"/>
          <a:stretch/>
        </p:blipFill>
        <p:spPr>
          <a:xfrm>
            <a:off x="567125" y="2988675"/>
            <a:ext cx="8820900" cy="4961749"/>
          </a:xfrm>
          <a:prstGeom prst="rect">
            <a:avLst/>
          </a:prstGeom>
          <a:noFill/>
          <a:ln>
            <a:noFill/>
          </a:ln>
        </p:spPr>
      </p:pic>
      <p:pic>
        <p:nvPicPr>
          <p:cNvPr id="215" name="Google Shape;215;p32"/>
          <p:cNvPicPr preferRelativeResize="0"/>
          <p:nvPr/>
        </p:nvPicPr>
        <p:blipFill rotWithShape="1">
          <a:blip r:embed="rId5">
            <a:alphaModFix/>
          </a:blip>
          <a:srcRect b="0" l="0" r="0" t="16826"/>
          <a:stretch/>
        </p:blipFill>
        <p:spPr>
          <a:xfrm>
            <a:off x="567125" y="2988675"/>
            <a:ext cx="8820900" cy="10042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p:nvPr/>
        </p:nvSpPr>
        <p:spPr>
          <a:xfrm>
            <a:off x="0" y="0"/>
            <a:ext cx="9913200" cy="13716000"/>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5"/>
              </a:buClr>
              <a:buFont typeface="Arial"/>
              <a:buNone/>
            </a:pPr>
            <a:r>
              <a:t/>
            </a:r>
            <a:endParaRPr b="0" i="0" sz="2000" u="none" cap="none" strike="noStrike">
              <a:solidFill>
                <a:schemeClr val="accent5"/>
              </a:solidFill>
              <a:latin typeface="Arial"/>
              <a:ea typeface="Arial"/>
              <a:cs typeface="Arial"/>
              <a:sym typeface="Arial"/>
            </a:endParaRPr>
          </a:p>
        </p:txBody>
      </p:sp>
      <p:sp>
        <p:nvSpPr>
          <p:cNvPr id="73" name="Google Shape;73;p15"/>
          <p:cNvSpPr/>
          <p:nvPr/>
        </p:nvSpPr>
        <p:spPr>
          <a:xfrm>
            <a:off x="0" y="1937050"/>
            <a:ext cx="9913200" cy="75888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8600" u="none" cap="none" strike="noStrike">
                <a:solidFill>
                  <a:srgbClr val="FFFFFF"/>
                </a:solidFill>
                <a:latin typeface="Arial"/>
                <a:ea typeface="Arial"/>
                <a:cs typeface="Arial"/>
                <a:sym typeface="Arial"/>
              </a:rPr>
              <a:t>Enrollment Numbers</a:t>
            </a:r>
            <a:endParaRPr/>
          </a:p>
        </p:txBody>
      </p:sp>
      <p:sp>
        <p:nvSpPr>
          <p:cNvPr id="74" name="Google Shape;74;p15"/>
          <p:cNvSpPr txBox="1"/>
          <p:nvPr/>
        </p:nvSpPr>
        <p:spPr>
          <a:xfrm>
            <a:off x="18548225" y="5877247"/>
            <a:ext cx="5348400" cy="2246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5E5E5E"/>
              </a:buClr>
              <a:buFont typeface="Arial"/>
              <a:buNone/>
            </a:pPr>
            <a:r>
              <a:t/>
            </a:r>
            <a:endParaRPr sz="9600">
              <a:solidFill>
                <a:srgbClr val="FFFFFF"/>
              </a:solidFill>
            </a:endParaRPr>
          </a:p>
        </p:txBody>
      </p:sp>
      <p:sp>
        <p:nvSpPr>
          <p:cNvPr id="75" name="Google Shape;75;p15"/>
          <p:cNvSpPr/>
          <p:nvPr/>
        </p:nvSpPr>
        <p:spPr>
          <a:xfrm>
            <a:off x="18490725" y="4081272"/>
            <a:ext cx="5348400" cy="1598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chemeClr val="accent5"/>
              </a:buClr>
              <a:buFont typeface="Arial"/>
              <a:buNone/>
            </a:pPr>
            <a:r>
              <a:t/>
            </a:r>
            <a:endParaRPr sz="7200"/>
          </a:p>
        </p:txBody>
      </p:sp>
      <p:graphicFrame>
        <p:nvGraphicFramePr>
          <p:cNvPr id="76" name="Google Shape;76;p15"/>
          <p:cNvGraphicFramePr/>
          <p:nvPr/>
        </p:nvGraphicFramePr>
        <p:xfrm>
          <a:off x="10163925" y="-40105"/>
          <a:ext cx="3000000" cy="3000000"/>
        </p:xfrm>
        <a:graphic>
          <a:graphicData uri="http://schemas.openxmlformats.org/drawingml/2006/table">
            <a:tbl>
              <a:tblPr>
                <a:noFill/>
                <a:tableStyleId>{E4135399-CB29-4A3C-8390-246F8F05F976}</a:tableStyleId>
              </a:tblPr>
              <a:tblGrid>
                <a:gridCol w="5493925"/>
                <a:gridCol w="2890375"/>
                <a:gridCol w="3246375"/>
                <a:gridCol w="2589400"/>
              </a:tblGrid>
              <a:tr h="1007450">
                <a:tc>
                  <a:txBody>
                    <a:bodyPr>
                      <a:noAutofit/>
                    </a:bodyPr>
                    <a:lstStyle/>
                    <a:p>
                      <a:pPr indent="0" lvl="0" marL="0" rtl="0" algn="l">
                        <a:spcBef>
                          <a:spcPts val="0"/>
                        </a:spcBef>
                        <a:spcAft>
                          <a:spcPts val="0"/>
                        </a:spcAft>
                        <a:buNone/>
                      </a:pPr>
                      <a:r>
                        <a:rPr b="1" lang="en-US" sz="6000">
                          <a:solidFill>
                            <a:schemeClr val="accent5"/>
                          </a:solidFill>
                        </a:rPr>
                        <a:t>Month</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AIPCS</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AIPCS II</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AIPHS</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1a</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750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410</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1b</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162</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788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416</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2</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161</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412</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3</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801</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410</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4</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411</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5</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797</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411</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6</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159</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796</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403</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7</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159</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794</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399</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159</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793</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399</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9</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159</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792</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396</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r>
            </a:tbl>
          </a:graphicData>
        </a:graphic>
      </p:graphicFrame>
      <p:sp>
        <p:nvSpPr>
          <p:cNvPr id="77" name="Google Shape;77;p15"/>
          <p:cNvSpPr txBox="1"/>
          <p:nvPr/>
        </p:nvSpPr>
        <p:spPr>
          <a:xfrm>
            <a:off x="0" y="12810275"/>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*Reporting as of April 26, 2019</a:t>
            </a:r>
            <a:endParaRPr b="1" sz="3600"/>
          </a:p>
        </p:txBody>
      </p:sp>
    </p:spTree>
  </p:cSld>
  <p:clrMapOvr>
    <a:masterClrMapping/>
  </p:clrMapOvr>
  <mc:AlternateContent>
    <mc:Choice Requires="p14">
      <p:transition spd="slow">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9" name="Shape 219"/>
        <p:cNvGrpSpPr/>
        <p:nvPr/>
      </p:nvGrpSpPr>
      <p:grpSpPr>
        <a:xfrm>
          <a:off x="0" y="0"/>
          <a:ext cx="0" cy="0"/>
          <a:chOff x="0" y="0"/>
          <a:chExt cx="0" cy="0"/>
        </a:xfrm>
      </p:grpSpPr>
      <p:sp>
        <p:nvSpPr>
          <p:cNvPr id="220" name="Google Shape;220;p33"/>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Middle School Updates (Cont.)</a:t>
            </a:r>
            <a:endParaRPr b="1"/>
          </a:p>
          <a:p>
            <a:pPr indent="0" lvl="0" marL="0" rtl="0" algn="ctr">
              <a:spcBef>
                <a:spcPts val="0"/>
              </a:spcBef>
              <a:spcAft>
                <a:spcPts val="0"/>
              </a:spcAft>
              <a:buNone/>
            </a:pPr>
            <a:r>
              <a:t/>
            </a:r>
            <a:endParaRPr b="1" i="1" sz="4800"/>
          </a:p>
        </p:txBody>
      </p:sp>
      <p:sp>
        <p:nvSpPr>
          <p:cNvPr id="221" name="Google Shape;221;p33"/>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SzPts val="4200"/>
              <a:buChar char="●"/>
            </a:pPr>
            <a:r>
              <a:rPr b="1" lang="en-US" sz="4200"/>
              <a:t>No Bullying Schools Presentation:</a:t>
            </a:r>
            <a:r>
              <a:rPr lang="en-US" sz="4200"/>
              <a:t> National Youth Motivational Speaker Tom Thelen from No Bullying Schools will spoke to all Middle School grade levels and some 5th grades classes to help promote tolerance and anti-bullying initiatives at the middle school level.  AIMS 6-8 has a one year membership in the nobullyingschools.org platform, which will allow students to anonymously report bullying, and access to Tom’s anti-bullying books and curriculum for teachers and students.  </a:t>
            </a:r>
            <a:endParaRPr sz="4200">
              <a:solidFill>
                <a:srgbClr val="FFFFFF"/>
              </a:solidFill>
            </a:endParaRPr>
          </a:p>
        </p:txBody>
      </p:sp>
      <p:pic>
        <p:nvPicPr>
          <p:cNvPr id="222" name="Google Shape;222;p33"/>
          <p:cNvPicPr preferRelativeResize="0"/>
          <p:nvPr/>
        </p:nvPicPr>
        <p:blipFill>
          <a:blip r:embed="rId3">
            <a:alphaModFix/>
          </a:blip>
          <a:stretch>
            <a:fillRect/>
          </a:stretch>
        </p:blipFill>
        <p:spPr>
          <a:xfrm>
            <a:off x="4986150" y="3316175"/>
            <a:ext cx="4613827" cy="2588513"/>
          </a:xfrm>
          <a:prstGeom prst="rect">
            <a:avLst/>
          </a:prstGeom>
          <a:noFill/>
          <a:ln>
            <a:noFill/>
          </a:ln>
        </p:spPr>
      </p:pic>
      <p:pic>
        <p:nvPicPr>
          <p:cNvPr id="223" name="Google Shape;223;p33"/>
          <p:cNvPicPr preferRelativeResize="0"/>
          <p:nvPr/>
        </p:nvPicPr>
        <p:blipFill>
          <a:blip r:embed="rId4">
            <a:alphaModFix/>
          </a:blip>
          <a:stretch>
            <a:fillRect/>
          </a:stretch>
        </p:blipFill>
        <p:spPr>
          <a:xfrm>
            <a:off x="372325" y="2528250"/>
            <a:ext cx="9227648" cy="5177049"/>
          </a:xfrm>
          <a:prstGeom prst="rect">
            <a:avLst/>
          </a:prstGeom>
          <a:noFill/>
          <a:ln>
            <a:noFill/>
          </a:ln>
        </p:spPr>
      </p:pic>
      <p:pic>
        <p:nvPicPr>
          <p:cNvPr id="224" name="Google Shape;224;p33"/>
          <p:cNvPicPr preferRelativeResize="0"/>
          <p:nvPr/>
        </p:nvPicPr>
        <p:blipFill>
          <a:blip r:embed="rId5">
            <a:alphaModFix/>
          </a:blip>
          <a:stretch>
            <a:fillRect/>
          </a:stretch>
        </p:blipFill>
        <p:spPr>
          <a:xfrm>
            <a:off x="372325" y="7705300"/>
            <a:ext cx="9227648" cy="51770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8" name="Shape 228"/>
        <p:cNvGrpSpPr/>
        <p:nvPr/>
      </p:nvGrpSpPr>
      <p:grpSpPr>
        <a:xfrm>
          <a:off x="0" y="0"/>
          <a:ext cx="0" cy="0"/>
          <a:chOff x="0" y="0"/>
          <a:chExt cx="0" cy="0"/>
        </a:xfrm>
      </p:grpSpPr>
      <p:sp>
        <p:nvSpPr>
          <p:cNvPr id="229" name="Google Shape;229;p34"/>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Middle School Updates (Cont.)</a:t>
            </a:r>
            <a:endParaRPr b="1"/>
          </a:p>
          <a:p>
            <a:pPr indent="0" lvl="0" marL="0" rtl="0" algn="l">
              <a:spcBef>
                <a:spcPts val="0"/>
              </a:spcBef>
              <a:spcAft>
                <a:spcPts val="0"/>
              </a:spcAft>
              <a:buNone/>
            </a:pPr>
            <a:r>
              <a:t/>
            </a:r>
            <a:endParaRPr b="1"/>
          </a:p>
          <a:p>
            <a:pPr indent="0" lvl="0" marL="0" rtl="0" algn="ctr">
              <a:spcBef>
                <a:spcPts val="0"/>
              </a:spcBef>
              <a:spcAft>
                <a:spcPts val="0"/>
              </a:spcAft>
              <a:buNone/>
            </a:pPr>
            <a:r>
              <a:t/>
            </a:r>
            <a:endParaRPr b="1" i="1" sz="4800"/>
          </a:p>
        </p:txBody>
      </p:sp>
      <p:sp>
        <p:nvSpPr>
          <p:cNvPr id="230" name="Google Shape;230;p34"/>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Clr>
                <a:srgbClr val="FFFFFF"/>
              </a:buClr>
              <a:buSzPts val="3600"/>
              <a:buChar char="●"/>
            </a:pPr>
            <a:r>
              <a:rPr b="1" lang="en-US" sz="3600">
                <a:solidFill>
                  <a:srgbClr val="FFFFFF"/>
                </a:solidFill>
              </a:rPr>
              <a:t>VPA Showcase Performances:  </a:t>
            </a:r>
            <a:r>
              <a:rPr lang="en-US" sz="3600">
                <a:solidFill>
                  <a:srgbClr val="FFFFFF"/>
                </a:solidFill>
              </a:rPr>
              <a:t>In May, the AIMS 6-8 VPA Department will held its first annual showcases at the Molanga Center in Oakland, CA (350 seat capacity.)  The performance featured musical performances from our Violin classes; a Musical Theater Performance of </a:t>
            </a:r>
            <a:r>
              <a:rPr i="1" lang="en-US" sz="3600">
                <a:solidFill>
                  <a:srgbClr val="FFFFFF"/>
                </a:solidFill>
              </a:rPr>
              <a:t>“Boxes;”</a:t>
            </a:r>
            <a:r>
              <a:rPr lang="en-US" sz="3600">
                <a:solidFill>
                  <a:srgbClr val="FFFFFF"/>
                </a:solidFill>
              </a:rPr>
              <a:t> and Art and Graphic Art Displays / and silent auctions of student work. The VPA performances exceeded capacity for all three nights and over $1000 was raised in donations, snack sells, and student art purchases.  </a:t>
            </a:r>
            <a:endParaRPr sz="3600">
              <a:solidFill>
                <a:srgbClr val="FFFFFF"/>
              </a:solidFill>
            </a:endParaRPr>
          </a:p>
        </p:txBody>
      </p:sp>
      <p:pic>
        <p:nvPicPr>
          <p:cNvPr id="231" name="Google Shape;231;p34"/>
          <p:cNvPicPr preferRelativeResize="0"/>
          <p:nvPr/>
        </p:nvPicPr>
        <p:blipFill>
          <a:blip r:embed="rId3">
            <a:alphaModFix/>
          </a:blip>
          <a:stretch>
            <a:fillRect/>
          </a:stretch>
        </p:blipFill>
        <p:spPr>
          <a:xfrm>
            <a:off x="359875" y="2988675"/>
            <a:ext cx="9240101" cy="92724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35" name="Shape 235"/>
        <p:cNvGrpSpPr/>
        <p:nvPr/>
      </p:nvGrpSpPr>
      <p:grpSpPr>
        <a:xfrm>
          <a:off x="0" y="0"/>
          <a:ext cx="0" cy="0"/>
          <a:chOff x="0" y="0"/>
          <a:chExt cx="0" cy="0"/>
        </a:xfrm>
      </p:grpSpPr>
      <p:sp>
        <p:nvSpPr>
          <p:cNvPr id="236" name="Google Shape;236;p35"/>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Middle School Updates (Cont.)</a:t>
            </a:r>
            <a:endParaRPr b="1"/>
          </a:p>
          <a:p>
            <a:pPr indent="0" lvl="0" marL="0" rtl="0" algn="l">
              <a:spcBef>
                <a:spcPts val="0"/>
              </a:spcBef>
              <a:spcAft>
                <a:spcPts val="0"/>
              </a:spcAft>
              <a:buNone/>
            </a:pPr>
            <a:r>
              <a:t/>
            </a:r>
            <a:endParaRPr b="1"/>
          </a:p>
          <a:p>
            <a:pPr indent="0" lvl="0" marL="0" rtl="0" algn="ctr">
              <a:spcBef>
                <a:spcPts val="0"/>
              </a:spcBef>
              <a:spcAft>
                <a:spcPts val="0"/>
              </a:spcAft>
              <a:buNone/>
            </a:pPr>
            <a:r>
              <a:t/>
            </a:r>
            <a:endParaRPr b="1" i="1" sz="4800"/>
          </a:p>
        </p:txBody>
      </p:sp>
      <p:sp>
        <p:nvSpPr>
          <p:cNvPr id="237" name="Google Shape;237;p35"/>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Clr>
                <a:srgbClr val="FFFFFF"/>
              </a:buClr>
              <a:buSzPts val="3600"/>
              <a:buChar char="●"/>
            </a:pPr>
            <a:r>
              <a:rPr b="1" lang="en-US" sz="3600">
                <a:solidFill>
                  <a:srgbClr val="FFFFFF"/>
                </a:solidFill>
              </a:rPr>
              <a:t>Student Retentions</a:t>
            </a:r>
            <a:r>
              <a:rPr b="1" lang="en-US" sz="3600">
                <a:solidFill>
                  <a:srgbClr val="FFFFFF"/>
                </a:solidFill>
              </a:rPr>
              <a:t>:  AIMS 6-8 will have </a:t>
            </a:r>
            <a:r>
              <a:rPr lang="en-US" sz="3600">
                <a:solidFill>
                  <a:srgbClr val="FFFFFF"/>
                </a:solidFill>
              </a:rPr>
              <a:t>27 student retentions for the 2019-2020 academic school year (eight 6t</a:t>
            </a:r>
            <a:r>
              <a:rPr lang="en-US" sz="3600">
                <a:solidFill>
                  <a:srgbClr val="FFFFFF"/>
                </a:solidFill>
              </a:rPr>
              <a:t>h graders; fifteen 7th Graders; and three 8th graders.)</a:t>
            </a:r>
            <a:endParaRPr sz="3600">
              <a:solidFill>
                <a:srgbClr val="FFFFFF"/>
              </a:solidFill>
            </a:endParaRPr>
          </a:p>
          <a:p>
            <a:pPr indent="-457200" lvl="0" marL="457200" rtl="0" algn="l">
              <a:lnSpc>
                <a:spcPct val="100000"/>
              </a:lnSpc>
              <a:spcBef>
                <a:spcPts val="0"/>
              </a:spcBef>
              <a:spcAft>
                <a:spcPts val="0"/>
              </a:spcAft>
              <a:buClr>
                <a:srgbClr val="FFFFFF"/>
              </a:buClr>
              <a:buSzPts val="3600"/>
              <a:buChar char="●"/>
            </a:pPr>
            <a:r>
              <a:rPr lang="en-US" sz="3600">
                <a:solidFill>
                  <a:srgbClr val="FFFFFF"/>
                </a:solidFill>
              </a:rPr>
              <a:t>10 African-American (8 are first year students);  5 Asian (2 are first year students); 6 Hispanic / Latino (2 are first year students); 4 Middle Eastern (3 are first year students.)  </a:t>
            </a:r>
            <a:endParaRPr sz="3600">
              <a:solidFill>
                <a:srgbClr val="FFFFFF"/>
              </a:solidFill>
            </a:endParaRPr>
          </a:p>
          <a:p>
            <a:pPr indent="-457200" lvl="0" marL="457200" rtl="0" algn="l">
              <a:lnSpc>
                <a:spcPct val="100000"/>
              </a:lnSpc>
              <a:spcBef>
                <a:spcPts val="0"/>
              </a:spcBef>
              <a:spcAft>
                <a:spcPts val="0"/>
              </a:spcAft>
              <a:buClr>
                <a:srgbClr val="FFFFFF"/>
              </a:buClr>
              <a:buSzPts val="3600"/>
              <a:buChar char="●"/>
            </a:pPr>
            <a:r>
              <a:rPr lang="en-US" sz="3600">
                <a:solidFill>
                  <a:srgbClr val="FFFFFF"/>
                </a:solidFill>
              </a:rPr>
              <a:t>Most retained students are behind several grade levels in Math</a:t>
            </a:r>
            <a:endParaRPr sz="3600">
              <a:solidFill>
                <a:srgbClr val="FFFFFF"/>
              </a:solidFill>
            </a:endParaRPr>
          </a:p>
          <a:p>
            <a:pPr indent="-457200" lvl="0" marL="457200" rtl="0" algn="l">
              <a:lnSpc>
                <a:spcPct val="100000"/>
              </a:lnSpc>
              <a:spcBef>
                <a:spcPts val="0"/>
              </a:spcBef>
              <a:spcAft>
                <a:spcPts val="0"/>
              </a:spcAft>
              <a:buClr>
                <a:srgbClr val="FFFFFF"/>
              </a:buClr>
              <a:buSzPts val="3600"/>
              <a:buChar char="●"/>
            </a:pPr>
            <a:r>
              <a:rPr lang="en-US" sz="3600">
                <a:solidFill>
                  <a:srgbClr val="FFFFFF"/>
                </a:solidFill>
              </a:rPr>
              <a:t>All retained students will be required to attend Math / ELA Camp</a:t>
            </a:r>
            <a:endParaRPr sz="3600">
              <a:solidFill>
                <a:srgbClr val="FFFFFF"/>
              </a:solidFill>
            </a:endParaRPr>
          </a:p>
        </p:txBody>
      </p:sp>
      <p:pic>
        <p:nvPicPr>
          <p:cNvPr id="238" name="Google Shape;238;p35"/>
          <p:cNvPicPr preferRelativeResize="0"/>
          <p:nvPr/>
        </p:nvPicPr>
        <p:blipFill>
          <a:blip r:embed="rId3">
            <a:alphaModFix/>
          </a:blip>
          <a:stretch>
            <a:fillRect/>
          </a:stretch>
        </p:blipFill>
        <p:spPr>
          <a:xfrm>
            <a:off x="1556425" y="3588379"/>
            <a:ext cx="6930150" cy="6219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2" name="Shape 242"/>
        <p:cNvGrpSpPr/>
        <p:nvPr/>
      </p:nvGrpSpPr>
      <p:grpSpPr>
        <a:xfrm>
          <a:off x="0" y="0"/>
          <a:ext cx="0" cy="0"/>
          <a:chOff x="0" y="0"/>
          <a:chExt cx="0" cy="0"/>
        </a:xfrm>
      </p:grpSpPr>
      <p:sp>
        <p:nvSpPr>
          <p:cNvPr id="243" name="Google Shape;243;p36"/>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Middle School Updates (Cont.)</a:t>
            </a:r>
            <a:endParaRPr b="1"/>
          </a:p>
          <a:p>
            <a:pPr indent="0" lvl="0" marL="0" rtl="0" algn="l">
              <a:spcBef>
                <a:spcPts val="0"/>
              </a:spcBef>
              <a:spcAft>
                <a:spcPts val="0"/>
              </a:spcAft>
              <a:buNone/>
            </a:pPr>
            <a:r>
              <a:t/>
            </a:r>
            <a:endParaRPr b="1"/>
          </a:p>
          <a:p>
            <a:pPr indent="0" lvl="0" marL="0" rtl="0" algn="ctr">
              <a:spcBef>
                <a:spcPts val="0"/>
              </a:spcBef>
              <a:spcAft>
                <a:spcPts val="0"/>
              </a:spcAft>
              <a:buNone/>
            </a:pPr>
            <a:r>
              <a:t/>
            </a:r>
            <a:endParaRPr b="1" i="1" sz="4800"/>
          </a:p>
        </p:txBody>
      </p:sp>
      <p:sp>
        <p:nvSpPr>
          <p:cNvPr id="244" name="Google Shape;244;p36"/>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Clr>
                <a:srgbClr val="FFFFFF"/>
              </a:buClr>
              <a:buSzPts val="3600"/>
              <a:buChar char="●"/>
            </a:pPr>
            <a:r>
              <a:rPr b="1" lang="en-US" sz="3600">
                <a:solidFill>
                  <a:srgbClr val="FFFFFF"/>
                </a:solidFill>
              </a:rPr>
              <a:t>Math / ELA Camp:  </a:t>
            </a:r>
            <a:r>
              <a:rPr lang="en-US" sz="3600">
                <a:solidFill>
                  <a:srgbClr val="FFFFFF"/>
                </a:solidFill>
              </a:rPr>
              <a:t>AIMS 6-8 will offer Math / ELA camp to retained, new, and non-mastery students from Monday, July 8,  to Friday, July 26, from 10AM - 3PM.   Approximately 210 students attended Math / ELA camp last year.  </a:t>
            </a:r>
            <a:endParaRPr sz="3600">
              <a:solidFill>
                <a:srgbClr val="FFFFFF"/>
              </a:solidFill>
            </a:endParaRPr>
          </a:p>
          <a:p>
            <a:pPr indent="0" lvl="0" marL="457200" rtl="0" algn="l">
              <a:lnSpc>
                <a:spcPct val="100000"/>
              </a:lnSpc>
              <a:spcBef>
                <a:spcPts val="4300"/>
              </a:spcBef>
              <a:spcAft>
                <a:spcPts val="4300"/>
              </a:spcAft>
              <a:buNone/>
            </a:pPr>
            <a:r>
              <a:t/>
            </a:r>
            <a:endParaRPr sz="3600">
              <a:solidFill>
                <a:srgbClr val="FFFFFF"/>
              </a:solidFill>
            </a:endParaRPr>
          </a:p>
        </p:txBody>
      </p:sp>
      <p:pic>
        <p:nvPicPr>
          <p:cNvPr id="245" name="Google Shape;245;p36"/>
          <p:cNvPicPr preferRelativeResize="0"/>
          <p:nvPr/>
        </p:nvPicPr>
        <p:blipFill>
          <a:blip r:embed="rId3">
            <a:alphaModFix/>
          </a:blip>
          <a:stretch>
            <a:fillRect/>
          </a:stretch>
        </p:blipFill>
        <p:spPr>
          <a:xfrm>
            <a:off x="414850" y="2988672"/>
            <a:ext cx="9185125" cy="54848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9" name="Shape 249"/>
        <p:cNvGrpSpPr/>
        <p:nvPr/>
      </p:nvGrpSpPr>
      <p:grpSpPr>
        <a:xfrm>
          <a:off x="0" y="0"/>
          <a:ext cx="0" cy="0"/>
          <a:chOff x="0" y="0"/>
          <a:chExt cx="0" cy="0"/>
        </a:xfrm>
      </p:grpSpPr>
      <p:sp>
        <p:nvSpPr>
          <p:cNvPr id="250" name="Google Shape;250;p37"/>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Middle School Updates (Cont.)</a:t>
            </a:r>
            <a:endParaRPr b="1"/>
          </a:p>
          <a:p>
            <a:pPr indent="0" lvl="0" marL="0" rtl="0" algn="l">
              <a:spcBef>
                <a:spcPts val="0"/>
              </a:spcBef>
              <a:spcAft>
                <a:spcPts val="0"/>
              </a:spcAft>
              <a:buNone/>
            </a:pPr>
            <a:r>
              <a:t/>
            </a:r>
            <a:endParaRPr b="1"/>
          </a:p>
          <a:p>
            <a:pPr indent="0" lvl="0" marL="0" rtl="0" algn="ctr">
              <a:spcBef>
                <a:spcPts val="0"/>
              </a:spcBef>
              <a:spcAft>
                <a:spcPts val="0"/>
              </a:spcAft>
              <a:buNone/>
            </a:pPr>
            <a:r>
              <a:t/>
            </a:r>
            <a:endParaRPr b="1" i="1" sz="4800"/>
          </a:p>
        </p:txBody>
      </p:sp>
      <p:sp>
        <p:nvSpPr>
          <p:cNvPr id="251" name="Google Shape;251;p37"/>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Clr>
                <a:srgbClr val="FFFFFF"/>
              </a:buClr>
              <a:buSzPts val="3600"/>
              <a:buChar char="●"/>
            </a:pPr>
            <a:r>
              <a:rPr b="1" lang="en-US" sz="3600">
                <a:solidFill>
                  <a:srgbClr val="FFFFFF"/>
                </a:solidFill>
              </a:rPr>
              <a:t>ALEKS for Math:  </a:t>
            </a:r>
            <a:r>
              <a:rPr lang="en-US" sz="3600">
                <a:solidFill>
                  <a:srgbClr val="FFFFFF"/>
                </a:solidFill>
              </a:rPr>
              <a:t>For the 2019-2020 academic school year, all Middle School Students will have ALEKS accounts, which is an adaptive learning platform that uses artificial intelligence to create individualized student plans to achieve mastery of skills and standards.  </a:t>
            </a:r>
            <a:endParaRPr sz="3600">
              <a:solidFill>
                <a:srgbClr val="FFFFFF"/>
              </a:solidFill>
            </a:endParaRPr>
          </a:p>
          <a:p>
            <a:pPr indent="0" lvl="0" marL="457200" rtl="0" algn="l">
              <a:lnSpc>
                <a:spcPct val="100000"/>
              </a:lnSpc>
              <a:spcBef>
                <a:spcPts val="4300"/>
              </a:spcBef>
              <a:spcAft>
                <a:spcPts val="0"/>
              </a:spcAft>
              <a:buNone/>
            </a:pPr>
            <a:r>
              <a:t/>
            </a:r>
            <a:endParaRPr sz="3600">
              <a:solidFill>
                <a:srgbClr val="FFFFFF"/>
              </a:solidFill>
            </a:endParaRPr>
          </a:p>
          <a:p>
            <a:pPr indent="-457200" lvl="0" marL="457200" rtl="0" algn="l">
              <a:lnSpc>
                <a:spcPct val="100000"/>
              </a:lnSpc>
              <a:spcBef>
                <a:spcPts val="4300"/>
              </a:spcBef>
              <a:spcAft>
                <a:spcPts val="0"/>
              </a:spcAft>
              <a:buClr>
                <a:srgbClr val="FFFFFF"/>
              </a:buClr>
              <a:buSzPts val="3600"/>
              <a:buChar char="●"/>
            </a:pPr>
            <a:r>
              <a:rPr lang="en-US" sz="3600">
                <a:solidFill>
                  <a:srgbClr val="FFFFFF"/>
                </a:solidFill>
              </a:rPr>
              <a:t>Adoption of ALEKS was inspired by Gilroy Prep Charter School, one of the highest performing charter schools in the state that receives over 85% standard met and exceeded and math annually on statewide assessments.  </a:t>
            </a:r>
            <a:endParaRPr sz="3600">
              <a:solidFill>
                <a:srgbClr val="FFFFFF"/>
              </a:solidFill>
            </a:endParaRPr>
          </a:p>
          <a:p>
            <a:pPr indent="0" lvl="0" marL="457200" rtl="0" algn="l">
              <a:lnSpc>
                <a:spcPct val="100000"/>
              </a:lnSpc>
              <a:spcBef>
                <a:spcPts val="4300"/>
              </a:spcBef>
              <a:spcAft>
                <a:spcPts val="4300"/>
              </a:spcAft>
              <a:buNone/>
            </a:pPr>
            <a:r>
              <a:t/>
            </a:r>
            <a:endParaRPr sz="3600">
              <a:solidFill>
                <a:srgbClr val="FFFFFF"/>
              </a:solidFill>
            </a:endParaRPr>
          </a:p>
        </p:txBody>
      </p:sp>
      <p:pic>
        <p:nvPicPr>
          <p:cNvPr id="252" name="Google Shape;252;p37"/>
          <p:cNvPicPr preferRelativeResize="0"/>
          <p:nvPr/>
        </p:nvPicPr>
        <p:blipFill>
          <a:blip r:embed="rId3">
            <a:alphaModFix/>
          </a:blip>
          <a:stretch>
            <a:fillRect/>
          </a:stretch>
        </p:blipFill>
        <p:spPr>
          <a:xfrm>
            <a:off x="0" y="3588375"/>
            <a:ext cx="9790450" cy="6070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8"/>
          <p:cNvSpPr txBox="1"/>
          <p:nvPr>
            <p:ph type="title"/>
          </p:nvPr>
        </p:nvSpPr>
        <p:spPr>
          <a:xfrm>
            <a:off x="1034400" y="1221400"/>
            <a:ext cx="22315200" cy="1829700"/>
          </a:xfrm>
          <a:prstGeom prst="rect">
            <a:avLst/>
          </a:prstGeom>
        </p:spPr>
        <p:txBody>
          <a:bodyPr anchorCtr="0" anchor="ctr" bIns="243800" lIns="243800" spcFirstLastPara="1" rIns="243800" wrap="square" tIns="243800">
            <a:noAutofit/>
          </a:bodyPr>
          <a:lstStyle/>
          <a:p>
            <a:pPr indent="0" lvl="0" marL="0" rtl="0" algn="ctr">
              <a:lnSpc>
                <a:spcPct val="90000"/>
              </a:lnSpc>
              <a:spcBef>
                <a:spcPts val="0"/>
              </a:spcBef>
              <a:spcAft>
                <a:spcPts val="0"/>
              </a:spcAft>
              <a:buClr>
                <a:srgbClr val="EF6C00"/>
              </a:buClr>
              <a:buSzPts val="5400"/>
              <a:buFont typeface="Impact"/>
              <a:buNone/>
            </a:pPr>
            <a:r>
              <a:t/>
            </a:r>
            <a:endParaRPr b="1" sz="3000">
              <a:solidFill>
                <a:srgbClr val="980000"/>
              </a:solidFill>
              <a:latin typeface="PT Sans Narrow"/>
              <a:ea typeface="PT Sans Narrow"/>
              <a:cs typeface="PT Sans Narrow"/>
              <a:sym typeface="PT Sans Narrow"/>
            </a:endParaRPr>
          </a:p>
          <a:p>
            <a:pPr indent="0" lvl="0" marL="0" rtl="0" algn="ctr">
              <a:spcBef>
                <a:spcPts val="0"/>
              </a:spcBef>
              <a:spcAft>
                <a:spcPts val="0"/>
              </a:spcAft>
              <a:buNone/>
            </a:pPr>
            <a:r>
              <a:rPr lang="en-US" sz="6000"/>
              <a:t>ALEKS – PERSONALIZED, INNOVATIVE, &amp; RIGOROUS MATH TRAINER</a:t>
            </a:r>
            <a:endParaRPr sz="6000"/>
          </a:p>
          <a:p>
            <a:pPr indent="0" lvl="0" marL="0" rtl="0" algn="ctr">
              <a:spcBef>
                <a:spcPts val="0"/>
              </a:spcBef>
              <a:spcAft>
                <a:spcPts val="0"/>
              </a:spcAft>
              <a:buNone/>
            </a:pPr>
            <a:r>
              <a:t/>
            </a:r>
            <a:endParaRPr sz="6000"/>
          </a:p>
        </p:txBody>
      </p:sp>
      <p:sp>
        <p:nvSpPr>
          <p:cNvPr id="258" name="Google Shape;258;p38"/>
          <p:cNvSpPr txBox="1"/>
          <p:nvPr>
            <p:ph idx="1" type="body"/>
          </p:nvPr>
        </p:nvSpPr>
        <p:spPr>
          <a:xfrm>
            <a:off x="1034400" y="3972867"/>
            <a:ext cx="106665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Aleks (Assessment And Learning In Knowledge Spaces) Is An Online tutorial Program:</a:t>
            </a:r>
            <a:endParaRPr/>
          </a:p>
          <a:p>
            <a:pPr indent="0" lvl="0" marL="0" rtl="0" algn="l">
              <a:spcBef>
                <a:spcPts val="4300"/>
              </a:spcBef>
              <a:spcAft>
                <a:spcPts val="0"/>
              </a:spcAft>
              <a:buNone/>
            </a:pPr>
            <a:r>
              <a:rPr lang="en-US" u="sng">
                <a:solidFill>
                  <a:schemeClr val="hlink"/>
                </a:solidFill>
                <a:hlinkClick r:id="rId3"/>
              </a:rPr>
              <a:t>ALEKS - How it Works </a:t>
            </a:r>
            <a:endParaRPr/>
          </a:p>
          <a:p>
            <a:pPr indent="0" lvl="0" marL="0" rtl="0" algn="l">
              <a:spcBef>
                <a:spcPts val="4300"/>
              </a:spcBef>
              <a:spcAft>
                <a:spcPts val="0"/>
              </a:spcAft>
              <a:buNone/>
            </a:pPr>
            <a:r>
              <a:rPr lang="en-US"/>
              <a:t>Complete Curriculum Solution - Access To Full Course Library</a:t>
            </a:r>
            <a:endParaRPr/>
          </a:p>
          <a:p>
            <a:pPr indent="0" lvl="0" marL="0" rtl="0" algn="l">
              <a:spcBef>
                <a:spcPts val="4300"/>
              </a:spcBef>
              <a:spcAft>
                <a:spcPts val="0"/>
              </a:spcAft>
              <a:buNone/>
            </a:pPr>
            <a:r>
              <a:rPr lang="en-US"/>
              <a:t>Artificial Intelligence Targets Gaps In Student Knowledge</a:t>
            </a:r>
            <a:endParaRPr/>
          </a:p>
          <a:p>
            <a:pPr indent="0" lvl="0" marL="0" rtl="0" algn="l">
              <a:spcBef>
                <a:spcPts val="4300"/>
              </a:spcBef>
              <a:spcAft>
                <a:spcPts val="4300"/>
              </a:spcAft>
              <a:buNone/>
            </a:pPr>
            <a:r>
              <a:t/>
            </a:r>
            <a:endParaRPr/>
          </a:p>
        </p:txBody>
      </p:sp>
      <p:sp>
        <p:nvSpPr>
          <p:cNvPr id="259" name="Google Shape;259;p38"/>
          <p:cNvSpPr txBox="1"/>
          <p:nvPr>
            <p:ph idx="2" type="body"/>
          </p:nvPr>
        </p:nvSpPr>
        <p:spPr>
          <a:xfrm>
            <a:off x="12683200" y="3972867"/>
            <a:ext cx="10666500" cy="82104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SzPts val="3600"/>
              <a:buChar char="●"/>
            </a:pPr>
            <a:r>
              <a:rPr b="1" lang="en-US" sz="3600"/>
              <a:t>ALEKS for Math:  </a:t>
            </a:r>
            <a:r>
              <a:rPr lang="en-US" sz="3600"/>
              <a:t>For the 2019-2020 academic school year, all Middle School Students will have ALEKS accounts.</a:t>
            </a:r>
            <a:endParaRPr sz="3600"/>
          </a:p>
          <a:p>
            <a:pPr indent="-457200" lvl="0" marL="457200" rtl="0" algn="l">
              <a:lnSpc>
                <a:spcPct val="100000"/>
              </a:lnSpc>
              <a:spcBef>
                <a:spcPts val="0"/>
              </a:spcBef>
              <a:spcAft>
                <a:spcPts val="0"/>
              </a:spcAft>
              <a:buSzPts val="3600"/>
              <a:buChar char="●"/>
            </a:pPr>
            <a:r>
              <a:rPr lang="en-US" sz="3600"/>
              <a:t>Adoption of ALEKS was inspired by Gilroy Prep Charter School, one of the highest performing charter schools in the state that receives over 85% standard met and exceeded and math annually on statewide assessments.  </a:t>
            </a:r>
            <a:endParaRPr sz="3600"/>
          </a:p>
          <a:p>
            <a:pPr indent="-457200" lvl="0" marL="457200" rtl="0" algn="l">
              <a:lnSpc>
                <a:spcPct val="100000"/>
              </a:lnSpc>
              <a:spcBef>
                <a:spcPts val="0"/>
              </a:spcBef>
              <a:spcAft>
                <a:spcPts val="0"/>
              </a:spcAft>
              <a:buSzPts val="3600"/>
              <a:buChar char="●"/>
            </a:pPr>
            <a:r>
              <a:rPr lang="en-US" sz="3600"/>
              <a:t>We pilot ALEKS as an intervention tool for two 8th &amp; two 6th grade classes in April &amp; May with significant improvement in students mastery in math. </a:t>
            </a:r>
            <a:endParaRPr sz="3600"/>
          </a:p>
          <a:p>
            <a:pPr indent="0" lvl="0" marL="0" rtl="0" algn="l">
              <a:spcBef>
                <a:spcPts val="4300"/>
              </a:spcBef>
              <a:spcAft>
                <a:spcPts val="43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9"/>
          <p:cNvSpPr txBox="1"/>
          <p:nvPr>
            <p:ph type="title"/>
          </p:nvPr>
        </p:nvSpPr>
        <p:spPr>
          <a:xfrm>
            <a:off x="1034400" y="296475"/>
            <a:ext cx="22315200" cy="2754600"/>
          </a:xfrm>
          <a:prstGeom prst="rect">
            <a:avLst/>
          </a:prstGeom>
        </p:spPr>
        <p:txBody>
          <a:bodyPr anchorCtr="0" anchor="ctr"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US"/>
              <a:t>Standards Plus: Closing the Achievement Gap for ALL </a:t>
            </a:r>
            <a:endParaRPr/>
          </a:p>
          <a:p>
            <a:pPr indent="0" lvl="0" marL="0" rtl="0" algn="ctr">
              <a:spcBef>
                <a:spcPts val="0"/>
              </a:spcBef>
              <a:spcAft>
                <a:spcPts val="0"/>
              </a:spcAft>
              <a:buNone/>
            </a:pPr>
            <a:r>
              <a:t/>
            </a:r>
            <a:endParaRPr/>
          </a:p>
        </p:txBody>
      </p:sp>
      <p:sp>
        <p:nvSpPr>
          <p:cNvPr id="265" name="Google Shape;265;p39"/>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p>
            <a:pPr indent="0" lvl="0" marL="0" rtl="0" algn="l">
              <a:lnSpc>
                <a:spcPct val="100000"/>
              </a:lnSpc>
              <a:spcBef>
                <a:spcPts val="1000"/>
              </a:spcBef>
              <a:spcAft>
                <a:spcPts val="0"/>
              </a:spcAft>
              <a:buNone/>
            </a:pPr>
            <a:r>
              <a:rPr lang="en-US" u="sng">
                <a:solidFill>
                  <a:srgbClr val="FFFFFF"/>
                </a:solidFill>
                <a:latin typeface="Open Sans"/>
                <a:ea typeface="Open Sans"/>
                <a:cs typeface="Open Sans"/>
                <a:sym typeface="Open Sans"/>
                <a:hlinkClick r:id="rId3"/>
              </a:rPr>
              <a:t>Standards Plus in Action</a:t>
            </a:r>
            <a:endParaRPr>
              <a:solidFill>
                <a:srgbClr val="FFFFFF"/>
              </a:solidFill>
              <a:latin typeface="Open Sans"/>
              <a:ea typeface="Open Sans"/>
              <a:cs typeface="Open Sans"/>
              <a:sym typeface="Open Sans"/>
            </a:endParaRPr>
          </a:p>
          <a:p>
            <a:pPr indent="0" lvl="0" marL="0" rtl="0" algn="l">
              <a:lnSpc>
                <a:spcPct val="100000"/>
              </a:lnSpc>
              <a:spcBef>
                <a:spcPts val="2100"/>
              </a:spcBef>
              <a:spcAft>
                <a:spcPts val="0"/>
              </a:spcAft>
              <a:buNone/>
            </a:pPr>
            <a:r>
              <a:rPr lang="en-US" u="sng">
                <a:solidFill>
                  <a:srgbClr val="FFFFFF"/>
                </a:solidFill>
                <a:latin typeface="Open Sans"/>
                <a:ea typeface="Open Sans"/>
                <a:cs typeface="Open Sans"/>
                <a:sym typeface="Open Sans"/>
                <a:hlinkClick r:id="rId4"/>
              </a:rPr>
              <a:t>Standards Plus Intro </a:t>
            </a:r>
            <a:endParaRPr>
              <a:solidFill>
                <a:srgbClr val="FFFFFF"/>
              </a:solidFill>
              <a:latin typeface="Open Sans"/>
              <a:ea typeface="Open Sans"/>
              <a:cs typeface="Open Sans"/>
              <a:sym typeface="Open Sans"/>
            </a:endParaRPr>
          </a:p>
          <a:p>
            <a:pPr indent="0" lvl="0" marL="0" rtl="0" algn="l">
              <a:lnSpc>
                <a:spcPct val="100000"/>
              </a:lnSpc>
              <a:spcBef>
                <a:spcPts val="2100"/>
              </a:spcBef>
              <a:spcAft>
                <a:spcPts val="0"/>
              </a:spcAft>
              <a:buClr>
                <a:srgbClr val="A1E8D9"/>
              </a:buClr>
              <a:buSzPts val="1100"/>
              <a:buFont typeface="Arial"/>
              <a:buNone/>
            </a:pPr>
            <a:r>
              <a:rPr lang="en-US">
                <a:solidFill>
                  <a:srgbClr val="FFFFFF"/>
                </a:solidFill>
                <a:latin typeface="Open Sans"/>
                <a:ea typeface="Open Sans"/>
                <a:cs typeface="Open Sans"/>
                <a:sym typeface="Open Sans"/>
              </a:rPr>
              <a:t>It creates a school wide focus by providing all students with structure and daily access to grade level standards</a:t>
            </a:r>
            <a:endParaRPr>
              <a:solidFill>
                <a:srgbClr val="FFFFFF"/>
              </a:solidFill>
              <a:latin typeface="Open Sans"/>
              <a:ea typeface="Open Sans"/>
              <a:cs typeface="Open Sans"/>
              <a:sym typeface="Open Sans"/>
            </a:endParaRPr>
          </a:p>
          <a:p>
            <a:pPr indent="-533400" lvl="0" marL="457200" rtl="0" algn="l">
              <a:lnSpc>
                <a:spcPct val="100000"/>
              </a:lnSpc>
              <a:spcBef>
                <a:spcPts val="2100"/>
              </a:spcBef>
              <a:spcAft>
                <a:spcPts val="0"/>
              </a:spcAft>
              <a:buClr>
                <a:srgbClr val="FFFFFF"/>
              </a:buClr>
              <a:buSzPts val="4800"/>
              <a:buFont typeface="Open Sans"/>
              <a:buChar char="●"/>
            </a:pPr>
            <a:r>
              <a:rPr lang="en-US">
                <a:solidFill>
                  <a:srgbClr val="FFFFFF"/>
                </a:solidFill>
                <a:latin typeface="Open Sans"/>
                <a:ea typeface="Open Sans"/>
                <a:cs typeface="Open Sans"/>
                <a:sym typeface="Open Sans"/>
              </a:rPr>
              <a:t>Plan – Development of a calendar or pacing guide</a:t>
            </a:r>
            <a:endParaRPr>
              <a:solidFill>
                <a:srgbClr val="FFFFFF"/>
              </a:solidFill>
              <a:latin typeface="Open Sans"/>
              <a:ea typeface="Open Sans"/>
              <a:cs typeface="Open Sans"/>
              <a:sym typeface="Open Sans"/>
            </a:endParaRPr>
          </a:p>
          <a:p>
            <a:pPr indent="-533400" lvl="0" marL="457200" rtl="0" algn="l">
              <a:lnSpc>
                <a:spcPct val="100000"/>
              </a:lnSpc>
              <a:spcBef>
                <a:spcPts val="2100"/>
              </a:spcBef>
              <a:spcAft>
                <a:spcPts val="0"/>
              </a:spcAft>
              <a:buClr>
                <a:srgbClr val="FFFFFF"/>
              </a:buClr>
              <a:buSzPts val="4800"/>
              <a:buFont typeface="Open Sans"/>
              <a:buChar char="●"/>
            </a:pPr>
            <a:r>
              <a:rPr lang="en-US">
                <a:solidFill>
                  <a:srgbClr val="FFFFFF"/>
                </a:solidFill>
                <a:latin typeface="Open Sans"/>
                <a:ea typeface="Open Sans"/>
                <a:cs typeface="Open Sans"/>
                <a:sym typeface="Open Sans"/>
              </a:rPr>
              <a:t>Do-10 to 15 minute daily standards based direction lessons</a:t>
            </a:r>
            <a:endParaRPr>
              <a:solidFill>
                <a:srgbClr val="FFFFFF"/>
              </a:solidFill>
              <a:latin typeface="Open Sans"/>
              <a:ea typeface="Open Sans"/>
              <a:cs typeface="Open Sans"/>
              <a:sym typeface="Open Sans"/>
            </a:endParaRPr>
          </a:p>
          <a:p>
            <a:pPr indent="-533400" lvl="0" marL="457200" rtl="0" algn="l">
              <a:lnSpc>
                <a:spcPct val="100000"/>
              </a:lnSpc>
              <a:spcBef>
                <a:spcPts val="2100"/>
              </a:spcBef>
              <a:spcAft>
                <a:spcPts val="0"/>
              </a:spcAft>
              <a:buClr>
                <a:srgbClr val="FFFFFF"/>
              </a:buClr>
              <a:buSzPts val="4800"/>
              <a:buFont typeface="Open Sans"/>
              <a:buChar char="●"/>
            </a:pPr>
            <a:r>
              <a:rPr lang="en-US">
                <a:solidFill>
                  <a:srgbClr val="FFFFFF"/>
                </a:solidFill>
                <a:latin typeface="Open Sans"/>
                <a:ea typeface="Open Sans"/>
                <a:cs typeface="Open Sans"/>
                <a:sym typeface="Open Sans"/>
              </a:rPr>
              <a:t>Check– weekly evaluation or assessment of students</a:t>
            </a:r>
            <a:endParaRPr>
              <a:solidFill>
                <a:srgbClr val="FFFFFF"/>
              </a:solidFill>
              <a:latin typeface="Open Sans"/>
              <a:ea typeface="Open Sans"/>
              <a:cs typeface="Open Sans"/>
              <a:sym typeface="Open Sans"/>
            </a:endParaRPr>
          </a:p>
          <a:p>
            <a:pPr indent="-533400" lvl="0" marL="457200" rtl="0" algn="l">
              <a:lnSpc>
                <a:spcPct val="100000"/>
              </a:lnSpc>
              <a:spcBef>
                <a:spcPts val="2100"/>
              </a:spcBef>
              <a:spcAft>
                <a:spcPts val="0"/>
              </a:spcAft>
              <a:buClr>
                <a:srgbClr val="FFFFFF"/>
              </a:buClr>
              <a:buSzPts val="4800"/>
              <a:buFont typeface="Open Sans"/>
              <a:buChar char="●"/>
            </a:pPr>
            <a:r>
              <a:rPr lang="en-US">
                <a:solidFill>
                  <a:srgbClr val="FFFFFF"/>
                </a:solidFill>
                <a:latin typeface="Open Sans"/>
                <a:ea typeface="Open Sans"/>
                <a:cs typeface="Open Sans"/>
                <a:sym typeface="Open Sans"/>
              </a:rPr>
              <a:t>Act – Reteach when necessary</a:t>
            </a:r>
            <a:endParaRPr>
              <a:solidFill>
                <a:srgbClr val="FFFFFF"/>
              </a:solidFill>
              <a:latin typeface="Open Sans"/>
              <a:ea typeface="Open Sans"/>
              <a:cs typeface="Open Sans"/>
              <a:sym typeface="Open Sans"/>
            </a:endParaRPr>
          </a:p>
          <a:p>
            <a:pPr indent="0" lvl="0" marL="0" rtl="0" algn="l">
              <a:spcBef>
                <a:spcPts val="2100"/>
              </a:spcBef>
              <a:spcAft>
                <a:spcPts val="43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0"/>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p>
            <a:pPr indent="0" lvl="0" marL="0" rtl="0" algn="l">
              <a:lnSpc>
                <a:spcPct val="90000"/>
              </a:lnSpc>
              <a:spcBef>
                <a:spcPts val="0"/>
              </a:spcBef>
              <a:spcAft>
                <a:spcPts val="0"/>
              </a:spcAft>
              <a:buNone/>
            </a:pPr>
            <a:r>
              <a:rPr b="1" lang="en-US" sz="7200">
                <a:solidFill>
                  <a:srgbClr val="FFFFFF"/>
                </a:solidFill>
                <a:latin typeface="PT Sans Narrow"/>
                <a:ea typeface="PT Sans Narrow"/>
                <a:cs typeface="PT Sans Narrow"/>
                <a:sym typeface="PT Sans Narrow"/>
              </a:rPr>
              <a:t>Schoology: An innovative learning management system (LMS)</a:t>
            </a:r>
            <a:endParaRPr sz="7200">
              <a:solidFill>
                <a:srgbClr val="FFFFFF"/>
              </a:solidFill>
            </a:endParaRPr>
          </a:p>
        </p:txBody>
      </p:sp>
      <p:sp>
        <p:nvSpPr>
          <p:cNvPr id="271" name="Google Shape;271;p40"/>
          <p:cNvSpPr txBox="1"/>
          <p:nvPr>
            <p:ph idx="1" type="body"/>
          </p:nvPr>
        </p:nvSpPr>
        <p:spPr>
          <a:xfrm>
            <a:off x="1034400" y="3972867"/>
            <a:ext cx="10666500" cy="8210400"/>
          </a:xfrm>
          <a:prstGeom prst="rect">
            <a:avLst/>
          </a:prstGeom>
        </p:spPr>
        <p:txBody>
          <a:bodyPr anchorCtr="0" anchor="t" bIns="243800" lIns="243800" spcFirstLastPara="1" rIns="243800" wrap="square" tIns="243800">
            <a:noAutofit/>
          </a:bodyPr>
          <a:lstStyle/>
          <a:p>
            <a:pPr indent="0" lvl="0" marL="0" rtl="0" algn="l">
              <a:lnSpc>
                <a:spcPct val="120000"/>
              </a:lnSpc>
              <a:spcBef>
                <a:spcPts val="1000"/>
              </a:spcBef>
              <a:spcAft>
                <a:spcPts val="0"/>
              </a:spcAft>
              <a:buNone/>
            </a:pPr>
            <a:r>
              <a:t/>
            </a:r>
            <a:endParaRPr b="1" sz="3600">
              <a:solidFill>
                <a:srgbClr val="FFFFFF"/>
              </a:solidFill>
              <a:latin typeface="Open Sans"/>
              <a:ea typeface="Open Sans"/>
              <a:cs typeface="Open Sans"/>
              <a:sym typeface="Open Sans"/>
            </a:endParaRPr>
          </a:p>
          <a:p>
            <a:pPr indent="0" lvl="0" marL="0" rtl="0" algn="l">
              <a:lnSpc>
                <a:spcPct val="120000"/>
              </a:lnSpc>
              <a:spcBef>
                <a:spcPts val="2100"/>
              </a:spcBef>
              <a:spcAft>
                <a:spcPts val="0"/>
              </a:spcAft>
              <a:buNone/>
            </a:pPr>
            <a:r>
              <a:rPr b="1" lang="en-US" sz="3600" u="sng">
                <a:solidFill>
                  <a:srgbClr val="FFFFFF"/>
                </a:solidFill>
                <a:latin typeface="Open Sans"/>
                <a:ea typeface="Open Sans"/>
                <a:cs typeface="Open Sans"/>
                <a:sym typeface="Open Sans"/>
                <a:hlinkClick r:id="rId3"/>
              </a:rPr>
              <a:t>Schoology Enterprise</a:t>
            </a:r>
            <a:endParaRPr b="1" sz="3600">
              <a:solidFill>
                <a:srgbClr val="FFFFFF"/>
              </a:solidFill>
              <a:latin typeface="Open Sans"/>
              <a:ea typeface="Open Sans"/>
              <a:cs typeface="Open Sans"/>
              <a:sym typeface="Open Sans"/>
            </a:endParaRPr>
          </a:p>
          <a:p>
            <a:pPr indent="-457200" lvl="0" marL="457200" rtl="0" algn="l">
              <a:lnSpc>
                <a:spcPct val="120000"/>
              </a:lnSpc>
              <a:spcBef>
                <a:spcPts val="2100"/>
              </a:spcBef>
              <a:spcAft>
                <a:spcPts val="0"/>
              </a:spcAft>
              <a:buClr>
                <a:srgbClr val="FFFFFF"/>
              </a:buClr>
              <a:buSzPts val="3600"/>
              <a:buFont typeface="Open Sans"/>
              <a:buChar char="●"/>
            </a:pPr>
            <a:r>
              <a:rPr b="1" lang="en-US" sz="3600">
                <a:solidFill>
                  <a:srgbClr val="FFFFFF"/>
                </a:solidFill>
                <a:latin typeface="Open Sans"/>
                <a:ea typeface="Open Sans"/>
                <a:cs typeface="Open Sans"/>
                <a:sym typeface="Open Sans"/>
              </a:rPr>
              <a:t>LMS using software application for the administration, documentation, tracking, reporting, and delivery of educational courses in every classroom. </a:t>
            </a:r>
            <a:endParaRPr b="1" sz="3600">
              <a:solidFill>
                <a:srgbClr val="FFFFFF"/>
              </a:solidFill>
              <a:latin typeface="Open Sans"/>
              <a:ea typeface="Open Sans"/>
              <a:cs typeface="Open Sans"/>
              <a:sym typeface="Open Sans"/>
            </a:endParaRPr>
          </a:p>
          <a:p>
            <a:pPr indent="-457200" lvl="0" marL="457200" rtl="0" algn="l">
              <a:lnSpc>
                <a:spcPct val="120000"/>
              </a:lnSpc>
              <a:spcBef>
                <a:spcPts val="0"/>
              </a:spcBef>
              <a:spcAft>
                <a:spcPts val="0"/>
              </a:spcAft>
              <a:buClr>
                <a:srgbClr val="FFFFFF"/>
              </a:buClr>
              <a:buSzPts val="3600"/>
              <a:buFont typeface="Open Sans"/>
              <a:buChar char="●"/>
            </a:pPr>
            <a:r>
              <a:rPr b="1" lang="en-US" sz="3600">
                <a:solidFill>
                  <a:srgbClr val="FFFFFF"/>
                </a:solidFill>
                <a:latin typeface="Open Sans"/>
                <a:ea typeface="Open Sans"/>
                <a:cs typeface="Open Sans"/>
                <a:sym typeface="Open Sans"/>
              </a:rPr>
              <a:t>Schoolwide implementation of LMS help identify teaching and learning gaps, utilizing analytical data and reporting. </a:t>
            </a:r>
            <a:endParaRPr b="1" sz="3600">
              <a:solidFill>
                <a:srgbClr val="FFFFFF"/>
              </a:solidFill>
              <a:latin typeface="Open Sans"/>
              <a:ea typeface="Open Sans"/>
              <a:cs typeface="Open Sans"/>
              <a:sym typeface="Open Sans"/>
            </a:endParaRPr>
          </a:p>
          <a:p>
            <a:pPr indent="0" lvl="0" marL="0" rtl="0" algn="l">
              <a:spcBef>
                <a:spcPts val="2100"/>
              </a:spcBef>
              <a:spcAft>
                <a:spcPts val="4300"/>
              </a:spcAft>
              <a:buNone/>
            </a:pPr>
            <a:r>
              <a:t/>
            </a:r>
            <a:endParaRPr/>
          </a:p>
        </p:txBody>
      </p:sp>
      <p:sp>
        <p:nvSpPr>
          <p:cNvPr id="272" name="Google Shape;272;p40"/>
          <p:cNvSpPr txBox="1"/>
          <p:nvPr>
            <p:ph idx="2" type="body"/>
          </p:nvPr>
        </p:nvSpPr>
        <p:spPr>
          <a:xfrm>
            <a:off x="12683200" y="3972867"/>
            <a:ext cx="106665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4300"/>
              </a:spcAft>
              <a:buNone/>
            </a:pPr>
            <a:r>
              <a:t/>
            </a:r>
            <a:endParaRPr/>
          </a:p>
        </p:txBody>
      </p:sp>
      <p:pic>
        <p:nvPicPr>
          <p:cNvPr id="273" name="Google Shape;273;p40"/>
          <p:cNvPicPr preferRelativeResize="0"/>
          <p:nvPr/>
        </p:nvPicPr>
        <p:blipFill rotWithShape="1">
          <a:blip r:embed="rId4">
            <a:alphaModFix/>
          </a:blip>
          <a:srcRect b="0" l="7864" r="6745" t="0"/>
          <a:stretch/>
        </p:blipFill>
        <p:spPr>
          <a:xfrm>
            <a:off x="12233225" y="3972875"/>
            <a:ext cx="11566449" cy="8210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41"/>
          <p:cNvSpPr txBox="1"/>
          <p:nvPr>
            <p:ph type="title"/>
          </p:nvPr>
        </p:nvSpPr>
        <p:spPr>
          <a:xfrm>
            <a:off x="1034400" y="402425"/>
            <a:ext cx="22315200" cy="2648700"/>
          </a:xfrm>
          <a:prstGeom prst="rect">
            <a:avLst/>
          </a:prstGeom>
        </p:spPr>
        <p:txBody>
          <a:bodyPr anchorCtr="0" anchor="ctr" bIns="243800" lIns="243800" spcFirstLastPara="1" rIns="243800" wrap="square" tIns="243800">
            <a:noAutofit/>
          </a:bodyPr>
          <a:lstStyle/>
          <a:p>
            <a:pPr indent="0" lvl="0" marL="0" rtl="0" algn="ctr">
              <a:lnSpc>
                <a:spcPct val="90000"/>
              </a:lnSpc>
              <a:spcBef>
                <a:spcPts val="0"/>
              </a:spcBef>
              <a:spcAft>
                <a:spcPts val="0"/>
              </a:spcAft>
              <a:buNone/>
            </a:pPr>
            <a:r>
              <a:t/>
            </a:r>
            <a:endParaRPr b="1" sz="7200">
              <a:solidFill>
                <a:srgbClr val="FFFFFF"/>
              </a:solidFill>
              <a:latin typeface="PT Sans Narrow"/>
              <a:ea typeface="PT Sans Narrow"/>
              <a:cs typeface="PT Sans Narrow"/>
              <a:sym typeface="PT Sans Narrow"/>
            </a:endParaRPr>
          </a:p>
          <a:p>
            <a:pPr indent="0" lvl="0" marL="0" rtl="0" algn="ctr">
              <a:lnSpc>
                <a:spcPct val="90000"/>
              </a:lnSpc>
              <a:spcBef>
                <a:spcPts val="0"/>
              </a:spcBef>
              <a:spcAft>
                <a:spcPts val="0"/>
              </a:spcAft>
              <a:buNone/>
            </a:pPr>
            <a:r>
              <a:rPr b="1" lang="en-US" sz="7200">
                <a:solidFill>
                  <a:srgbClr val="FFFFFF"/>
                </a:solidFill>
                <a:latin typeface="PT Sans Narrow"/>
                <a:ea typeface="PT Sans Narrow"/>
                <a:cs typeface="PT Sans Narrow"/>
                <a:sym typeface="PT Sans Narrow"/>
              </a:rPr>
              <a:t>AVID: School Wide </a:t>
            </a:r>
            <a:endParaRPr b="1" sz="7200">
              <a:solidFill>
                <a:srgbClr val="FFFFFF"/>
              </a:solidFill>
              <a:latin typeface="PT Sans Narrow"/>
              <a:ea typeface="PT Sans Narrow"/>
              <a:cs typeface="PT Sans Narrow"/>
              <a:sym typeface="PT Sans Narrow"/>
            </a:endParaRPr>
          </a:p>
          <a:p>
            <a:pPr indent="0" lvl="0" marL="0" rtl="0" algn="ctr">
              <a:lnSpc>
                <a:spcPct val="90000"/>
              </a:lnSpc>
              <a:spcBef>
                <a:spcPts val="0"/>
              </a:spcBef>
              <a:spcAft>
                <a:spcPts val="0"/>
              </a:spcAft>
              <a:buNone/>
            </a:pPr>
            <a:r>
              <a:rPr b="1" lang="en-US" sz="7200">
                <a:solidFill>
                  <a:srgbClr val="FFFFFF"/>
                </a:solidFill>
                <a:latin typeface="PT Sans Narrow"/>
                <a:ea typeface="PT Sans Narrow"/>
                <a:cs typeface="PT Sans Narrow"/>
                <a:sym typeface="PT Sans Narrow"/>
              </a:rPr>
              <a:t>Uniform System of Instructional Practices </a:t>
            </a:r>
            <a:endParaRPr b="1" sz="7200">
              <a:solidFill>
                <a:srgbClr val="FFFFFF"/>
              </a:solidFill>
              <a:latin typeface="PT Sans Narrow"/>
              <a:ea typeface="PT Sans Narrow"/>
              <a:cs typeface="PT Sans Narrow"/>
              <a:sym typeface="PT Sans Narrow"/>
            </a:endParaRPr>
          </a:p>
          <a:p>
            <a:pPr indent="0" lvl="0" marL="0" rtl="0" algn="ctr">
              <a:spcBef>
                <a:spcPts val="0"/>
              </a:spcBef>
              <a:spcAft>
                <a:spcPts val="0"/>
              </a:spcAft>
              <a:buNone/>
            </a:pPr>
            <a:r>
              <a:t/>
            </a:r>
            <a:endParaRPr sz="7200">
              <a:solidFill>
                <a:srgbClr val="FFFFFF"/>
              </a:solidFill>
            </a:endParaRPr>
          </a:p>
        </p:txBody>
      </p:sp>
      <p:sp>
        <p:nvSpPr>
          <p:cNvPr id="279" name="Google Shape;279;p41"/>
          <p:cNvSpPr txBox="1"/>
          <p:nvPr>
            <p:ph idx="1" type="body"/>
          </p:nvPr>
        </p:nvSpPr>
        <p:spPr>
          <a:xfrm>
            <a:off x="1034400" y="3972867"/>
            <a:ext cx="106665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t/>
            </a:r>
            <a:endParaRPr/>
          </a:p>
          <a:p>
            <a:pPr indent="0" lvl="0" marL="0" rtl="0" algn="l">
              <a:spcBef>
                <a:spcPts val="4300"/>
              </a:spcBef>
              <a:spcAft>
                <a:spcPts val="0"/>
              </a:spcAft>
              <a:buNone/>
            </a:pPr>
            <a:r>
              <a:t/>
            </a:r>
            <a:endParaRPr/>
          </a:p>
          <a:p>
            <a:pPr indent="0" lvl="0" marL="0" rtl="0" algn="l">
              <a:spcBef>
                <a:spcPts val="4300"/>
              </a:spcBef>
              <a:spcAft>
                <a:spcPts val="0"/>
              </a:spcAft>
              <a:buNone/>
            </a:pPr>
            <a:r>
              <a:t/>
            </a:r>
            <a:endParaRPr/>
          </a:p>
          <a:p>
            <a:pPr indent="0" lvl="0" marL="0" rtl="0" algn="l">
              <a:spcBef>
                <a:spcPts val="4300"/>
              </a:spcBef>
              <a:spcAft>
                <a:spcPts val="0"/>
              </a:spcAft>
              <a:buNone/>
            </a:pPr>
            <a:r>
              <a:t/>
            </a:r>
            <a:endParaRPr sz="3600"/>
          </a:p>
          <a:p>
            <a:pPr indent="0" lvl="0" marL="0" rtl="0" algn="ctr">
              <a:lnSpc>
                <a:spcPct val="120000"/>
              </a:lnSpc>
              <a:spcBef>
                <a:spcPts val="4300"/>
              </a:spcBef>
              <a:spcAft>
                <a:spcPts val="0"/>
              </a:spcAft>
              <a:buNone/>
            </a:pPr>
            <a:r>
              <a:rPr b="1" lang="en-US" sz="3600">
                <a:solidFill>
                  <a:srgbClr val="333333"/>
                </a:solidFill>
                <a:highlight>
                  <a:srgbClr val="FFFF00"/>
                </a:highlight>
                <a:latin typeface="Open Sans"/>
                <a:ea typeface="Open Sans"/>
                <a:cs typeface="Open Sans"/>
                <a:sym typeface="Open Sans"/>
              </a:rPr>
              <a:t>AVID—Advancement Via Individual Determination—</a:t>
            </a:r>
            <a:endParaRPr b="1" sz="3600">
              <a:solidFill>
                <a:srgbClr val="333333"/>
              </a:solidFill>
              <a:highlight>
                <a:srgbClr val="FFFF00"/>
              </a:highlight>
              <a:latin typeface="Open Sans"/>
              <a:ea typeface="Open Sans"/>
              <a:cs typeface="Open Sans"/>
              <a:sym typeface="Open Sans"/>
            </a:endParaRPr>
          </a:p>
          <a:p>
            <a:pPr indent="0" lvl="0" marL="0" rtl="0" algn="ctr">
              <a:lnSpc>
                <a:spcPct val="120000"/>
              </a:lnSpc>
              <a:spcBef>
                <a:spcPts val="2100"/>
              </a:spcBef>
              <a:spcAft>
                <a:spcPts val="0"/>
              </a:spcAft>
              <a:buNone/>
            </a:pPr>
            <a:r>
              <a:rPr b="1" lang="en-US" sz="3600">
                <a:solidFill>
                  <a:srgbClr val="333333"/>
                </a:solidFill>
                <a:highlight>
                  <a:schemeClr val="dk1"/>
                </a:highlight>
                <a:latin typeface="Open Sans"/>
                <a:ea typeface="Open Sans"/>
                <a:cs typeface="Open Sans"/>
                <a:sym typeface="Open Sans"/>
              </a:rPr>
              <a:t>fosters a safe, open culture, high expectations for teachers and students, and collaboration in all classrooms.</a:t>
            </a:r>
            <a:endParaRPr b="1" sz="3600">
              <a:solidFill>
                <a:srgbClr val="695D46"/>
              </a:solidFill>
              <a:latin typeface="Open Sans"/>
              <a:ea typeface="Open Sans"/>
              <a:cs typeface="Open Sans"/>
              <a:sym typeface="Open Sans"/>
            </a:endParaRPr>
          </a:p>
          <a:p>
            <a:pPr indent="0" lvl="0" marL="0" rtl="0" algn="l">
              <a:spcBef>
                <a:spcPts val="2100"/>
              </a:spcBef>
              <a:spcAft>
                <a:spcPts val="4300"/>
              </a:spcAft>
              <a:buNone/>
            </a:pPr>
            <a:r>
              <a:t/>
            </a:r>
            <a:endParaRPr/>
          </a:p>
        </p:txBody>
      </p:sp>
      <p:sp>
        <p:nvSpPr>
          <p:cNvPr id="280" name="Google Shape;280;p41"/>
          <p:cNvSpPr txBox="1"/>
          <p:nvPr>
            <p:ph idx="2" type="body"/>
          </p:nvPr>
        </p:nvSpPr>
        <p:spPr>
          <a:xfrm>
            <a:off x="12683200" y="3972867"/>
            <a:ext cx="10666500" cy="8210400"/>
          </a:xfrm>
          <a:prstGeom prst="rect">
            <a:avLst/>
          </a:prstGeom>
        </p:spPr>
        <p:txBody>
          <a:bodyPr anchorCtr="0" anchor="t" bIns="243800" lIns="243800" spcFirstLastPara="1" rIns="243800" wrap="square" tIns="243800">
            <a:noAutofit/>
          </a:bodyPr>
          <a:lstStyle/>
          <a:p>
            <a:pPr indent="-457200" lvl="0" marL="457200" rtl="0" algn="l">
              <a:lnSpc>
                <a:spcPct val="120000"/>
              </a:lnSpc>
              <a:spcBef>
                <a:spcPts val="1000"/>
              </a:spcBef>
              <a:spcAft>
                <a:spcPts val="0"/>
              </a:spcAft>
              <a:buClr>
                <a:srgbClr val="FFFFFF"/>
              </a:buClr>
              <a:buSzPts val="3600"/>
              <a:buFont typeface="Open Sans"/>
              <a:buChar char="●"/>
            </a:pPr>
            <a:r>
              <a:rPr b="1" lang="en-US" sz="3600">
                <a:solidFill>
                  <a:srgbClr val="FFFFFF"/>
                </a:solidFill>
                <a:latin typeface="Open Sans"/>
                <a:ea typeface="Open Sans"/>
                <a:cs typeface="Open Sans"/>
                <a:sym typeface="Open Sans"/>
              </a:rPr>
              <a:t>Creating a schoolwide college readiness culture. </a:t>
            </a:r>
            <a:endParaRPr b="1" sz="3600">
              <a:solidFill>
                <a:srgbClr val="FFFFFF"/>
              </a:solidFill>
              <a:latin typeface="Open Sans"/>
              <a:ea typeface="Open Sans"/>
              <a:cs typeface="Open Sans"/>
              <a:sym typeface="Open Sans"/>
            </a:endParaRPr>
          </a:p>
          <a:p>
            <a:pPr indent="-457200" lvl="0" marL="457200" rtl="0" algn="l">
              <a:lnSpc>
                <a:spcPct val="120000"/>
              </a:lnSpc>
              <a:spcBef>
                <a:spcPts val="0"/>
              </a:spcBef>
              <a:spcAft>
                <a:spcPts val="0"/>
              </a:spcAft>
              <a:buClr>
                <a:srgbClr val="FFFFFF"/>
              </a:buClr>
              <a:buSzPts val="3600"/>
              <a:buFont typeface="Open Sans"/>
              <a:buChar char="●"/>
            </a:pPr>
            <a:r>
              <a:rPr b="1" lang="en-US" sz="3600">
                <a:solidFill>
                  <a:srgbClr val="FFFFFF"/>
                </a:solidFill>
                <a:latin typeface="Open Sans"/>
                <a:ea typeface="Open Sans"/>
                <a:cs typeface="Open Sans"/>
                <a:sym typeface="Open Sans"/>
              </a:rPr>
              <a:t>Implementing Train the Trainer Model: Lead teachers for ELA, Math, Science &amp; Social Studies will get AVID content based training during Summer Institute and will train the rest of the teachers .</a:t>
            </a:r>
            <a:endParaRPr b="1" sz="3600">
              <a:solidFill>
                <a:srgbClr val="FFFFFF"/>
              </a:solidFill>
              <a:latin typeface="Open Sans"/>
              <a:ea typeface="Open Sans"/>
              <a:cs typeface="Open Sans"/>
              <a:sym typeface="Open Sans"/>
            </a:endParaRPr>
          </a:p>
          <a:p>
            <a:pPr indent="-457200" lvl="0" marL="457200" rtl="0" algn="l">
              <a:lnSpc>
                <a:spcPct val="120000"/>
              </a:lnSpc>
              <a:spcBef>
                <a:spcPts val="0"/>
              </a:spcBef>
              <a:spcAft>
                <a:spcPts val="0"/>
              </a:spcAft>
              <a:buClr>
                <a:srgbClr val="FFFFFF"/>
              </a:buClr>
              <a:buSzPts val="3600"/>
              <a:buFont typeface="Open Sans"/>
              <a:buChar char="●"/>
            </a:pPr>
            <a:r>
              <a:rPr b="1" lang="en-US" sz="3600">
                <a:solidFill>
                  <a:srgbClr val="FFFFFF"/>
                </a:solidFill>
                <a:latin typeface="Open Sans"/>
                <a:ea typeface="Open Sans"/>
                <a:cs typeface="Open Sans"/>
                <a:sym typeface="Open Sans"/>
              </a:rPr>
              <a:t>AVID Schoolwide help students navigate rigorous content, achieve academically, and adequately prepare for College &amp; career.</a:t>
            </a:r>
            <a:endParaRPr b="1" sz="3600">
              <a:solidFill>
                <a:srgbClr val="FFFFFF"/>
              </a:solidFill>
              <a:latin typeface="Open Sans"/>
              <a:ea typeface="Open Sans"/>
              <a:cs typeface="Open Sans"/>
              <a:sym typeface="Open Sans"/>
            </a:endParaRPr>
          </a:p>
          <a:p>
            <a:pPr indent="0" lvl="0" marL="0" rtl="0" algn="l">
              <a:spcBef>
                <a:spcPts val="2100"/>
              </a:spcBef>
              <a:spcAft>
                <a:spcPts val="4300"/>
              </a:spcAft>
              <a:buNone/>
            </a:pPr>
            <a:r>
              <a:t/>
            </a:r>
            <a:endParaRPr/>
          </a:p>
        </p:txBody>
      </p:sp>
      <p:pic>
        <p:nvPicPr>
          <p:cNvPr id="281" name="Google Shape;281;p41"/>
          <p:cNvPicPr preferRelativeResize="0"/>
          <p:nvPr/>
        </p:nvPicPr>
        <p:blipFill>
          <a:blip r:embed="rId3">
            <a:alphaModFix/>
          </a:blip>
          <a:stretch>
            <a:fillRect/>
          </a:stretch>
        </p:blipFill>
        <p:spPr>
          <a:xfrm>
            <a:off x="2402350" y="3204925"/>
            <a:ext cx="8316800" cy="5231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42"/>
          <p:cNvSpPr txBox="1"/>
          <p:nvPr>
            <p:ph type="ctrTitle"/>
          </p:nvPr>
        </p:nvSpPr>
        <p:spPr>
          <a:xfrm>
            <a:off x="10336267" y="442733"/>
            <a:ext cx="13204800" cy="1719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High School</a:t>
            </a:r>
            <a:endParaRPr/>
          </a:p>
        </p:txBody>
      </p:sp>
      <p:sp>
        <p:nvSpPr>
          <p:cNvPr id="287" name="Google Shape;287;p42"/>
          <p:cNvSpPr txBox="1"/>
          <p:nvPr/>
        </p:nvSpPr>
        <p:spPr>
          <a:xfrm>
            <a:off x="916733" y="669800"/>
            <a:ext cx="9548700" cy="12087900"/>
          </a:xfrm>
          <a:prstGeom prst="rect">
            <a:avLst/>
          </a:prstGeom>
          <a:noFill/>
          <a:ln>
            <a:noFill/>
          </a:ln>
        </p:spPr>
        <p:txBody>
          <a:bodyPr anchorCtr="0" anchor="t" bIns="91400" lIns="91400" spcFirstLastPara="1" rIns="91400" wrap="square" tIns="91400">
            <a:noAutofit/>
          </a:bodyPr>
          <a:lstStyle/>
          <a:p>
            <a:pPr indent="-844550" lvl="0" marL="1219200" rtl="0" algn="l">
              <a:lnSpc>
                <a:spcPct val="100000"/>
              </a:lnSpc>
              <a:spcBef>
                <a:spcPts val="0"/>
              </a:spcBef>
              <a:spcAft>
                <a:spcPts val="0"/>
              </a:spcAft>
              <a:buClr>
                <a:srgbClr val="FFFFFF"/>
              </a:buClr>
              <a:buSzPts val="3700"/>
              <a:buAutoNum type="arabicParenR"/>
            </a:pPr>
            <a:r>
              <a:rPr lang="en-US" sz="3700">
                <a:solidFill>
                  <a:srgbClr val="FFFFFF"/>
                </a:solidFill>
              </a:rPr>
              <a:t>Prom, Freshman game day, culture day, Junior field day, high school graduation</a:t>
            </a:r>
            <a:endParaRPr sz="3700">
              <a:solidFill>
                <a:srgbClr val="FFFFFF"/>
              </a:solidFill>
            </a:endParaRPr>
          </a:p>
          <a:p>
            <a:pPr indent="-844550" lvl="0" marL="1219200" rtl="0" algn="l">
              <a:lnSpc>
                <a:spcPct val="100000"/>
              </a:lnSpc>
              <a:spcBef>
                <a:spcPts val="2700"/>
              </a:spcBef>
              <a:spcAft>
                <a:spcPts val="0"/>
              </a:spcAft>
              <a:buClr>
                <a:srgbClr val="FFFFFF"/>
              </a:buClr>
              <a:buSzPts val="3700"/>
              <a:buAutoNum type="arabicParenR"/>
            </a:pPr>
            <a:r>
              <a:rPr lang="en-US" sz="3700">
                <a:solidFill>
                  <a:srgbClr val="FFFFFF"/>
                </a:solidFill>
              </a:rPr>
              <a:t>Scholastic Reading Inventory and benchmarks on Illuminate</a:t>
            </a:r>
            <a:endParaRPr sz="3700">
              <a:solidFill>
                <a:srgbClr val="FFFFFF"/>
              </a:solidFill>
            </a:endParaRPr>
          </a:p>
          <a:p>
            <a:pPr indent="-844550" lvl="0" marL="1219200" rtl="0" algn="l">
              <a:lnSpc>
                <a:spcPct val="100000"/>
              </a:lnSpc>
              <a:spcBef>
                <a:spcPts val="2700"/>
              </a:spcBef>
              <a:spcAft>
                <a:spcPts val="0"/>
              </a:spcAft>
              <a:buClr>
                <a:srgbClr val="FFFFFF"/>
              </a:buClr>
              <a:buSzPts val="3700"/>
              <a:buAutoNum type="arabicParenR"/>
            </a:pPr>
            <a:r>
              <a:rPr lang="en-US" sz="3700">
                <a:solidFill>
                  <a:srgbClr val="FFFFFF"/>
                </a:solidFill>
              </a:rPr>
              <a:t>SBAC and CAST tested</a:t>
            </a:r>
            <a:endParaRPr sz="3700">
              <a:solidFill>
                <a:srgbClr val="FFFFFF"/>
              </a:solidFill>
            </a:endParaRPr>
          </a:p>
          <a:p>
            <a:pPr indent="-844550" lvl="0" marL="1219200" rtl="0" algn="l">
              <a:lnSpc>
                <a:spcPct val="100000"/>
              </a:lnSpc>
              <a:spcBef>
                <a:spcPts val="2700"/>
              </a:spcBef>
              <a:spcAft>
                <a:spcPts val="0"/>
              </a:spcAft>
              <a:buClr>
                <a:srgbClr val="FFFFFF"/>
              </a:buClr>
              <a:buSzPts val="3700"/>
              <a:buAutoNum type="arabicParenR"/>
            </a:pPr>
            <a:r>
              <a:rPr lang="en-US" sz="3700">
                <a:solidFill>
                  <a:srgbClr val="FFFFFF"/>
                </a:solidFill>
              </a:rPr>
              <a:t>credit recovery classes set </a:t>
            </a:r>
            <a:endParaRPr sz="3700">
              <a:solidFill>
                <a:srgbClr val="FFFFFF"/>
              </a:solidFill>
            </a:endParaRPr>
          </a:p>
          <a:p>
            <a:pPr indent="-844550" lvl="0" marL="1219200" rtl="0" algn="l">
              <a:lnSpc>
                <a:spcPct val="100000"/>
              </a:lnSpc>
              <a:spcBef>
                <a:spcPts val="2700"/>
              </a:spcBef>
              <a:spcAft>
                <a:spcPts val="0"/>
              </a:spcAft>
              <a:buClr>
                <a:srgbClr val="FFFFFF"/>
              </a:buClr>
              <a:buSzPts val="3700"/>
              <a:buAutoNum type="arabicParenR"/>
            </a:pPr>
            <a:r>
              <a:rPr lang="en-US" sz="3700">
                <a:solidFill>
                  <a:srgbClr val="FFFFFF"/>
                </a:solidFill>
              </a:rPr>
              <a:t>recruitment, screening, scheduling, and interviewing teacher candidates</a:t>
            </a:r>
            <a:endParaRPr sz="3700">
              <a:solidFill>
                <a:srgbClr val="FFFFFF"/>
              </a:solidFill>
            </a:endParaRPr>
          </a:p>
          <a:p>
            <a:pPr indent="-844550" lvl="0" marL="1219200" rtl="0" algn="l">
              <a:lnSpc>
                <a:spcPct val="100000"/>
              </a:lnSpc>
              <a:spcBef>
                <a:spcPts val="2700"/>
              </a:spcBef>
              <a:spcAft>
                <a:spcPts val="0"/>
              </a:spcAft>
              <a:buClr>
                <a:srgbClr val="FFFFFF"/>
              </a:buClr>
              <a:buSzPts val="3700"/>
              <a:buAutoNum type="arabicParenR"/>
            </a:pPr>
            <a:r>
              <a:rPr lang="en-US" sz="3700">
                <a:solidFill>
                  <a:srgbClr val="FFFFFF"/>
                </a:solidFill>
              </a:rPr>
              <a:t>AVID forms and data submitted and accepted for h.s. </a:t>
            </a:r>
            <a:endParaRPr b="1" sz="3700">
              <a:solidFill>
                <a:srgbClr val="FFFFFF"/>
              </a:solidFill>
            </a:endParaRPr>
          </a:p>
          <a:p>
            <a:pPr indent="0" lvl="0" marL="0" rtl="0" algn="l">
              <a:spcBef>
                <a:spcPts val="2700"/>
              </a:spcBef>
              <a:spcAft>
                <a:spcPts val="0"/>
              </a:spcAft>
              <a:buNone/>
            </a:pPr>
            <a:r>
              <a:t/>
            </a:r>
            <a:endParaRPr b="1" sz="4300">
              <a:solidFill>
                <a:srgbClr val="FFFFFF"/>
              </a:solidFill>
            </a:endParaRPr>
          </a:p>
        </p:txBody>
      </p:sp>
      <p:sp>
        <p:nvSpPr>
          <p:cNvPr id="288" name="Google Shape;288;p42"/>
          <p:cNvSpPr txBox="1"/>
          <p:nvPr/>
        </p:nvSpPr>
        <p:spPr>
          <a:xfrm>
            <a:off x="10599600" y="2161933"/>
            <a:ext cx="12903300" cy="108216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Clr>
                <a:srgbClr val="000000"/>
              </a:buClr>
              <a:buSzPts val="2900"/>
              <a:buFont typeface="Arial"/>
              <a:buNone/>
            </a:pPr>
            <a:r>
              <a:rPr lang="en-US" sz="4800">
                <a:solidFill>
                  <a:srgbClr val="FFFFFF"/>
                </a:solidFill>
              </a:rPr>
              <a:t>All of the amazing events of the end of the four year high school experience that students have had culminated in the past couple of weeks.</a:t>
            </a:r>
            <a:endParaRPr sz="4800">
              <a:solidFill>
                <a:srgbClr val="FFFFFF"/>
              </a:solidFill>
            </a:endParaRPr>
          </a:p>
          <a:p>
            <a:pPr indent="0" lvl="0" marL="0" rtl="0" algn="ctr">
              <a:spcBef>
                <a:spcPts val="0"/>
              </a:spcBef>
              <a:spcAft>
                <a:spcPts val="0"/>
              </a:spcAft>
              <a:buClr>
                <a:srgbClr val="000000"/>
              </a:buClr>
              <a:buSzPts val="2900"/>
              <a:buFont typeface="Arial"/>
              <a:buNone/>
            </a:pPr>
            <a:r>
              <a:t/>
            </a:r>
            <a:endParaRPr sz="4800">
              <a:solidFill>
                <a:srgbClr val="FFFFFF"/>
              </a:solidFill>
            </a:endParaRPr>
          </a:p>
          <a:p>
            <a:pPr indent="0" lvl="0" marL="0" rtl="0" algn="ctr">
              <a:spcBef>
                <a:spcPts val="0"/>
              </a:spcBef>
              <a:spcAft>
                <a:spcPts val="0"/>
              </a:spcAft>
              <a:buClr>
                <a:srgbClr val="000000"/>
              </a:buClr>
              <a:buSzPts val="2900"/>
              <a:buFont typeface="Arial"/>
              <a:buNone/>
            </a:pPr>
            <a:r>
              <a:rPr lang="en-US" sz="4800">
                <a:solidFill>
                  <a:srgbClr val="FFFFFF"/>
                </a:solidFill>
              </a:rPr>
              <a:t>AIPHS has provided a strong and varied cultural experience of an American high school.</a:t>
            </a:r>
            <a:endParaRPr sz="4800">
              <a:solidFill>
                <a:srgbClr val="FFFFFF"/>
              </a:solidFill>
            </a:endParaRPr>
          </a:p>
          <a:p>
            <a:pPr indent="0" lvl="0" marL="0" rtl="0" algn="ctr">
              <a:spcBef>
                <a:spcPts val="0"/>
              </a:spcBef>
              <a:spcAft>
                <a:spcPts val="0"/>
              </a:spcAft>
              <a:buClr>
                <a:srgbClr val="000000"/>
              </a:buClr>
              <a:buSzPts val="2900"/>
              <a:buFont typeface="Arial"/>
              <a:buNone/>
            </a:pPr>
            <a:r>
              <a:t/>
            </a:r>
            <a:endParaRPr sz="4800">
              <a:solidFill>
                <a:srgbClr val="FFFFFF"/>
              </a:solidFill>
            </a:endParaRPr>
          </a:p>
          <a:p>
            <a:pPr indent="0" lvl="0" marL="0" rtl="0" algn="ctr">
              <a:spcBef>
                <a:spcPts val="0"/>
              </a:spcBef>
              <a:spcAft>
                <a:spcPts val="0"/>
              </a:spcAft>
              <a:buClr>
                <a:srgbClr val="000000"/>
              </a:buClr>
              <a:buSzPts val="2900"/>
              <a:buFont typeface="Arial"/>
              <a:buNone/>
            </a:pPr>
            <a:r>
              <a:rPr lang="en-US" sz="4800">
                <a:solidFill>
                  <a:srgbClr val="FFFFFF"/>
                </a:solidFill>
              </a:rPr>
              <a:t>Promposal posters prepared before prom, Freshman video game event, incredible culture day, and finally high school graduation</a:t>
            </a:r>
            <a:endParaRPr sz="48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6"/>
          <p:cNvSpPr txBox="1"/>
          <p:nvPr>
            <p:ph type="ctrTitle"/>
          </p:nvPr>
        </p:nvSpPr>
        <p:spPr>
          <a:xfrm>
            <a:off x="4480800" y="-318475"/>
            <a:ext cx="15422400" cy="7281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7200"/>
              <a:t>AIPCS ADA &amp; ADA %</a:t>
            </a:r>
            <a:endParaRPr b="1" sz="7200"/>
          </a:p>
        </p:txBody>
      </p:sp>
      <p:graphicFrame>
        <p:nvGraphicFramePr>
          <p:cNvPr id="83" name="Google Shape;83;p16"/>
          <p:cNvGraphicFramePr/>
          <p:nvPr/>
        </p:nvGraphicFramePr>
        <p:xfrm>
          <a:off x="1327625" y="823117"/>
          <a:ext cx="3000000" cy="3000000"/>
        </p:xfrm>
        <a:graphic>
          <a:graphicData uri="http://schemas.openxmlformats.org/drawingml/2006/table">
            <a:tbl>
              <a:tblPr>
                <a:noFill/>
                <a:tableStyleId>{E4135399-CB29-4A3C-8390-246F8F05F976}</a:tableStyleId>
              </a:tblPr>
              <a:tblGrid>
                <a:gridCol w="5910950"/>
                <a:gridCol w="7299075"/>
                <a:gridCol w="7299175"/>
              </a:tblGrid>
              <a:tr h="1073925">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ADA</a:t>
                      </a:r>
                      <a:endParaRPr b="1" sz="6000">
                        <a:solidFill>
                          <a:schemeClr val="accent5"/>
                        </a:solidFill>
                      </a:endParaRPr>
                    </a:p>
                  </a:txBody>
                  <a:tcPr marT="91425" marB="91425" marR="91425" marL="91425"/>
                </a:tc>
                <a:tc>
                  <a:txBody>
                    <a:bodyPr>
                      <a:noAutofit/>
                    </a:bodyPr>
                    <a:lstStyle/>
                    <a:p>
                      <a:pPr indent="0" lvl="0" marL="0" rtl="0" algn="l">
                        <a:spcBef>
                          <a:spcPts val="0"/>
                        </a:spcBef>
                        <a:spcAft>
                          <a:spcPts val="0"/>
                        </a:spcAft>
                        <a:buNone/>
                      </a:pPr>
                      <a:r>
                        <a:rPr b="1" lang="en-US" sz="6000">
                          <a:solidFill>
                            <a:schemeClr val="accent5"/>
                          </a:solidFill>
                        </a:rPr>
                        <a:t>ADA %</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1a</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150.60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95.31</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1b</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159.28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97.85</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158.42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98.40</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154.61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97.61</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154.70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96.69</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157.50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97.83</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156.83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97.65</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7</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154.29</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97.04</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153.86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96.77</a:t>
                      </a:r>
                      <a:endParaRPr b="1" sz="6000">
                        <a:solidFill>
                          <a:schemeClr val="accent5"/>
                        </a:solidFill>
                      </a:endParaRPr>
                    </a:p>
                  </a:txBody>
                  <a:tcPr marT="91425" marB="91425" marR="91425" marL="91425"/>
                </a:tc>
              </a:tr>
              <a:tr h="1073925">
                <a:tc>
                  <a:txBody>
                    <a:bodyPr>
                      <a:noAutofit/>
                    </a:bodyPr>
                    <a:lstStyle/>
                    <a:p>
                      <a:pPr indent="0" lvl="0" marL="0" rtl="0" algn="l">
                        <a:spcBef>
                          <a:spcPts val="0"/>
                        </a:spcBef>
                        <a:spcAft>
                          <a:spcPts val="0"/>
                        </a:spcAft>
                        <a:buNone/>
                      </a:pPr>
                      <a:r>
                        <a:rPr b="1" lang="en-US" sz="6000">
                          <a:solidFill>
                            <a:schemeClr val="accent5"/>
                          </a:solidFill>
                        </a:rPr>
                        <a:t>Month 9</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156.26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98.28</a:t>
                      </a:r>
                      <a:endParaRPr b="1" sz="6000">
                        <a:solidFill>
                          <a:schemeClr val="accent5"/>
                        </a:solidFill>
                      </a:endParaRPr>
                    </a:p>
                  </a:txBody>
                  <a:tcPr marT="91425" marB="91425" marR="91425" marL="91425"/>
                </a:tc>
              </a:tr>
            </a:tbl>
          </a:graphicData>
        </a:graphic>
      </p:graphicFrame>
      <p:sp>
        <p:nvSpPr>
          <p:cNvPr id="84" name="Google Shape;84;p16"/>
          <p:cNvSpPr txBox="1"/>
          <p:nvPr/>
        </p:nvSpPr>
        <p:spPr>
          <a:xfrm>
            <a:off x="1327625" y="12892000"/>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3600">
                <a:solidFill>
                  <a:schemeClr val="accent5"/>
                </a:solidFill>
              </a:rPr>
              <a:t>*Reporting period April 1, 2019 to April 26, 2019</a:t>
            </a:r>
            <a:endParaRPr b="1" sz="3600">
              <a:solidFill>
                <a:schemeClr val="accent5"/>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3"/>
          <p:cNvSpPr txBox="1"/>
          <p:nvPr>
            <p:ph type="ctrTitle"/>
          </p:nvPr>
        </p:nvSpPr>
        <p:spPr>
          <a:xfrm>
            <a:off x="10418600" y="235800"/>
            <a:ext cx="13204800" cy="1719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sz="9600">
                <a:solidFill>
                  <a:srgbClr val="9FC5E8"/>
                </a:solidFill>
              </a:rPr>
              <a:t>High School</a:t>
            </a:r>
            <a:endParaRPr sz="9600">
              <a:solidFill>
                <a:srgbClr val="9FC5E8"/>
              </a:solidFill>
            </a:endParaRPr>
          </a:p>
        </p:txBody>
      </p:sp>
      <p:sp>
        <p:nvSpPr>
          <p:cNvPr id="294" name="Google Shape;294;p43"/>
          <p:cNvSpPr txBox="1"/>
          <p:nvPr/>
        </p:nvSpPr>
        <p:spPr>
          <a:xfrm>
            <a:off x="2965867" y="400733"/>
            <a:ext cx="8495100" cy="124416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None/>
            </a:pPr>
            <a:r>
              <a:rPr lang="en-US" sz="3700">
                <a:solidFill>
                  <a:srgbClr val="FFFFFF"/>
                </a:solidFill>
              </a:rPr>
              <a:t>In California, there is no suggested high school curriculum for ELA. </a:t>
            </a:r>
            <a:endParaRPr sz="3700">
              <a:solidFill>
                <a:srgbClr val="FFFFFF"/>
              </a:solidFill>
            </a:endParaRPr>
          </a:p>
          <a:p>
            <a:pPr indent="-831850" lvl="0" marL="1219200" rtl="0" algn="l">
              <a:spcBef>
                <a:spcPts val="2700"/>
              </a:spcBef>
              <a:spcAft>
                <a:spcPts val="0"/>
              </a:spcAft>
              <a:buClr>
                <a:srgbClr val="FFFFFF"/>
              </a:buClr>
              <a:buSzPts val="3500"/>
              <a:buChar char="●"/>
            </a:pPr>
            <a:r>
              <a:rPr lang="en-US" sz="3500">
                <a:solidFill>
                  <a:srgbClr val="FFFFFF"/>
                </a:solidFill>
              </a:rPr>
              <a:t>This makes preparation for state assessments in 11th grade - three years after the last SBAC (8th grade) - a little more difficult. </a:t>
            </a:r>
            <a:endParaRPr sz="3500">
              <a:solidFill>
                <a:srgbClr val="FFFFFF"/>
              </a:solidFill>
            </a:endParaRPr>
          </a:p>
          <a:p>
            <a:pPr indent="-831850" lvl="0" marL="1219200" rtl="0" algn="l">
              <a:spcBef>
                <a:spcPts val="0"/>
              </a:spcBef>
              <a:spcAft>
                <a:spcPts val="0"/>
              </a:spcAft>
              <a:buClr>
                <a:srgbClr val="FFFFFF"/>
              </a:buClr>
              <a:buSzPts val="3500"/>
              <a:buChar char="●"/>
            </a:pPr>
            <a:r>
              <a:rPr lang="en-US" sz="3500">
                <a:solidFill>
                  <a:srgbClr val="FFFFFF"/>
                </a:solidFill>
              </a:rPr>
              <a:t>Our students prepare by participating in the district (standardized) benchmarks on Illuminate and as of this year, the Scholastic Reading Inventory.</a:t>
            </a:r>
            <a:endParaRPr sz="3500">
              <a:solidFill>
                <a:srgbClr val="FFFFFF"/>
              </a:solidFill>
            </a:endParaRPr>
          </a:p>
          <a:p>
            <a:pPr indent="-831850" lvl="0" marL="1219200" rtl="0" algn="l">
              <a:spcBef>
                <a:spcPts val="0"/>
              </a:spcBef>
              <a:spcAft>
                <a:spcPts val="0"/>
              </a:spcAft>
              <a:buClr>
                <a:srgbClr val="FFFFFF"/>
              </a:buClr>
              <a:buSzPts val="3500"/>
              <a:buChar char="●"/>
            </a:pPr>
            <a:r>
              <a:rPr lang="en-US" sz="3500">
                <a:solidFill>
                  <a:srgbClr val="FFFFFF"/>
                </a:solidFill>
              </a:rPr>
              <a:t>Teachers supported students in taking those benchmarks and the reading inventory after the AP testing of early May, which most of the students also participated heavily in.</a:t>
            </a:r>
            <a:endParaRPr sz="3500">
              <a:solidFill>
                <a:srgbClr val="FFFFFF"/>
              </a:solidFill>
            </a:endParaRPr>
          </a:p>
        </p:txBody>
      </p:sp>
      <p:sp>
        <p:nvSpPr>
          <p:cNvPr id="295" name="Google Shape;295;p43"/>
          <p:cNvSpPr txBox="1"/>
          <p:nvPr/>
        </p:nvSpPr>
        <p:spPr>
          <a:xfrm>
            <a:off x="12192000" y="1438200"/>
            <a:ext cx="10238400" cy="9894300"/>
          </a:xfrm>
          <a:prstGeom prst="rect">
            <a:avLst/>
          </a:prstGeom>
          <a:noFill/>
          <a:ln>
            <a:noFill/>
          </a:ln>
        </p:spPr>
        <p:txBody>
          <a:bodyPr anchorCtr="0" anchor="t" bIns="243800" lIns="243800" spcFirstLastPara="1" rIns="243800" wrap="square" tIns="243800">
            <a:noAutofit/>
          </a:bodyPr>
          <a:lstStyle/>
          <a:p>
            <a:pPr indent="0" lvl="0" marL="0" marR="482600" rtl="0" algn="l">
              <a:lnSpc>
                <a:spcPct val="100000"/>
              </a:lnSpc>
              <a:spcBef>
                <a:spcPts val="0"/>
              </a:spcBef>
              <a:spcAft>
                <a:spcPts val="0"/>
              </a:spcAft>
              <a:buNone/>
            </a:pPr>
            <a:r>
              <a:rPr lang="en-US" sz="4800">
                <a:solidFill>
                  <a:srgbClr val="FFFFFF"/>
                </a:solidFill>
              </a:rPr>
              <a:t>SBAC and CAST tests were administered. </a:t>
            </a:r>
            <a:endParaRPr sz="4800">
              <a:solidFill>
                <a:srgbClr val="FFFFFF"/>
              </a:solidFill>
            </a:endParaRPr>
          </a:p>
          <a:p>
            <a:pPr indent="0" lvl="0" marL="0" marR="482600" rtl="0" algn="l">
              <a:lnSpc>
                <a:spcPct val="100000"/>
              </a:lnSpc>
              <a:spcBef>
                <a:spcPts val="2700"/>
              </a:spcBef>
              <a:spcAft>
                <a:spcPts val="0"/>
              </a:spcAft>
              <a:buNone/>
            </a:pPr>
            <a:r>
              <a:rPr lang="en-US" sz="4800">
                <a:solidFill>
                  <a:srgbClr val="FFFFFF"/>
                </a:solidFill>
              </a:rPr>
              <a:t>11th graders took the required English and Math content and Performance tasks SBAC assessments (four tests).</a:t>
            </a:r>
            <a:endParaRPr sz="4800">
              <a:solidFill>
                <a:srgbClr val="FFFFFF"/>
              </a:solidFill>
            </a:endParaRPr>
          </a:p>
          <a:p>
            <a:pPr indent="0" lvl="0" marL="0" marR="482600" rtl="0" algn="l">
              <a:lnSpc>
                <a:spcPct val="100000"/>
              </a:lnSpc>
              <a:spcBef>
                <a:spcPts val="2700"/>
              </a:spcBef>
              <a:spcAft>
                <a:spcPts val="2700"/>
              </a:spcAft>
              <a:buNone/>
            </a:pPr>
            <a:r>
              <a:rPr lang="en-US" sz="4800">
                <a:solidFill>
                  <a:srgbClr val="FFFFFF"/>
                </a:solidFill>
              </a:rPr>
              <a:t>10th and 12th graders took the CAST for the first  time officially.</a:t>
            </a:r>
            <a:endParaRPr sz="48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44"/>
          <p:cNvSpPr txBox="1"/>
          <p:nvPr/>
        </p:nvSpPr>
        <p:spPr>
          <a:xfrm>
            <a:off x="4178067" y="1987733"/>
            <a:ext cx="16107900" cy="73815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t/>
            </a:r>
            <a:endParaRPr sz="3700">
              <a:solidFill>
                <a:srgbClr val="FFFFFF"/>
              </a:solidFill>
            </a:endParaRPr>
          </a:p>
          <a:p>
            <a:pPr indent="0" lvl="0" marL="0" rtl="0" algn="l">
              <a:spcBef>
                <a:spcPts val="0"/>
              </a:spcBef>
              <a:spcAft>
                <a:spcPts val="0"/>
              </a:spcAft>
              <a:buNone/>
            </a:pPr>
            <a:r>
              <a:rPr b="1" lang="en-US" sz="4800">
                <a:solidFill>
                  <a:srgbClr val="FFFFFF"/>
                </a:solidFill>
              </a:rPr>
              <a:t>Credit Recovery schedule:</a:t>
            </a:r>
            <a:endParaRPr b="1" sz="4800">
              <a:solidFill>
                <a:srgbClr val="FFFFFF"/>
              </a:solidFill>
            </a:endParaRPr>
          </a:p>
          <a:p>
            <a:pPr indent="0" lvl="0" marL="0" rtl="0" algn="l">
              <a:spcBef>
                <a:spcPts val="0"/>
              </a:spcBef>
              <a:spcAft>
                <a:spcPts val="0"/>
              </a:spcAft>
              <a:buNone/>
            </a:pPr>
            <a:r>
              <a:rPr b="1" lang="en-US" sz="4800">
                <a:solidFill>
                  <a:srgbClr val="FFFFFF"/>
                </a:solidFill>
              </a:rPr>
              <a:t>Session 1		Session 2</a:t>
            </a:r>
            <a:endParaRPr b="1" sz="4800">
              <a:solidFill>
                <a:srgbClr val="FFFFFF"/>
              </a:solidFill>
            </a:endParaRPr>
          </a:p>
          <a:p>
            <a:pPr indent="0" lvl="0" marL="0" rtl="0" algn="l">
              <a:spcBef>
                <a:spcPts val="0"/>
              </a:spcBef>
              <a:spcAft>
                <a:spcPts val="0"/>
              </a:spcAft>
              <a:buNone/>
            </a:pPr>
            <a:r>
              <a:rPr b="1" lang="en-US" sz="4800">
                <a:solidFill>
                  <a:srgbClr val="FFFFFF"/>
                </a:solidFill>
              </a:rPr>
              <a:t>ELA 9			ELA 9</a:t>
            </a:r>
            <a:endParaRPr b="1" sz="4800">
              <a:solidFill>
                <a:srgbClr val="FFFFFF"/>
              </a:solidFill>
            </a:endParaRPr>
          </a:p>
          <a:p>
            <a:pPr indent="0" lvl="0" marL="0" rtl="0" algn="l">
              <a:spcBef>
                <a:spcPts val="0"/>
              </a:spcBef>
              <a:spcAft>
                <a:spcPts val="0"/>
              </a:spcAft>
              <a:buNone/>
            </a:pPr>
            <a:r>
              <a:rPr b="1" lang="en-US" sz="4800">
                <a:solidFill>
                  <a:srgbClr val="FFFFFF"/>
                </a:solidFill>
              </a:rPr>
              <a:t>ELA 10			ELA 10</a:t>
            </a:r>
            <a:endParaRPr b="1" sz="4800">
              <a:solidFill>
                <a:srgbClr val="FFFFFF"/>
              </a:solidFill>
            </a:endParaRPr>
          </a:p>
          <a:p>
            <a:pPr indent="0" lvl="0" marL="0" rtl="0" algn="l">
              <a:spcBef>
                <a:spcPts val="0"/>
              </a:spcBef>
              <a:spcAft>
                <a:spcPts val="0"/>
              </a:spcAft>
              <a:buNone/>
            </a:pPr>
            <a:r>
              <a:rPr b="1" lang="en-US" sz="4800">
                <a:solidFill>
                  <a:srgbClr val="FFFFFF"/>
                </a:solidFill>
              </a:rPr>
              <a:t>AP World		AP World</a:t>
            </a:r>
            <a:endParaRPr b="1" sz="4800">
              <a:solidFill>
                <a:srgbClr val="FFFFFF"/>
              </a:solidFill>
            </a:endParaRPr>
          </a:p>
          <a:p>
            <a:pPr indent="0" lvl="0" marL="0" rtl="0" algn="l">
              <a:spcBef>
                <a:spcPts val="0"/>
              </a:spcBef>
              <a:spcAft>
                <a:spcPts val="0"/>
              </a:spcAft>
              <a:buNone/>
            </a:pPr>
            <a:r>
              <a:rPr b="1" lang="en-US" sz="4800">
                <a:solidFill>
                  <a:srgbClr val="FFFFFF"/>
                </a:solidFill>
              </a:rPr>
              <a:t>Geometry		Geometry</a:t>
            </a:r>
            <a:endParaRPr b="1" sz="4800">
              <a:solidFill>
                <a:srgbClr val="FFFFFF"/>
              </a:solidFill>
            </a:endParaRPr>
          </a:p>
          <a:p>
            <a:pPr indent="0" lvl="0" marL="0" rtl="0" algn="l">
              <a:spcBef>
                <a:spcPts val="0"/>
              </a:spcBef>
              <a:spcAft>
                <a:spcPts val="0"/>
              </a:spcAft>
              <a:buNone/>
            </a:pPr>
            <a:r>
              <a:t/>
            </a:r>
            <a:endParaRPr b="1" sz="3200">
              <a:solidFill>
                <a:srgbClr val="FFFFFF"/>
              </a:solidFill>
            </a:endParaRPr>
          </a:p>
          <a:p>
            <a:pPr indent="0" lvl="0" marL="0" rtl="0" algn="l">
              <a:spcBef>
                <a:spcPts val="0"/>
              </a:spcBef>
              <a:spcAft>
                <a:spcPts val="0"/>
              </a:spcAft>
              <a:buNone/>
            </a:pPr>
            <a:r>
              <a:t/>
            </a:r>
            <a:endParaRPr b="1" sz="3200">
              <a:solidFill>
                <a:srgbClr val="FFFFFF"/>
              </a:solidFill>
            </a:endParaRPr>
          </a:p>
          <a:p>
            <a:pPr indent="0" lvl="0" marL="0" rtl="0" algn="l">
              <a:spcBef>
                <a:spcPts val="0"/>
              </a:spcBef>
              <a:spcAft>
                <a:spcPts val="0"/>
              </a:spcAft>
              <a:buNone/>
            </a:pPr>
            <a:r>
              <a:rPr b="1" lang="en-US" sz="3700">
                <a:solidFill>
                  <a:srgbClr val="FFFFFF"/>
                </a:solidFill>
              </a:rPr>
              <a:t>There will also be an Acellus lab for credit recovery of classes with fewer than 10 students with C- or below.</a:t>
            </a:r>
            <a:endParaRPr b="1" sz="3700">
              <a:solidFill>
                <a:srgbClr val="FFFFFF"/>
              </a:solidFill>
            </a:endParaRPr>
          </a:p>
          <a:p>
            <a:pPr indent="0" lvl="0" marL="0" rtl="0" algn="l">
              <a:spcBef>
                <a:spcPts val="0"/>
              </a:spcBef>
              <a:spcAft>
                <a:spcPts val="0"/>
              </a:spcAft>
              <a:buNone/>
            </a:pPr>
            <a:r>
              <a:t/>
            </a:r>
            <a:endParaRPr b="1" sz="4800">
              <a:solidFill>
                <a:srgbClr val="FFFFFF"/>
              </a:solidFill>
            </a:endParaRPr>
          </a:p>
          <a:p>
            <a:pPr indent="0" lvl="0" marL="0" rtl="0" algn="l">
              <a:lnSpc>
                <a:spcPct val="115000"/>
              </a:lnSpc>
              <a:spcBef>
                <a:spcPts val="0"/>
              </a:spcBef>
              <a:spcAft>
                <a:spcPts val="0"/>
              </a:spcAft>
              <a:buNone/>
            </a:pPr>
            <a:r>
              <a:t/>
            </a:r>
            <a:endParaRPr sz="2700"/>
          </a:p>
          <a:p>
            <a:pPr indent="0" lvl="0" marL="0" rtl="0" algn="ctr">
              <a:spcBef>
                <a:spcPts val="0"/>
              </a:spcBef>
              <a:spcAft>
                <a:spcPts val="0"/>
              </a:spcAft>
              <a:buNone/>
            </a:pPr>
            <a:r>
              <a:t/>
            </a:r>
            <a:endParaRPr b="1" sz="4800">
              <a:solidFill>
                <a:srgbClr val="FFFFFF"/>
              </a:solidFill>
            </a:endParaRPr>
          </a:p>
        </p:txBody>
      </p:sp>
      <p:sp>
        <p:nvSpPr>
          <p:cNvPr id="301" name="Google Shape;301;p44"/>
          <p:cNvSpPr txBox="1"/>
          <p:nvPr>
            <p:ph type="ctrTitle"/>
          </p:nvPr>
        </p:nvSpPr>
        <p:spPr>
          <a:xfrm>
            <a:off x="11772692" y="532058"/>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9FC5E8"/>
                </a:solidFill>
              </a:rPr>
              <a:t>High School</a:t>
            </a:r>
            <a:endParaRPr>
              <a:solidFill>
                <a:srgbClr val="9FC5E8"/>
              </a:solidFill>
            </a:endParaRPr>
          </a:p>
        </p:txBody>
      </p:sp>
      <p:sp>
        <p:nvSpPr>
          <p:cNvPr id="302" name="Google Shape;302;p44"/>
          <p:cNvSpPr txBox="1"/>
          <p:nvPr/>
        </p:nvSpPr>
        <p:spPr>
          <a:xfrm>
            <a:off x="2606200" y="9627533"/>
            <a:ext cx="18087300" cy="22848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b="1" lang="en-US" sz="4800">
                <a:solidFill>
                  <a:srgbClr val="FFFFFF"/>
                </a:solidFill>
              </a:rPr>
              <a:t>Session one is for first semester 18-19, June 19-July 3.</a:t>
            </a:r>
            <a:endParaRPr b="1" sz="4800">
              <a:solidFill>
                <a:srgbClr val="FFFFFF"/>
              </a:solidFill>
            </a:endParaRPr>
          </a:p>
          <a:p>
            <a:pPr indent="0" lvl="0" marL="0" rtl="0" algn="l">
              <a:spcBef>
                <a:spcPts val="0"/>
              </a:spcBef>
              <a:spcAft>
                <a:spcPts val="0"/>
              </a:spcAft>
              <a:buNone/>
            </a:pPr>
            <a:r>
              <a:rPr b="1" lang="en-US" sz="4800">
                <a:solidFill>
                  <a:srgbClr val="FFFFFF"/>
                </a:solidFill>
              </a:rPr>
              <a:t>Session two is for second semester 18-19, July 8-19.</a:t>
            </a:r>
            <a:endParaRPr b="1" sz="4800">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5"/>
          <p:cNvSpPr txBox="1"/>
          <p:nvPr>
            <p:ph type="ctrTitle"/>
          </p:nvPr>
        </p:nvSpPr>
        <p:spPr>
          <a:xfrm>
            <a:off x="11839625" y="442725"/>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CFE2F3"/>
                </a:solidFill>
              </a:rPr>
              <a:t>High School</a:t>
            </a:r>
            <a:endParaRPr>
              <a:solidFill>
                <a:srgbClr val="CFE2F3"/>
              </a:solidFill>
            </a:endParaRPr>
          </a:p>
        </p:txBody>
      </p:sp>
      <p:sp>
        <p:nvSpPr>
          <p:cNvPr id="308" name="Google Shape;308;p45"/>
          <p:cNvSpPr txBox="1"/>
          <p:nvPr/>
        </p:nvSpPr>
        <p:spPr>
          <a:xfrm>
            <a:off x="1744867" y="4729333"/>
            <a:ext cx="9910500" cy="82224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lang="en-US" sz="4300">
                <a:solidFill>
                  <a:srgbClr val="FFFFFF"/>
                </a:solidFill>
              </a:rPr>
              <a:t>Recruitment, screening, scheduling, and interviewing teacher candidates</a:t>
            </a:r>
            <a:endParaRPr sz="4300">
              <a:solidFill>
                <a:srgbClr val="FFFFFF"/>
              </a:solidFill>
            </a:endParaRPr>
          </a:p>
          <a:p>
            <a:pPr indent="0" lvl="0" marL="0" rtl="0" algn="l">
              <a:spcBef>
                <a:spcPts val="2700"/>
              </a:spcBef>
              <a:spcAft>
                <a:spcPts val="0"/>
              </a:spcAft>
              <a:buNone/>
            </a:pPr>
            <a:r>
              <a:rPr lang="en-US" sz="4300">
                <a:solidFill>
                  <a:srgbClr val="FFFFFF"/>
                </a:solidFill>
              </a:rPr>
              <a:t>Indeed, EDJoin candidates have been followed up on. </a:t>
            </a:r>
            <a:endParaRPr sz="4300">
              <a:solidFill>
                <a:srgbClr val="FFFFFF"/>
              </a:solidFill>
            </a:endParaRPr>
          </a:p>
          <a:p>
            <a:pPr indent="0" lvl="0" marL="0" rtl="0" algn="l">
              <a:spcBef>
                <a:spcPts val="2700"/>
              </a:spcBef>
              <a:spcAft>
                <a:spcPts val="0"/>
              </a:spcAft>
              <a:buNone/>
            </a:pPr>
            <a:r>
              <a:rPr lang="en-US" sz="4300">
                <a:solidFill>
                  <a:srgbClr val="FFFFFF"/>
                </a:solidFill>
              </a:rPr>
              <a:t>Appropriate candidates have been invited for interviews.</a:t>
            </a:r>
            <a:endParaRPr sz="4300">
              <a:solidFill>
                <a:srgbClr val="FFFFFF"/>
              </a:solidFill>
            </a:endParaRPr>
          </a:p>
          <a:p>
            <a:pPr indent="0" lvl="0" marL="0" rtl="0" algn="l">
              <a:spcBef>
                <a:spcPts val="2700"/>
              </a:spcBef>
              <a:spcAft>
                <a:spcPts val="0"/>
              </a:spcAft>
              <a:buNone/>
            </a:pPr>
            <a:r>
              <a:rPr lang="en-US" sz="4300">
                <a:solidFill>
                  <a:srgbClr val="FFFFFF"/>
                </a:solidFill>
              </a:rPr>
              <a:t>Math candidates are difficult to find.</a:t>
            </a:r>
            <a:endParaRPr sz="4300">
              <a:solidFill>
                <a:srgbClr val="FFFFFF"/>
              </a:solidFill>
            </a:endParaRPr>
          </a:p>
          <a:p>
            <a:pPr indent="0" lvl="0" marL="0" rtl="0" algn="l">
              <a:spcBef>
                <a:spcPts val="2700"/>
              </a:spcBef>
              <a:spcAft>
                <a:spcPts val="0"/>
              </a:spcAft>
              <a:buNone/>
            </a:pPr>
            <a:r>
              <a:t/>
            </a:r>
            <a:endParaRPr sz="3700">
              <a:solidFill>
                <a:srgbClr val="FFFFFF"/>
              </a:solidFill>
            </a:endParaRPr>
          </a:p>
          <a:p>
            <a:pPr indent="0" lvl="0" marL="0" rtl="0" algn="l">
              <a:spcBef>
                <a:spcPts val="2700"/>
              </a:spcBef>
              <a:spcAft>
                <a:spcPts val="2700"/>
              </a:spcAft>
              <a:buNone/>
            </a:pPr>
            <a:r>
              <a:t/>
            </a:r>
            <a:endParaRPr sz="3700"/>
          </a:p>
        </p:txBody>
      </p:sp>
      <p:sp>
        <p:nvSpPr>
          <p:cNvPr id="309" name="Google Shape;309;p45"/>
          <p:cNvSpPr txBox="1"/>
          <p:nvPr/>
        </p:nvSpPr>
        <p:spPr>
          <a:xfrm>
            <a:off x="12989000" y="2055267"/>
            <a:ext cx="9910500" cy="9347100"/>
          </a:xfrm>
          <a:prstGeom prst="rect">
            <a:avLst/>
          </a:prstGeom>
          <a:noFill/>
          <a:ln>
            <a:noFill/>
          </a:ln>
        </p:spPr>
        <p:txBody>
          <a:bodyPr anchorCtr="0" anchor="t" bIns="243800" lIns="243800" spcFirstLastPara="1" rIns="243800" wrap="square" tIns="243800">
            <a:noAutofit/>
          </a:bodyPr>
          <a:lstStyle/>
          <a:p>
            <a:pPr indent="-882650" lvl="0" marL="1219200" rtl="0" algn="l">
              <a:spcBef>
                <a:spcPts val="0"/>
              </a:spcBef>
              <a:spcAft>
                <a:spcPts val="0"/>
              </a:spcAft>
              <a:buClr>
                <a:schemeClr val="dk1"/>
              </a:buClr>
              <a:buSzPts val="4300"/>
              <a:buChar char="●"/>
            </a:pPr>
            <a:r>
              <a:rPr lang="en-US" sz="3700">
                <a:solidFill>
                  <a:srgbClr val="FFFFFF"/>
                </a:solidFill>
              </a:rPr>
              <a:t>AVID forms and data submitted and accepted for h.s. </a:t>
            </a:r>
            <a:endParaRPr sz="3700">
              <a:solidFill>
                <a:srgbClr val="FFFFFF"/>
              </a:solidFill>
            </a:endParaRPr>
          </a:p>
          <a:p>
            <a:pPr indent="-844550" lvl="0" marL="1219200" rtl="0" algn="l">
              <a:spcBef>
                <a:spcPts val="2700"/>
              </a:spcBef>
              <a:spcAft>
                <a:spcPts val="0"/>
              </a:spcAft>
              <a:buClr>
                <a:srgbClr val="FFFFFF"/>
              </a:buClr>
              <a:buSzPts val="3700"/>
              <a:buChar char="●"/>
            </a:pPr>
            <a:r>
              <a:rPr lang="en-US" sz="3700">
                <a:solidFill>
                  <a:srgbClr val="FFFFFF"/>
                </a:solidFill>
              </a:rPr>
              <a:t>We do not have a place where the demographic information of our students is broken out in the way AVID asks, that is why it is difficult to accomplish.</a:t>
            </a:r>
            <a:endParaRPr sz="3700">
              <a:solidFill>
                <a:srgbClr val="FFFFFF"/>
              </a:solidFill>
            </a:endParaRPr>
          </a:p>
          <a:p>
            <a:pPr indent="-844550" lvl="0" marL="1219200" rtl="0" algn="l">
              <a:spcBef>
                <a:spcPts val="2700"/>
              </a:spcBef>
              <a:spcAft>
                <a:spcPts val="0"/>
              </a:spcAft>
              <a:buClr>
                <a:srgbClr val="FFFFFF"/>
              </a:buClr>
              <a:buSzPts val="3700"/>
              <a:buChar char="●"/>
            </a:pPr>
            <a:r>
              <a:rPr lang="en-US" sz="3700">
                <a:solidFill>
                  <a:srgbClr val="FFFFFF"/>
                </a:solidFill>
              </a:rPr>
              <a:t>Middle School reports will be submitted in consultation with the AVID central office ,since we do not have all the information.</a:t>
            </a:r>
            <a:endParaRPr sz="3700">
              <a:solidFill>
                <a:srgbClr val="FFFFFF"/>
              </a:solidFill>
            </a:endParaRPr>
          </a:p>
          <a:p>
            <a:pPr indent="-844550" lvl="0" marL="1219200" rtl="0" algn="l">
              <a:spcBef>
                <a:spcPts val="2700"/>
              </a:spcBef>
              <a:spcAft>
                <a:spcPts val="2700"/>
              </a:spcAft>
              <a:buClr>
                <a:srgbClr val="FFFFFF"/>
              </a:buClr>
              <a:buSzPts val="3700"/>
              <a:buChar char="●"/>
            </a:pPr>
            <a:r>
              <a:rPr lang="en-US" sz="3700">
                <a:solidFill>
                  <a:srgbClr val="FFFFFF"/>
                </a:solidFill>
              </a:rPr>
              <a:t>2019-2020 has also been identified as year one for Middle School implementation.</a:t>
            </a:r>
            <a:endParaRPr sz="37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6"/>
          <p:cNvSpPr txBox="1"/>
          <p:nvPr>
            <p:ph type="ctrTitle"/>
          </p:nvPr>
        </p:nvSpPr>
        <p:spPr>
          <a:xfrm>
            <a:off x="11839625" y="442725"/>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CFE2F3"/>
                </a:solidFill>
              </a:rPr>
              <a:t>High School</a:t>
            </a:r>
            <a:endParaRPr>
              <a:solidFill>
                <a:srgbClr val="CFE2F3"/>
              </a:solidFill>
            </a:endParaRPr>
          </a:p>
        </p:txBody>
      </p:sp>
      <p:sp>
        <p:nvSpPr>
          <p:cNvPr id="315" name="Google Shape;315;p46"/>
          <p:cNvSpPr txBox="1"/>
          <p:nvPr/>
        </p:nvSpPr>
        <p:spPr>
          <a:xfrm>
            <a:off x="1356133" y="956267"/>
            <a:ext cx="9841500" cy="26424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None/>
            </a:pPr>
            <a:r>
              <a:rPr b="1" lang="en-US" sz="4800">
                <a:solidFill>
                  <a:srgbClr val="FFFFFF"/>
                </a:solidFill>
              </a:rPr>
              <a:t>And now some pictures...</a:t>
            </a:r>
            <a:endParaRPr b="1" sz="4800">
              <a:solidFill>
                <a:srgbClr val="FFFFFF"/>
              </a:solidFill>
            </a:endParaRPr>
          </a:p>
        </p:txBody>
      </p:sp>
      <p:pic>
        <p:nvPicPr>
          <p:cNvPr id="316" name="Google Shape;316;p46"/>
          <p:cNvPicPr preferRelativeResize="0"/>
          <p:nvPr/>
        </p:nvPicPr>
        <p:blipFill>
          <a:blip r:embed="rId3">
            <a:alphaModFix/>
          </a:blip>
          <a:stretch>
            <a:fillRect/>
          </a:stretch>
        </p:blipFill>
        <p:spPr>
          <a:xfrm>
            <a:off x="-5" y="98062"/>
            <a:ext cx="18319933" cy="9621665"/>
          </a:xfrm>
          <a:prstGeom prst="rect">
            <a:avLst/>
          </a:prstGeom>
          <a:noFill/>
          <a:ln>
            <a:noFill/>
          </a:ln>
        </p:spPr>
      </p:pic>
      <p:pic>
        <p:nvPicPr>
          <p:cNvPr id="317" name="Google Shape;317;p46"/>
          <p:cNvPicPr preferRelativeResize="0"/>
          <p:nvPr/>
        </p:nvPicPr>
        <p:blipFill rotWithShape="1">
          <a:blip r:embed="rId4">
            <a:alphaModFix/>
          </a:blip>
          <a:srcRect b="13333" l="-9172" r="-681" t="19664"/>
          <a:stretch/>
        </p:blipFill>
        <p:spPr>
          <a:xfrm>
            <a:off x="5129600" y="0"/>
            <a:ext cx="19254395" cy="7457803"/>
          </a:xfrm>
          <a:prstGeom prst="rect">
            <a:avLst/>
          </a:prstGeom>
          <a:noFill/>
          <a:ln>
            <a:noFill/>
          </a:ln>
        </p:spPr>
      </p:pic>
      <p:pic>
        <p:nvPicPr>
          <p:cNvPr id="318" name="Google Shape;318;p46"/>
          <p:cNvPicPr preferRelativeResize="0"/>
          <p:nvPr/>
        </p:nvPicPr>
        <p:blipFill rotWithShape="1">
          <a:blip r:embed="rId5">
            <a:alphaModFix/>
          </a:blip>
          <a:srcRect b="0" l="0" r="0" t="27441"/>
          <a:stretch/>
        </p:blipFill>
        <p:spPr>
          <a:xfrm>
            <a:off x="1672799" y="5061067"/>
            <a:ext cx="22711199" cy="8654962"/>
          </a:xfrm>
          <a:prstGeom prst="rect">
            <a:avLst/>
          </a:prstGeom>
          <a:noFill/>
          <a:ln>
            <a:noFill/>
          </a:ln>
        </p:spPr>
      </p:pic>
      <p:pic>
        <p:nvPicPr>
          <p:cNvPr id="319" name="Google Shape;319;p46"/>
          <p:cNvPicPr preferRelativeResize="0"/>
          <p:nvPr/>
        </p:nvPicPr>
        <p:blipFill rotWithShape="1">
          <a:blip r:embed="rId6">
            <a:alphaModFix/>
          </a:blip>
          <a:srcRect b="19211" l="0" r="31586" t="0"/>
          <a:stretch/>
        </p:blipFill>
        <p:spPr>
          <a:xfrm>
            <a:off x="0" y="0"/>
            <a:ext cx="13407396" cy="8905596"/>
          </a:xfrm>
          <a:prstGeom prst="rect">
            <a:avLst/>
          </a:prstGeom>
          <a:noFill/>
          <a:ln>
            <a:noFill/>
          </a:ln>
        </p:spPr>
      </p:pic>
      <p:pic>
        <p:nvPicPr>
          <p:cNvPr id="320" name="Google Shape;320;p46"/>
          <p:cNvPicPr preferRelativeResize="0"/>
          <p:nvPr/>
        </p:nvPicPr>
        <p:blipFill rotWithShape="1">
          <a:blip r:embed="rId7">
            <a:alphaModFix/>
          </a:blip>
          <a:srcRect b="12410" l="8553" r="6585" t="11451"/>
          <a:stretch/>
        </p:blipFill>
        <p:spPr>
          <a:xfrm>
            <a:off x="11381800" y="0"/>
            <a:ext cx="13002200" cy="7613868"/>
          </a:xfrm>
          <a:prstGeom prst="rect">
            <a:avLst/>
          </a:prstGeom>
          <a:noFill/>
          <a:ln>
            <a:noFill/>
          </a:ln>
        </p:spPr>
      </p:pic>
      <p:pic>
        <p:nvPicPr>
          <p:cNvPr id="321" name="Google Shape;321;p46"/>
          <p:cNvPicPr preferRelativeResize="0"/>
          <p:nvPr/>
        </p:nvPicPr>
        <p:blipFill rotWithShape="1">
          <a:blip r:embed="rId8">
            <a:alphaModFix/>
          </a:blip>
          <a:srcRect b="16491" l="0" r="15547" t="27998"/>
          <a:stretch/>
        </p:blipFill>
        <p:spPr>
          <a:xfrm>
            <a:off x="3791200" y="6102133"/>
            <a:ext cx="20592804" cy="76138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2000"/>
                                        <p:tgtEl>
                                          <p:spTgt spid="31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2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7"/>
          <p:cNvSpPr txBox="1"/>
          <p:nvPr>
            <p:ph type="ctrTitle"/>
          </p:nvPr>
        </p:nvSpPr>
        <p:spPr>
          <a:xfrm>
            <a:off x="4480804" y="3170467"/>
            <a:ext cx="15422400" cy="38865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t/>
            </a:r>
            <a:endParaRPr/>
          </a:p>
        </p:txBody>
      </p:sp>
      <p:sp>
        <p:nvSpPr>
          <p:cNvPr id="327" name="Google Shape;327;p47"/>
          <p:cNvSpPr txBox="1"/>
          <p:nvPr>
            <p:ph idx="1" type="subTitle"/>
          </p:nvPr>
        </p:nvSpPr>
        <p:spPr>
          <a:xfrm>
            <a:off x="4480804" y="8131867"/>
            <a:ext cx="15422400" cy="24240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p:txBody>
      </p:sp>
      <p:pic>
        <p:nvPicPr>
          <p:cNvPr id="328" name="Google Shape;328;p47"/>
          <p:cNvPicPr preferRelativeResize="0"/>
          <p:nvPr/>
        </p:nvPicPr>
        <p:blipFill rotWithShape="1">
          <a:blip r:embed="rId3">
            <a:alphaModFix/>
          </a:blip>
          <a:srcRect b="0" l="27034" r="12767" t="37221"/>
          <a:stretch/>
        </p:blipFill>
        <p:spPr>
          <a:xfrm>
            <a:off x="127933" y="5823333"/>
            <a:ext cx="13206666" cy="7747131"/>
          </a:xfrm>
          <a:prstGeom prst="rect">
            <a:avLst/>
          </a:prstGeom>
          <a:noFill/>
          <a:ln>
            <a:noFill/>
          </a:ln>
        </p:spPr>
      </p:pic>
      <p:pic>
        <p:nvPicPr>
          <p:cNvPr id="329" name="Google Shape;329;p47"/>
          <p:cNvPicPr preferRelativeResize="0"/>
          <p:nvPr/>
        </p:nvPicPr>
        <p:blipFill rotWithShape="1">
          <a:blip r:embed="rId4">
            <a:alphaModFix/>
          </a:blip>
          <a:srcRect b="0" l="3512" r="0" t="16729"/>
          <a:stretch/>
        </p:blipFill>
        <p:spPr>
          <a:xfrm>
            <a:off x="0" y="93133"/>
            <a:ext cx="24384005" cy="11837076"/>
          </a:xfrm>
          <a:prstGeom prst="rect">
            <a:avLst/>
          </a:prstGeom>
          <a:noFill/>
          <a:ln>
            <a:noFill/>
          </a:ln>
        </p:spPr>
      </p:pic>
      <p:pic>
        <p:nvPicPr>
          <p:cNvPr id="330" name="Google Shape;330;p47"/>
          <p:cNvPicPr preferRelativeResize="0"/>
          <p:nvPr/>
        </p:nvPicPr>
        <p:blipFill>
          <a:blip r:embed="rId5">
            <a:alphaModFix/>
          </a:blip>
          <a:stretch>
            <a:fillRect/>
          </a:stretch>
        </p:blipFill>
        <p:spPr>
          <a:xfrm>
            <a:off x="0" y="-145533"/>
            <a:ext cx="24384005" cy="13716003"/>
          </a:xfrm>
          <a:prstGeom prst="rect">
            <a:avLst/>
          </a:prstGeom>
          <a:noFill/>
          <a:ln>
            <a:noFill/>
          </a:ln>
        </p:spPr>
      </p:pic>
      <p:pic>
        <p:nvPicPr>
          <p:cNvPr id="331" name="Google Shape;331;p47"/>
          <p:cNvPicPr preferRelativeResize="0"/>
          <p:nvPr/>
        </p:nvPicPr>
        <p:blipFill>
          <a:blip r:embed="rId6">
            <a:alphaModFix/>
          </a:blip>
          <a:stretch>
            <a:fillRect/>
          </a:stretch>
        </p:blipFill>
        <p:spPr>
          <a:xfrm>
            <a:off x="0" y="0"/>
            <a:ext cx="24384005" cy="137160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2700"/>
                                        <p:tgtEl>
                                          <p:spTgt spid="329"/>
                                        </p:tgtEl>
                                      </p:cBhvr>
                                    </p:animEffect>
                                  </p:childTnLst>
                                </p:cTn>
                              </p:par>
                            </p:childTnLst>
                          </p:cTn>
                        </p:par>
                        <p:par>
                          <p:cTn fill="hold">
                            <p:stCondLst>
                              <p:cond delay="3200"/>
                            </p:stCondLst>
                            <p:childTnLst>
                              <p:par>
                                <p:cTn fill="hold" nodeType="after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2800"/>
                                        <p:tgtEl>
                                          <p:spTgt spid="330"/>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23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35" name="Shape 335"/>
        <p:cNvGrpSpPr/>
        <p:nvPr/>
      </p:nvGrpSpPr>
      <p:grpSpPr>
        <a:xfrm>
          <a:off x="0" y="0"/>
          <a:ext cx="0" cy="0"/>
          <a:chOff x="0" y="0"/>
          <a:chExt cx="0" cy="0"/>
        </a:xfrm>
      </p:grpSpPr>
      <p:sp>
        <p:nvSpPr>
          <p:cNvPr id="336" name="Google Shape;336;p48"/>
          <p:cNvSpPr txBox="1"/>
          <p:nvPr>
            <p:ph type="title"/>
          </p:nvPr>
        </p:nvSpPr>
        <p:spPr>
          <a:xfrm>
            <a:off x="12475500" y="999850"/>
            <a:ext cx="239016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AIPHS Athletics </a:t>
            </a:r>
            <a:endParaRPr b="1"/>
          </a:p>
          <a:p>
            <a:pPr indent="0" lvl="0" marL="0" rtl="0" algn="l">
              <a:spcBef>
                <a:spcPts val="0"/>
              </a:spcBef>
              <a:spcAft>
                <a:spcPts val="0"/>
              </a:spcAft>
              <a:buNone/>
            </a:pPr>
            <a:r>
              <a:rPr b="1" lang="en-US"/>
              <a:t>Updates</a:t>
            </a:r>
            <a:endParaRPr b="1"/>
          </a:p>
        </p:txBody>
      </p:sp>
      <p:sp>
        <p:nvSpPr>
          <p:cNvPr id="337" name="Google Shape;337;p48"/>
          <p:cNvSpPr txBox="1"/>
          <p:nvPr>
            <p:ph idx="4294967295" type="subTitle"/>
          </p:nvPr>
        </p:nvSpPr>
        <p:spPr>
          <a:xfrm>
            <a:off x="12246075" y="4401675"/>
            <a:ext cx="11488500" cy="8839800"/>
          </a:xfrm>
          <a:prstGeom prst="rect">
            <a:avLst/>
          </a:prstGeom>
        </p:spPr>
        <p:txBody>
          <a:bodyPr anchorCtr="0" anchor="t" bIns="243800" lIns="243800" spcFirstLastPara="1" rIns="243800" wrap="square" tIns="243800">
            <a:noAutofit/>
          </a:bodyPr>
          <a:lstStyle/>
          <a:p>
            <a:pPr indent="-444500" lvl="0" marL="457200" rtl="0" algn="l">
              <a:spcBef>
                <a:spcPts val="0"/>
              </a:spcBef>
              <a:spcAft>
                <a:spcPts val="0"/>
              </a:spcAft>
              <a:buSzPts val="3400"/>
              <a:buChar char="●"/>
            </a:pPr>
            <a:r>
              <a:rPr lang="en-US" sz="3400"/>
              <a:t>Annual Title IX Athletic Participation Survey was submitted in April.  The Athletic Department is in the process of creating its own comprehensive Title IX Report which would include various statistics about the athletic program.  Among the highlights:</a:t>
            </a:r>
            <a:br>
              <a:rPr lang="en-US" sz="3400"/>
            </a:br>
            <a:endParaRPr sz="3400"/>
          </a:p>
          <a:p>
            <a:pPr indent="-444500" lvl="0" marL="457200" rtl="0" algn="l">
              <a:spcBef>
                <a:spcPts val="0"/>
              </a:spcBef>
              <a:spcAft>
                <a:spcPts val="0"/>
              </a:spcAft>
              <a:buSzPts val="3400"/>
              <a:buChar char="●"/>
            </a:pPr>
            <a:r>
              <a:rPr lang="en-US" sz="3400"/>
              <a:t>129 Athletes (64 Boys and 65 Girls) participated in sports this year, over 31 percent of the AIPHS student Body. </a:t>
            </a:r>
            <a:endParaRPr sz="3400"/>
          </a:p>
          <a:p>
            <a:pPr indent="-444500" lvl="0" marL="457200" rtl="0" algn="l">
              <a:spcBef>
                <a:spcPts val="0"/>
              </a:spcBef>
              <a:spcAft>
                <a:spcPts val="0"/>
              </a:spcAft>
              <a:buSzPts val="3400"/>
              <a:buChar char="●"/>
            </a:pPr>
            <a:r>
              <a:rPr lang="en-US" sz="3400"/>
              <a:t>Overall Sports GPA is 3.58</a:t>
            </a:r>
            <a:endParaRPr sz="3400"/>
          </a:p>
          <a:p>
            <a:pPr indent="-444500" lvl="0" marL="457200" rtl="0" algn="l">
              <a:spcBef>
                <a:spcPts val="0"/>
              </a:spcBef>
              <a:spcAft>
                <a:spcPts val="0"/>
              </a:spcAft>
              <a:buSzPts val="3400"/>
              <a:buChar char="●"/>
            </a:pPr>
            <a:r>
              <a:rPr lang="en-US" sz="3400"/>
              <a:t>2 Championship and 5 Runner-Up Banners; 8 State Qualifying Athletes; 3 Max Prep Players of the Week (Overall)</a:t>
            </a:r>
            <a:endParaRPr sz="3400"/>
          </a:p>
          <a:p>
            <a:pPr indent="0" lvl="0" marL="457200" rtl="0" algn="l">
              <a:spcBef>
                <a:spcPts val="4300"/>
              </a:spcBef>
              <a:spcAft>
                <a:spcPts val="0"/>
              </a:spcAft>
              <a:buNone/>
            </a:pPr>
            <a:r>
              <a:t/>
            </a:r>
            <a:endParaRPr sz="3400"/>
          </a:p>
          <a:p>
            <a:pPr indent="0" lvl="0" marL="457200" rtl="0" algn="l">
              <a:spcBef>
                <a:spcPts val="4300"/>
              </a:spcBef>
              <a:spcAft>
                <a:spcPts val="4300"/>
              </a:spcAft>
              <a:buNone/>
            </a:pPr>
            <a:r>
              <a:t/>
            </a:r>
            <a:endParaRPr sz="3400"/>
          </a:p>
        </p:txBody>
      </p:sp>
      <p:pic>
        <p:nvPicPr>
          <p:cNvPr id="338" name="Google Shape;338;p48"/>
          <p:cNvPicPr preferRelativeResize="0"/>
          <p:nvPr/>
        </p:nvPicPr>
        <p:blipFill>
          <a:blip r:embed="rId3">
            <a:alphaModFix/>
          </a:blip>
          <a:stretch>
            <a:fillRect/>
          </a:stretch>
        </p:blipFill>
        <p:spPr>
          <a:xfrm>
            <a:off x="152400" y="152400"/>
            <a:ext cx="10363200" cy="1341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7"/>
          <p:cNvSpPr txBox="1"/>
          <p:nvPr>
            <p:ph type="ctrTitle"/>
          </p:nvPr>
        </p:nvSpPr>
        <p:spPr>
          <a:xfrm>
            <a:off x="4480800" y="-288375"/>
            <a:ext cx="15422400" cy="1279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7200"/>
              <a:t>AIPCS II ADA &amp; ADA %</a:t>
            </a:r>
            <a:endParaRPr b="1" sz="7200"/>
          </a:p>
        </p:txBody>
      </p:sp>
      <p:graphicFrame>
        <p:nvGraphicFramePr>
          <p:cNvPr id="90" name="Google Shape;90;p17"/>
          <p:cNvGraphicFramePr/>
          <p:nvPr/>
        </p:nvGraphicFramePr>
        <p:xfrm>
          <a:off x="1125625" y="731850"/>
          <a:ext cx="3000000" cy="3000000"/>
        </p:xfrm>
        <a:graphic>
          <a:graphicData uri="http://schemas.openxmlformats.org/drawingml/2006/table">
            <a:tbl>
              <a:tblPr>
                <a:noFill/>
                <a:tableStyleId>{E4135399-CB29-4A3C-8390-246F8F05F976}</a:tableStyleId>
              </a:tblPr>
              <a:tblGrid>
                <a:gridCol w="6262350"/>
                <a:gridCol w="6611350"/>
                <a:gridCol w="7454100"/>
              </a:tblGrid>
              <a:tr h="105880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ADA</a:t>
                      </a:r>
                      <a:endParaRPr b="1" sz="6000">
                        <a:solidFill>
                          <a:schemeClr val="accent5"/>
                        </a:solidFill>
                      </a:endParaRPr>
                    </a:p>
                  </a:txBody>
                  <a:tcPr marT="91425" marB="91425" marR="91425" marL="91425"/>
                </a:tc>
                <a:tc>
                  <a:txBody>
                    <a:bodyPr>
                      <a:noAutofit/>
                    </a:bodyPr>
                    <a:lstStyle/>
                    <a:p>
                      <a:pPr indent="0" lvl="0" marL="0" rtl="0" algn="l">
                        <a:spcBef>
                          <a:spcPts val="0"/>
                        </a:spcBef>
                        <a:spcAft>
                          <a:spcPts val="0"/>
                        </a:spcAft>
                        <a:buNone/>
                      </a:pPr>
                      <a:r>
                        <a:rPr b="1" lang="en-US" sz="6000">
                          <a:solidFill>
                            <a:schemeClr val="accent5"/>
                          </a:solidFill>
                        </a:rPr>
                        <a:t>ADA %</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1a</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737.38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98.37</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1b</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765.72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97.58</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775.58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97.84</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784.78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98.07</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773.60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96.94</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769.50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96.55</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774.22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97.14</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7</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765.24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96.36</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772.79</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97.37</a:t>
                      </a:r>
                      <a:endParaRPr b="1" sz="6000">
                        <a:solidFill>
                          <a:schemeClr val="accent5"/>
                        </a:solidFill>
                      </a:endParaRPr>
                    </a:p>
                  </a:txBody>
                  <a:tcPr marT="91425" marB="91425" marR="91425" marL="91425"/>
                </a:tc>
              </a:tr>
              <a:tr h="1058800">
                <a:tc>
                  <a:txBody>
                    <a:bodyPr>
                      <a:noAutofit/>
                    </a:bodyPr>
                    <a:lstStyle/>
                    <a:p>
                      <a:pPr indent="0" lvl="0" marL="0" rtl="0" algn="l">
                        <a:spcBef>
                          <a:spcPts val="0"/>
                        </a:spcBef>
                        <a:spcAft>
                          <a:spcPts val="0"/>
                        </a:spcAft>
                        <a:buNone/>
                      </a:pPr>
                      <a:r>
                        <a:rPr b="1" lang="en-US" sz="6000">
                          <a:solidFill>
                            <a:schemeClr val="accent5"/>
                          </a:solidFill>
                        </a:rPr>
                        <a:t>Month 9*</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770.95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97.23</a:t>
                      </a:r>
                      <a:endParaRPr b="1" sz="6000">
                        <a:solidFill>
                          <a:schemeClr val="accent5"/>
                        </a:solidFill>
                      </a:endParaRPr>
                    </a:p>
                  </a:txBody>
                  <a:tcPr marT="91425" marB="91425" marR="91425" marL="91425"/>
                </a:tc>
              </a:tr>
            </a:tbl>
          </a:graphicData>
        </a:graphic>
      </p:graphicFrame>
      <p:sp>
        <p:nvSpPr>
          <p:cNvPr id="91" name="Google Shape;91;p17"/>
          <p:cNvSpPr txBox="1"/>
          <p:nvPr/>
        </p:nvSpPr>
        <p:spPr>
          <a:xfrm>
            <a:off x="1125625" y="12987900"/>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5"/>
                </a:solidFill>
              </a:rPr>
              <a:t>*Reporting period April 1, 2019 to April 26, 2019</a:t>
            </a:r>
            <a:endParaRPr b="1" sz="3600">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8"/>
          <p:cNvSpPr txBox="1"/>
          <p:nvPr>
            <p:ph type="ctrTitle"/>
          </p:nvPr>
        </p:nvSpPr>
        <p:spPr>
          <a:xfrm>
            <a:off x="4480800" y="-150450"/>
            <a:ext cx="15422400" cy="1279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7200"/>
              <a:t>AIPHS ADA &amp; ADA %</a:t>
            </a:r>
            <a:endParaRPr b="1" sz="7200"/>
          </a:p>
        </p:txBody>
      </p:sp>
      <p:graphicFrame>
        <p:nvGraphicFramePr>
          <p:cNvPr id="97" name="Google Shape;97;p18"/>
          <p:cNvGraphicFramePr/>
          <p:nvPr/>
        </p:nvGraphicFramePr>
        <p:xfrm>
          <a:off x="1289150" y="954888"/>
          <a:ext cx="3000000" cy="3000000"/>
        </p:xfrm>
        <a:graphic>
          <a:graphicData uri="http://schemas.openxmlformats.org/drawingml/2006/table">
            <a:tbl>
              <a:tblPr>
                <a:noFill/>
                <a:tableStyleId>{E4135399-CB29-4A3C-8390-246F8F05F976}</a:tableStyleId>
              </a:tblPr>
              <a:tblGrid>
                <a:gridCol w="6052675"/>
                <a:gridCol w="6321650"/>
                <a:gridCol w="7335075"/>
              </a:tblGrid>
              <a:tr h="11107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ADA</a:t>
                      </a:r>
                      <a:endParaRPr b="1" sz="6000">
                        <a:solidFill>
                          <a:schemeClr val="accent5"/>
                        </a:solidFill>
                      </a:endParaRPr>
                    </a:p>
                  </a:txBody>
                  <a:tcPr marT="91425" marB="91425" marR="91425" marL="91425"/>
                </a:tc>
                <a:tc>
                  <a:txBody>
                    <a:bodyPr>
                      <a:noAutofit/>
                    </a:bodyPr>
                    <a:lstStyle/>
                    <a:p>
                      <a:pPr indent="0" lvl="0" marL="0" rtl="0" algn="l">
                        <a:spcBef>
                          <a:spcPts val="0"/>
                        </a:spcBef>
                        <a:spcAft>
                          <a:spcPts val="0"/>
                        </a:spcAft>
                        <a:buNone/>
                      </a:pPr>
                      <a:r>
                        <a:rPr b="1" lang="en-US" sz="6000">
                          <a:solidFill>
                            <a:schemeClr val="accent5"/>
                          </a:solidFill>
                        </a:rPr>
                        <a:t>ADA %</a:t>
                      </a:r>
                      <a:endParaRPr b="1" sz="6000">
                        <a:solidFill>
                          <a:schemeClr val="accent5"/>
                        </a:solidFill>
                      </a:endParaRPr>
                    </a:p>
                  </a:txBody>
                  <a:tcPr marT="91425" marB="91425" marR="91425" marL="91425"/>
                </a:tc>
              </a:tr>
              <a:tr h="1110750">
                <a:tc>
                  <a:txBody>
                    <a:bodyPr>
                      <a:noAutofit/>
                    </a:bodyPr>
                    <a:lstStyle/>
                    <a:p>
                      <a:pPr indent="0" lvl="0" marL="0" rtl="0" algn="l">
                        <a:spcBef>
                          <a:spcPts val="0"/>
                        </a:spcBef>
                        <a:spcAft>
                          <a:spcPts val="0"/>
                        </a:spcAft>
                        <a:buNone/>
                      </a:pPr>
                      <a:r>
                        <a:rPr b="1" lang="en-US" sz="6000">
                          <a:solidFill>
                            <a:schemeClr val="accent5"/>
                          </a:solidFill>
                        </a:rPr>
                        <a:t>Month 1a</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394.5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96.21</a:t>
                      </a:r>
                      <a:endParaRPr b="1" sz="6000">
                        <a:solidFill>
                          <a:schemeClr val="accent5"/>
                        </a:solidFill>
                      </a:endParaRPr>
                    </a:p>
                  </a:txBody>
                  <a:tcPr marT="91425" marB="91425" marR="91425" marL="91425"/>
                </a:tc>
              </a:tr>
              <a:tr h="1110750">
                <a:tc>
                  <a:txBody>
                    <a:bodyPr>
                      <a:noAutofit/>
                    </a:bodyPr>
                    <a:lstStyle/>
                    <a:p>
                      <a:pPr indent="0" lvl="0" marL="0" rtl="0" algn="l">
                        <a:spcBef>
                          <a:spcPts val="0"/>
                        </a:spcBef>
                        <a:spcAft>
                          <a:spcPts val="0"/>
                        </a:spcAft>
                        <a:buNone/>
                      </a:pPr>
                      <a:r>
                        <a:rPr b="1" lang="en-US" sz="6000">
                          <a:solidFill>
                            <a:schemeClr val="accent5"/>
                          </a:solidFill>
                        </a:rPr>
                        <a:t>Month 1b</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393.22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93.90</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r>
              <a:tr h="1110750">
                <a:tc>
                  <a:txBody>
                    <a:bodyPr>
                      <a:noAutofit/>
                    </a:bodyPr>
                    <a:lstStyle/>
                    <a:p>
                      <a:pPr indent="0" lvl="0" marL="0" rtl="0" algn="l">
                        <a:spcBef>
                          <a:spcPts val="0"/>
                        </a:spcBef>
                        <a:spcAft>
                          <a:spcPts val="0"/>
                        </a:spcAft>
                        <a:buNone/>
                      </a:pPr>
                      <a:r>
                        <a:rPr b="1" lang="en-US" sz="6000">
                          <a:solidFill>
                            <a:schemeClr val="accent5"/>
                          </a:solidFill>
                        </a:rPr>
                        <a:t>Month 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388.16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94.36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10750">
                <a:tc>
                  <a:txBody>
                    <a:bodyPr>
                      <a:noAutofit/>
                    </a:bodyPr>
                    <a:lstStyle/>
                    <a:p>
                      <a:pPr indent="0" lvl="0" marL="0" rtl="0" algn="l">
                        <a:spcBef>
                          <a:spcPts val="0"/>
                        </a:spcBef>
                        <a:spcAft>
                          <a:spcPts val="0"/>
                        </a:spcAft>
                        <a:buNone/>
                      </a:pPr>
                      <a:r>
                        <a:rPr b="1" lang="en-US" sz="6000">
                          <a:solidFill>
                            <a:schemeClr val="accent5"/>
                          </a:solidFill>
                        </a:rPr>
                        <a:t>Month 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390.53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94.91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10750">
                <a:tc>
                  <a:txBody>
                    <a:bodyPr>
                      <a:noAutofit/>
                    </a:bodyPr>
                    <a:lstStyle/>
                    <a:p>
                      <a:pPr indent="0" lvl="0" marL="0" rtl="0" algn="l">
                        <a:spcBef>
                          <a:spcPts val="0"/>
                        </a:spcBef>
                        <a:spcAft>
                          <a:spcPts val="0"/>
                        </a:spcAft>
                        <a:buNone/>
                      </a:pPr>
                      <a:r>
                        <a:rPr b="1" lang="en-US" sz="6000">
                          <a:solidFill>
                            <a:schemeClr val="accent5"/>
                          </a:solidFill>
                        </a:rPr>
                        <a:t>Month 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384.30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93.51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10750">
                <a:tc>
                  <a:txBody>
                    <a:bodyPr>
                      <a:noAutofit/>
                    </a:bodyPr>
                    <a:lstStyle/>
                    <a:p>
                      <a:pPr indent="0" lvl="0" marL="0" rtl="0" algn="l">
                        <a:spcBef>
                          <a:spcPts val="0"/>
                        </a:spcBef>
                        <a:spcAft>
                          <a:spcPts val="0"/>
                        </a:spcAft>
                        <a:buNone/>
                      </a:pPr>
                      <a:r>
                        <a:rPr b="1" lang="en-US" sz="6000">
                          <a:solidFill>
                            <a:schemeClr val="accent5"/>
                          </a:solidFill>
                        </a:rPr>
                        <a:t>Month 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391.40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10750">
                <a:tc>
                  <a:txBody>
                    <a:bodyPr>
                      <a:noAutofit/>
                    </a:bodyPr>
                    <a:lstStyle/>
                    <a:p>
                      <a:pPr indent="0" lvl="0" marL="0" rtl="0" algn="l">
                        <a:spcBef>
                          <a:spcPts val="0"/>
                        </a:spcBef>
                        <a:spcAft>
                          <a:spcPts val="0"/>
                        </a:spcAft>
                        <a:buNone/>
                      </a:pPr>
                      <a:r>
                        <a:rPr b="1" lang="en-US" sz="6000">
                          <a:solidFill>
                            <a:schemeClr val="accent5"/>
                          </a:solidFill>
                        </a:rPr>
                        <a:t>Month 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386.44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10750">
                <a:tc>
                  <a:txBody>
                    <a:bodyPr>
                      <a:noAutofit/>
                    </a:bodyPr>
                    <a:lstStyle/>
                    <a:p>
                      <a:pPr indent="0" lvl="0" marL="0" rtl="0" algn="l">
                        <a:spcBef>
                          <a:spcPts val="0"/>
                        </a:spcBef>
                        <a:spcAft>
                          <a:spcPts val="0"/>
                        </a:spcAft>
                        <a:buNone/>
                      </a:pPr>
                      <a:r>
                        <a:rPr b="1" lang="en-US" sz="6000">
                          <a:solidFill>
                            <a:schemeClr val="accent5"/>
                          </a:solidFill>
                        </a:rPr>
                        <a:t>Month 7</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380.76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95.29</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10750">
                <a:tc>
                  <a:txBody>
                    <a:bodyPr>
                      <a:noAutofit/>
                    </a:bodyPr>
                    <a:lstStyle/>
                    <a:p>
                      <a:pPr indent="0" lvl="0" marL="0" rtl="0" algn="l">
                        <a:spcBef>
                          <a:spcPts val="0"/>
                        </a:spcBef>
                        <a:spcAft>
                          <a:spcPts val="0"/>
                        </a:spcAft>
                        <a:buNone/>
                      </a:pPr>
                      <a:r>
                        <a:rPr b="1" lang="en-US" sz="6000">
                          <a:solidFill>
                            <a:schemeClr val="accent5"/>
                          </a:solidFill>
                        </a:rPr>
                        <a:t>Month 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380.07</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10750">
                <a:tc>
                  <a:txBody>
                    <a:bodyPr>
                      <a:noAutofit/>
                    </a:bodyPr>
                    <a:lstStyle/>
                    <a:p>
                      <a:pPr indent="0" lvl="0" marL="0" rtl="0" algn="l">
                        <a:spcBef>
                          <a:spcPts val="0"/>
                        </a:spcBef>
                        <a:spcAft>
                          <a:spcPts val="0"/>
                        </a:spcAft>
                        <a:buNone/>
                      </a:pPr>
                      <a:r>
                        <a:rPr b="1" lang="en-US" sz="6000">
                          <a:solidFill>
                            <a:schemeClr val="accent5"/>
                          </a:solidFill>
                        </a:rPr>
                        <a:t>Month 9*</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375.96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94.81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98" name="Google Shape;98;p18"/>
          <p:cNvSpPr txBox="1"/>
          <p:nvPr/>
        </p:nvSpPr>
        <p:spPr>
          <a:xfrm>
            <a:off x="1161950" y="12987900"/>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5"/>
                </a:solidFill>
              </a:rPr>
              <a:t>*Reporting period April 1, 2019 to April 26, 2019</a:t>
            </a:r>
            <a:endParaRPr b="1" sz="3600">
              <a:solidFill>
                <a:schemeClr val="accent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9"/>
          <p:cNvSpPr txBox="1"/>
          <p:nvPr>
            <p:ph type="ctrTitle"/>
          </p:nvPr>
        </p:nvSpPr>
        <p:spPr>
          <a:xfrm>
            <a:off x="2381250" y="1773475"/>
            <a:ext cx="19367400" cy="14649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K-1 Satellite Updates: Events</a:t>
            </a:r>
            <a:endParaRPr/>
          </a:p>
        </p:txBody>
      </p:sp>
      <p:sp>
        <p:nvSpPr>
          <p:cNvPr id="104" name="Google Shape;104;p19"/>
          <p:cNvSpPr txBox="1"/>
          <p:nvPr/>
        </p:nvSpPr>
        <p:spPr>
          <a:xfrm>
            <a:off x="1232475" y="4191900"/>
            <a:ext cx="9557700" cy="53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5000">
                <a:solidFill>
                  <a:schemeClr val="accent5"/>
                </a:solidFill>
                <a:latin typeface="Roboto"/>
                <a:ea typeface="Roboto"/>
                <a:cs typeface="Roboto"/>
                <a:sym typeface="Roboto"/>
              </a:rPr>
              <a:t>May 24:</a:t>
            </a:r>
            <a:r>
              <a:rPr lang="en-US" sz="5000">
                <a:solidFill>
                  <a:schemeClr val="accent5"/>
                </a:solidFill>
                <a:latin typeface="Roboto"/>
                <a:ea typeface="Roboto"/>
                <a:cs typeface="Roboto"/>
                <a:sym typeface="Roboto"/>
              </a:rPr>
              <a:t> Family Literacy Tea</a:t>
            </a:r>
            <a:endParaRPr b="1" sz="5000">
              <a:solidFill>
                <a:schemeClr val="accent5"/>
              </a:solidFill>
              <a:latin typeface="Roboto"/>
              <a:ea typeface="Roboto"/>
              <a:cs typeface="Roboto"/>
              <a:sym typeface="Roboto"/>
            </a:endParaRPr>
          </a:p>
          <a:p>
            <a:pPr indent="0" lvl="0" marL="0" rtl="0" algn="l">
              <a:spcBef>
                <a:spcPts val="0"/>
              </a:spcBef>
              <a:spcAft>
                <a:spcPts val="0"/>
              </a:spcAft>
              <a:buNone/>
            </a:pPr>
            <a:r>
              <a:t/>
            </a:r>
            <a:endParaRPr b="1" sz="5000">
              <a:solidFill>
                <a:schemeClr val="accent5"/>
              </a:solidFill>
              <a:latin typeface="Roboto"/>
              <a:ea typeface="Roboto"/>
              <a:cs typeface="Roboto"/>
              <a:sym typeface="Roboto"/>
            </a:endParaRPr>
          </a:p>
          <a:p>
            <a:pPr indent="0" lvl="0" marL="0" rtl="0" algn="l">
              <a:spcBef>
                <a:spcPts val="0"/>
              </a:spcBef>
              <a:spcAft>
                <a:spcPts val="0"/>
              </a:spcAft>
              <a:buNone/>
            </a:pPr>
            <a:r>
              <a:rPr b="1" lang="en-US" sz="5000">
                <a:solidFill>
                  <a:schemeClr val="accent5"/>
                </a:solidFill>
                <a:latin typeface="Roboto"/>
                <a:ea typeface="Roboto"/>
                <a:cs typeface="Roboto"/>
                <a:sym typeface="Roboto"/>
              </a:rPr>
              <a:t>May 31:</a:t>
            </a:r>
            <a:r>
              <a:rPr lang="en-US" sz="5000">
                <a:solidFill>
                  <a:schemeClr val="accent5"/>
                </a:solidFill>
                <a:latin typeface="Roboto"/>
                <a:ea typeface="Roboto"/>
                <a:cs typeface="Roboto"/>
                <a:sym typeface="Roboto"/>
              </a:rPr>
              <a:t> Sing Out Loud Day</a:t>
            </a:r>
            <a:endParaRPr sz="5000">
              <a:solidFill>
                <a:schemeClr val="accent5"/>
              </a:solidFill>
              <a:latin typeface="Roboto"/>
              <a:ea typeface="Roboto"/>
              <a:cs typeface="Roboto"/>
              <a:sym typeface="Roboto"/>
            </a:endParaRPr>
          </a:p>
          <a:p>
            <a:pPr indent="0" lvl="0" marL="0" rtl="0" algn="l">
              <a:spcBef>
                <a:spcPts val="0"/>
              </a:spcBef>
              <a:spcAft>
                <a:spcPts val="0"/>
              </a:spcAft>
              <a:buNone/>
            </a:pPr>
            <a:r>
              <a:t/>
            </a:r>
            <a:endParaRPr sz="5000">
              <a:solidFill>
                <a:schemeClr val="accent5"/>
              </a:solidFill>
              <a:latin typeface="Roboto"/>
              <a:ea typeface="Roboto"/>
              <a:cs typeface="Roboto"/>
              <a:sym typeface="Roboto"/>
            </a:endParaRPr>
          </a:p>
          <a:p>
            <a:pPr indent="0" lvl="0" marL="0" rtl="0" algn="l">
              <a:spcBef>
                <a:spcPts val="0"/>
              </a:spcBef>
              <a:spcAft>
                <a:spcPts val="0"/>
              </a:spcAft>
              <a:buNone/>
            </a:pPr>
            <a:r>
              <a:rPr b="1" lang="en-US" sz="5000">
                <a:solidFill>
                  <a:schemeClr val="accent5"/>
                </a:solidFill>
                <a:latin typeface="Roboto"/>
                <a:ea typeface="Roboto"/>
                <a:cs typeface="Roboto"/>
                <a:sym typeface="Roboto"/>
              </a:rPr>
              <a:t>June 6: </a:t>
            </a:r>
            <a:r>
              <a:rPr lang="en-US" sz="5000">
                <a:solidFill>
                  <a:schemeClr val="accent5"/>
                </a:solidFill>
                <a:latin typeface="Roboto"/>
                <a:ea typeface="Roboto"/>
                <a:cs typeface="Roboto"/>
                <a:sym typeface="Roboto"/>
              </a:rPr>
              <a:t>End of the year field trip</a:t>
            </a:r>
            <a:endParaRPr sz="5000">
              <a:solidFill>
                <a:schemeClr val="accent5"/>
              </a:solidFill>
              <a:latin typeface="Roboto"/>
              <a:ea typeface="Roboto"/>
              <a:cs typeface="Roboto"/>
              <a:sym typeface="Roboto"/>
            </a:endParaRPr>
          </a:p>
          <a:p>
            <a:pPr indent="0" lvl="0" marL="0" rtl="0" algn="l">
              <a:spcBef>
                <a:spcPts val="0"/>
              </a:spcBef>
              <a:spcAft>
                <a:spcPts val="0"/>
              </a:spcAft>
              <a:buNone/>
            </a:pPr>
            <a:r>
              <a:t/>
            </a:r>
            <a:endParaRPr sz="5000">
              <a:solidFill>
                <a:schemeClr val="accent5"/>
              </a:solidFill>
              <a:latin typeface="Roboto"/>
              <a:ea typeface="Roboto"/>
              <a:cs typeface="Roboto"/>
              <a:sym typeface="Roboto"/>
            </a:endParaRPr>
          </a:p>
          <a:p>
            <a:pPr indent="0" lvl="0" marL="0" rtl="0" algn="l">
              <a:spcBef>
                <a:spcPts val="0"/>
              </a:spcBef>
              <a:spcAft>
                <a:spcPts val="0"/>
              </a:spcAft>
              <a:buNone/>
            </a:pPr>
            <a:r>
              <a:rPr b="1" lang="en-US" sz="5000">
                <a:solidFill>
                  <a:schemeClr val="accent5"/>
                </a:solidFill>
                <a:latin typeface="Roboto"/>
                <a:ea typeface="Roboto"/>
                <a:cs typeface="Roboto"/>
                <a:sym typeface="Roboto"/>
              </a:rPr>
              <a:t>June 14: </a:t>
            </a:r>
            <a:r>
              <a:rPr lang="en-US" sz="5000">
                <a:solidFill>
                  <a:schemeClr val="accent5"/>
                </a:solidFill>
                <a:latin typeface="Roboto"/>
                <a:ea typeface="Roboto"/>
                <a:cs typeface="Roboto"/>
                <a:sym typeface="Roboto"/>
              </a:rPr>
              <a:t>Graduation/Potluck</a:t>
            </a:r>
            <a:endParaRPr sz="5000">
              <a:solidFill>
                <a:schemeClr val="accent5"/>
              </a:solidFill>
              <a:latin typeface="Roboto"/>
              <a:ea typeface="Roboto"/>
              <a:cs typeface="Roboto"/>
              <a:sym typeface="Roboto"/>
            </a:endParaRPr>
          </a:p>
        </p:txBody>
      </p:sp>
      <p:pic>
        <p:nvPicPr>
          <p:cNvPr id="105" name="Google Shape;105;p19"/>
          <p:cNvPicPr preferRelativeResize="0"/>
          <p:nvPr/>
        </p:nvPicPr>
        <p:blipFill>
          <a:blip r:embed="rId3">
            <a:alphaModFix/>
          </a:blip>
          <a:stretch>
            <a:fillRect/>
          </a:stretch>
        </p:blipFill>
        <p:spPr>
          <a:xfrm>
            <a:off x="10790174" y="3483400"/>
            <a:ext cx="7109595" cy="5332197"/>
          </a:xfrm>
          <a:prstGeom prst="rect">
            <a:avLst/>
          </a:prstGeom>
          <a:noFill/>
          <a:ln>
            <a:noFill/>
          </a:ln>
        </p:spPr>
      </p:pic>
      <p:pic>
        <p:nvPicPr>
          <p:cNvPr id="106" name="Google Shape;106;p19"/>
          <p:cNvPicPr preferRelativeResize="0"/>
          <p:nvPr/>
        </p:nvPicPr>
        <p:blipFill>
          <a:blip r:embed="rId4">
            <a:alphaModFix/>
          </a:blip>
          <a:stretch>
            <a:fillRect/>
          </a:stretch>
        </p:blipFill>
        <p:spPr>
          <a:xfrm>
            <a:off x="18052169" y="3390775"/>
            <a:ext cx="6179431" cy="8239241"/>
          </a:xfrm>
          <a:prstGeom prst="rect">
            <a:avLst/>
          </a:prstGeom>
          <a:noFill/>
          <a:ln>
            <a:noFill/>
          </a:ln>
        </p:spPr>
      </p:pic>
      <p:pic>
        <p:nvPicPr>
          <p:cNvPr id="107" name="Google Shape;107;p19"/>
          <p:cNvPicPr preferRelativeResize="0"/>
          <p:nvPr/>
        </p:nvPicPr>
        <p:blipFill>
          <a:blip r:embed="rId5">
            <a:alphaModFix/>
          </a:blip>
          <a:stretch>
            <a:fillRect/>
          </a:stretch>
        </p:blipFill>
        <p:spPr>
          <a:xfrm>
            <a:off x="10790176" y="9060625"/>
            <a:ext cx="7109595" cy="45956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0"/>
          <p:cNvSpPr txBox="1"/>
          <p:nvPr>
            <p:ph type="ctrTitle"/>
          </p:nvPr>
        </p:nvSpPr>
        <p:spPr>
          <a:xfrm>
            <a:off x="571500" y="871925"/>
            <a:ext cx="23812500" cy="18108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K-1 Satellite: June Priority Report</a:t>
            </a:r>
            <a:endParaRPr/>
          </a:p>
        </p:txBody>
      </p:sp>
      <p:sp>
        <p:nvSpPr>
          <p:cNvPr id="113" name="Google Shape;113;p20"/>
          <p:cNvSpPr txBox="1"/>
          <p:nvPr>
            <p:ph idx="1" type="subTitle"/>
          </p:nvPr>
        </p:nvSpPr>
        <p:spPr>
          <a:xfrm>
            <a:off x="10826750" y="3652975"/>
            <a:ext cx="10703100" cy="90153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u="sng"/>
              <a:t>June</a:t>
            </a:r>
            <a:r>
              <a:rPr b="1" lang="en-US" u="sng"/>
              <a:t> Updates</a:t>
            </a:r>
            <a:endParaRPr b="1" sz="4800" u="sng"/>
          </a:p>
          <a:p>
            <a:pPr indent="0" lvl="0" marL="457200" rtl="0" algn="ctr">
              <a:spcBef>
                <a:spcPts val="0"/>
              </a:spcBef>
              <a:spcAft>
                <a:spcPts val="0"/>
              </a:spcAft>
              <a:buClr>
                <a:srgbClr val="000000"/>
              </a:buClr>
              <a:buSzPts val="1100"/>
              <a:buFont typeface="Arial"/>
              <a:buNone/>
            </a:pPr>
            <a:r>
              <a:t/>
            </a:r>
            <a:endParaRPr b="1" sz="3600" u="sng"/>
          </a:p>
          <a:p>
            <a:pPr indent="-457200" lvl="0" marL="457200" rtl="0" algn="l">
              <a:spcBef>
                <a:spcPts val="0"/>
              </a:spcBef>
              <a:spcAft>
                <a:spcPts val="0"/>
              </a:spcAft>
              <a:buSzPts val="3600"/>
              <a:buAutoNum type="arabicPeriod"/>
            </a:pPr>
            <a:r>
              <a:rPr b="1" lang="en-US" sz="3600"/>
              <a:t>Literacy Overview:</a:t>
            </a:r>
            <a:r>
              <a:rPr lang="en-US" sz="3600"/>
              <a:t> strategic literacy plan; disaggregate data</a:t>
            </a:r>
            <a:endParaRPr sz="3600"/>
          </a:p>
          <a:p>
            <a:pPr indent="0" lvl="0" marL="457200" rtl="0" algn="l">
              <a:spcBef>
                <a:spcPts val="0"/>
              </a:spcBef>
              <a:spcAft>
                <a:spcPts val="0"/>
              </a:spcAft>
              <a:buClr>
                <a:srgbClr val="000000"/>
              </a:buClr>
              <a:buSzPts val="1100"/>
              <a:buFont typeface="Arial"/>
              <a:buNone/>
            </a:pPr>
            <a:r>
              <a:t/>
            </a:r>
            <a:endParaRPr sz="3600"/>
          </a:p>
          <a:p>
            <a:pPr indent="-457200" lvl="0" marL="457200" rtl="0" algn="l">
              <a:spcBef>
                <a:spcPts val="0"/>
              </a:spcBef>
              <a:spcAft>
                <a:spcPts val="0"/>
              </a:spcAft>
              <a:buSzPts val="3600"/>
              <a:buAutoNum type="arabicPeriod"/>
            </a:pPr>
            <a:r>
              <a:rPr b="1" lang="en-US" sz="3600"/>
              <a:t>Assessment Calendar:</a:t>
            </a:r>
            <a:r>
              <a:rPr lang="en-US" sz="3600"/>
              <a:t> finished indicators to build coherent literacy goals K-5.</a:t>
            </a:r>
            <a:endParaRPr sz="3600"/>
          </a:p>
          <a:p>
            <a:pPr indent="0" lvl="0" marL="457200" rtl="0" algn="l">
              <a:spcBef>
                <a:spcPts val="0"/>
              </a:spcBef>
              <a:spcAft>
                <a:spcPts val="0"/>
              </a:spcAft>
              <a:buNone/>
            </a:pPr>
            <a:r>
              <a:t/>
            </a:r>
            <a:endParaRPr sz="3600"/>
          </a:p>
          <a:p>
            <a:pPr indent="-457200" lvl="0" marL="457200" rtl="0" algn="l">
              <a:spcBef>
                <a:spcPts val="0"/>
              </a:spcBef>
              <a:spcAft>
                <a:spcPts val="0"/>
              </a:spcAft>
              <a:buSzPts val="3600"/>
              <a:buAutoNum type="arabicPeriod"/>
            </a:pPr>
            <a:r>
              <a:rPr b="1" lang="en-US" sz="3600"/>
              <a:t>RJ</a:t>
            </a:r>
            <a:r>
              <a:rPr lang="en-US" sz="3600"/>
              <a:t>: building alignment for age-appropriate practices in discipline.</a:t>
            </a:r>
            <a:endParaRPr sz="3600"/>
          </a:p>
          <a:p>
            <a:pPr indent="0" lvl="0" marL="457200" rtl="0" algn="l">
              <a:spcBef>
                <a:spcPts val="0"/>
              </a:spcBef>
              <a:spcAft>
                <a:spcPts val="0"/>
              </a:spcAft>
              <a:buNone/>
            </a:pPr>
            <a:r>
              <a:t/>
            </a:r>
            <a:endParaRPr sz="3600"/>
          </a:p>
          <a:p>
            <a:pPr indent="0" lvl="0" marL="0" rtl="0" algn="l">
              <a:spcBef>
                <a:spcPts val="0"/>
              </a:spcBef>
              <a:spcAft>
                <a:spcPts val="0"/>
              </a:spcAft>
              <a:buNone/>
            </a:pPr>
            <a:r>
              <a:t/>
            </a:r>
            <a:endParaRPr sz="4000"/>
          </a:p>
          <a:p>
            <a:pPr indent="0" lvl="0" marL="0" rtl="0" algn="l">
              <a:spcBef>
                <a:spcPts val="0"/>
              </a:spcBef>
              <a:spcAft>
                <a:spcPts val="0"/>
              </a:spcAft>
              <a:buNone/>
            </a:pPr>
            <a:r>
              <a:t/>
            </a:r>
            <a:endParaRPr/>
          </a:p>
        </p:txBody>
      </p:sp>
      <p:pic>
        <p:nvPicPr>
          <p:cNvPr id="114" name="Google Shape;114;p20"/>
          <p:cNvPicPr preferRelativeResize="0"/>
          <p:nvPr/>
        </p:nvPicPr>
        <p:blipFill>
          <a:blip r:embed="rId3">
            <a:alphaModFix/>
          </a:blip>
          <a:stretch>
            <a:fillRect/>
          </a:stretch>
        </p:blipFill>
        <p:spPr>
          <a:xfrm>
            <a:off x="1659850" y="2621638"/>
            <a:ext cx="8308478" cy="110779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1"/>
          <p:cNvSpPr txBox="1"/>
          <p:nvPr>
            <p:ph type="ctrTitle"/>
          </p:nvPr>
        </p:nvSpPr>
        <p:spPr>
          <a:xfrm>
            <a:off x="571500" y="357125"/>
            <a:ext cx="23812500" cy="19761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HOD: Elementary Academics</a:t>
            </a:r>
            <a:endParaRPr/>
          </a:p>
        </p:txBody>
      </p:sp>
      <p:sp>
        <p:nvSpPr>
          <p:cNvPr id="120" name="Google Shape;120;p21"/>
          <p:cNvSpPr txBox="1"/>
          <p:nvPr>
            <p:ph idx="1" type="subTitle"/>
          </p:nvPr>
        </p:nvSpPr>
        <p:spPr>
          <a:xfrm>
            <a:off x="4081350" y="2780925"/>
            <a:ext cx="16325100" cy="97263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sz="4800"/>
              <a:t>-Benchmark Advance: integrated with our inquiry blocks</a:t>
            </a:r>
            <a:endParaRPr sz="4800"/>
          </a:p>
          <a:p>
            <a:pPr indent="0" lvl="0" marL="0" rtl="0" algn="l">
              <a:spcBef>
                <a:spcPts val="0"/>
              </a:spcBef>
              <a:spcAft>
                <a:spcPts val="0"/>
              </a:spcAft>
              <a:buNone/>
            </a:pPr>
            <a:r>
              <a:t/>
            </a:r>
            <a:endParaRPr sz="4800"/>
          </a:p>
          <a:p>
            <a:pPr indent="0" lvl="0" marL="0" rtl="0" algn="l">
              <a:spcBef>
                <a:spcPts val="0"/>
              </a:spcBef>
              <a:spcAft>
                <a:spcPts val="0"/>
              </a:spcAft>
              <a:buNone/>
            </a:pPr>
            <a:r>
              <a:rPr lang="en-US" sz="4800"/>
              <a:t>-K-5: Coaching Cycles</a:t>
            </a:r>
            <a:endParaRPr sz="4800"/>
          </a:p>
          <a:p>
            <a:pPr indent="0" lvl="0" marL="0" rtl="0" algn="l">
              <a:spcBef>
                <a:spcPts val="0"/>
              </a:spcBef>
              <a:spcAft>
                <a:spcPts val="0"/>
              </a:spcAft>
              <a:buNone/>
            </a:pPr>
            <a:r>
              <a:t/>
            </a:r>
            <a:endParaRPr sz="4800"/>
          </a:p>
          <a:p>
            <a:pPr indent="0" lvl="0" marL="0" rtl="0" algn="l">
              <a:spcBef>
                <a:spcPts val="0"/>
              </a:spcBef>
              <a:spcAft>
                <a:spcPts val="0"/>
              </a:spcAft>
              <a:buNone/>
            </a:pPr>
            <a:r>
              <a:rPr lang="en-US" sz="4800"/>
              <a:t>-Mandarin Integration: looking for best practices for teaching Mandarin while also meeting core class goals and arts. </a:t>
            </a:r>
            <a:endParaRPr sz="4800"/>
          </a:p>
          <a:p>
            <a:pPr indent="0" lvl="0" marL="457200" rtl="0" algn="l">
              <a:spcBef>
                <a:spcPts val="0"/>
              </a:spcBef>
              <a:spcAft>
                <a:spcPts val="0"/>
              </a:spcAft>
              <a:buNone/>
            </a:pPr>
            <a:r>
              <a:t/>
            </a:r>
            <a:endParaRPr sz="4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2"/>
          <p:cNvSpPr txBox="1"/>
          <p:nvPr>
            <p:ph type="ctrTitle"/>
          </p:nvPr>
        </p:nvSpPr>
        <p:spPr>
          <a:xfrm>
            <a:off x="14522250" y="1408500"/>
            <a:ext cx="9506700" cy="75789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b="1" lang="en-US">
                <a:solidFill>
                  <a:schemeClr val="accent5"/>
                </a:solidFill>
              </a:rPr>
              <a:t>JUNE </a:t>
            </a:r>
            <a:r>
              <a:rPr b="1" lang="en-US">
                <a:solidFill>
                  <a:schemeClr val="accent5"/>
                </a:solidFill>
              </a:rPr>
              <a:t>DATA</a:t>
            </a:r>
            <a:endParaRPr>
              <a:solidFill>
                <a:schemeClr val="accent5"/>
              </a:solidFill>
            </a:endParaRPr>
          </a:p>
          <a:p>
            <a:pPr indent="0" lvl="0" marL="0" rtl="0" algn="ctr">
              <a:spcBef>
                <a:spcPts val="0"/>
              </a:spcBef>
              <a:spcAft>
                <a:spcPts val="0"/>
              </a:spcAft>
              <a:buNone/>
            </a:pPr>
            <a:r>
              <a:rPr lang="en-US"/>
              <a:t>Progress Report Growth</a:t>
            </a:r>
            <a:endParaRPr/>
          </a:p>
        </p:txBody>
      </p:sp>
      <p:pic>
        <p:nvPicPr>
          <p:cNvPr id="126" name="Google Shape;126;p22"/>
          <p:cNvPicPr preferRelativeResize="0"/>
          <p:nvPr/>
        </p:nvPicPr>
        <p:blipFill>
          <a:blip r:embed="rId3">
            <a:alphaModFix/>
          </a:blip>
          <a:stretch>
            <a:fillRect/>
          </a:stretch>
        </p:blipFill>
        <p:spPr>
          <a:xfrm>
            <a:off x="328025" y="0"/>
            <a:ext cx="13928325" cy="13716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