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57" r:id="rId6"/>
    <p:sldId id="258" r:id="rId7"/>
    <p:sldId id="259" r:id="rId8"/>
    <p:sldId id="268" r:id="rId9"/>
    <p:sldId id="260" r:id="rId10"/>
    <p:sldId id="270" r:id="rId11"/>
    <p:sldId id="261" r:id="rId12"/>
    <p:sldId id="264" r:id="rId13"/>
    <p:sldId id="274" r:id="rId14"/>
    <p:sldId id="277" r:id="rId15"/>
    <p:sldId id="276" r:id="rId16"/>
    <p:sldId id="275" r:id="rId17"/>
    <p:sldId id="278" r:id="rId18"/>
    <p:sldId id="280" r:id="rId19"/>
    <p:sldId id="263" r:id="rId20"/>
    <p:sldId id="279" r:id="rId21"/>
    <p:sldId id="283" r:id="rId22"/>
    <p:sldId id="281" r:id="rId23"/>
    <p:sldId id="266"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73" d="100"/>
          <a:sy n="73" d="100"/>
        </p:scale>
        <p:origin x="58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6/13/2019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6/13/2019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6/13/2019</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6/13/2019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6/13/2019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6/13/2019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6/13/2019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6/13/2019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6/13/2019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6/13/2019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6/13/2019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6/13/2019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6/13/2019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6/13/2019</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1316" y="2333657"/>
            <a:ext cx="6839747" cy="2944924"/>
          </a:xfrm>
        </p:spPr>
        <p:txBody>
          <a:bodyPr anchor="ctr">
            <a:normAutofit/>
          </a:bodyPr>
          <a:lstStyle/>
          <a:p>
            <a:pPr algn="ctr"/>
            <a:r>
              <a:rPr lang="en-US" dirty="0"/>
              <a:t>2019-2020 </a:t>
            </a:r>
            <a:r>
              <a:rPr lang="en-US" dirty="0" smtClean="0"/>
              <a:t/>
            </a:r>
            <a:br>
              <a:rPr lang="en-US" dirty="0" smtClean="0"/>
            </a:br>
            <a:r>
              <a:rPr lang="en-US" sz="3000" dirty="0" smtClean="0"/>
              <a:t>American </a:t>
            </a:r>
            <a:r>
              <a:rPr lang="en-US" sz="3000" dirty="0"/>
              <a:t>Indian Model Schools</a:t>
            </a:r>
            <a:br>
              <a:rPr lang="en-US" sz="3000" dirty="0"/>
            </a:br>
            <a:r>
              <a:rPr lang="en-US" dirty="0"/>
              <a:t>Adoption Budget </a:t>
            </a:r>
            <a:r>
              <a:rPr lang="en-US" dirty="0" smtClean="0"/>
              <a:t/>
            </a:r>
            <a:br>
              <a:rPr lang="en-US" dirty="0" smtClean="0"/>
            </a:br>
            <a:endParaRPr lang="en-US"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
        <p:nvSpPr>
          <p:cNvPr id="2" name="Subtitle 1"/>
          <p:cNvSpPr>
            <a:spLocks noGrp="1"/>
          </p:cNvSpPr>
          <p:nvPr>
            <p:ph type="subTitle" idx="1"/>
          </p:nvPr>
        </p:nvSpPr>
        <p:spPr>
          <a:xfrm>
            <a:off x="6457950" y="5823799"/>
            <a:ext cx="5734050" cy="955565"/>
          </a:xfrm>
        </p:spPr>
        <p:txBody>
          <a:bodyPr>
            <a:normAutofit/>
          </a:bodyPr>
          <a:lstStyle/>
          <a:p>
            <a:r>
              <a:rPr lang="en-US" sz="1400" dirty="0" smtClean="0">
                <a:solidFill>
                  <a:schemeClr val="bg1"/>
                </a:solidFill>
              </a:rPr>
              <a:t>Presented June 13,2019</a:t>
            </a:r>
          </a:p>
          <a:p>
            <a:r>
              <a:rPr lang="en-US" sz="1400" dirty="0" smtClean="0">
                <a:solidFill>
                  <a:schemeClr val="bg1"/>
                </a:solidFill>
              </a:rPr>
              <a:t>Finance Committee Meeting</a:t>
            </a:r>
          </a:p>
          <a:p>
            <a:r>
              <a:rPr lang="en-US" sz="1400" dirty="0" smtClean="0">
                <a:solidFill>
                  <a:schemeClr val="bg1"/>
                </a:solidFill>
              </a:rPr>
              <a:t>Presenter: Katema Ballentine, CBO</a:t>
            </a:r>
            <a:endParaRPr lang="en-US" sz="1400" dirty="0">
              <a:solidFill>
                <a:schemeClr val="bg1"/>
              </a:solidFill>
            </a:endParaRP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71308" y="395100"/>
            <a:ext cx="2633700" cy="377985"/>
          </a:xfrm>
          <a:prstGeom prst="rect">
            <a:avLst/>
          </a:prstGeom>
        </p:spPr>
      </p:pic>
      <p:pic>
        <p:nvPicPr>
          <p:cNvPr id="4" name="Picture 3"/>
          <p:cNvPicPr>
            <a:picLocks noChangeAspect="1"/>
          </p:cNvPicPr>
          <p:nvPr/>
        </p:nvPicPr>
        <p:blipFill>
          <a:blip r:embed="rId3"/>
          <a:stretch>
            <a:fillRect/>
          </a:stretch>
        </p:blipFill>
        <p:spPr>
          <a:xfrm>
            <a:off x="6671308" y="3165192"/>
            <a:ext cx="2633700" cy="377985"/>
          </a:xfrm>
          <a:prstGeom prst="rect">
            <a:avLst/>
          </a:prstGeom>
        </p:spPr>
      </p:pic>
      <p:sp>
        <p:nvSpPr>
          <p:cNvPr id="8" name="TextBox 7"/>
          <p:cNvSpPr txBox="1"/>
          <p:nvPr/>
        </p:nvSpPr>
        <p:spPr>
          <a:xfrm>
            <a:off x="6671308" y="773085"/>
            <a:ext cx="5124452" cy="230832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LCFF Projected Revenues </a:t>
            </a:r>
            <a:r>
              <a:rPr lang="en-US" sz="1600" dirty="0" smtClean="0"/>
              <a:t>decreased </a:t>
            </a:r>
            <a:r>
              <a:rPr lang="en-US" sz="1600" dirty="0"/>
              <a:t>due to reassignment of students from AIPCS II to AIPCS I to comply to the attendance provision in the approved Charter</a:t>
            </a:r>
          </a:p>
          <a:p>
            <a:pPr marL="285750" indent="-285750">
              <a:buFont typeface="Wingdings" panose="05000000000000000000" pitchFamily="2" charset="2"/>
              <a:buChar char="Ø"/>
            </a:pPr>
            <a:r>
              <a:rPr lang="en-US" sz="1600" dirty="0"/>
              <a:t>Federal revenue was reduced by </a:t>
            </a:r>
            <a:r>
              <a:rPr lang="en-US" sz="1600" dirty="0" smtClean="0"/>
              <a:t>$16,293 </a:t>
            </a:r>
            <a:r>
              <a:rPr lang="en-US" sz="1600" dirty="0"/>
              <a:t>of prior year revenue that was expensed in 2018-19</a:t>
            </a:r>
          </a:p>
          <a:p>
            <a:pPr marL="285750" indent="-285750">
              <a:buFont typeface="Wingdings" panose="05000000000000000000" pitchFamily="2" charset="2"/>
              <a:buChar char="Ø"/>
            </a:pPr>
            <a:r>
              <a:rPr lang="en-US" sz="1600" dirty="0" smtClean="0"/>
              <a:t>Local revenues increased due to the increased allocation of the Middle School Measure G1 Parcel tax allocation </a:t>
            </a:r>
            <a:endParaRPr lang="en-US" sz="1600" dirty="0"/>
          </a:p>
        </p:txBody>
      </p:sp>
      <p:sp>
        <p:nvSpPr>
          <p:cNvPr id="9" name="Content Placeholder 3"/>
          <p:cNvSpPr txBox="1">
            <a:spLocks/>
          </p:cNvSpPr>
          <p:nvPr/>
        </p:nvSpPr>
        <p:spPr>
          <a:xfrm>
            <a:off x="6671308" y="3543177"/>
            <a:ext cx="4822075" cy="1194262"/>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buFont typeface="Wingdings" panose="05000000000000000000" pitchFamily="2" charset="2"/>
              <a:buChar char="Ø"/>
            </a:pPr>
            <a:r>
              <a:rPr lang="en-US" sz="1300" dirty="0" smtClean="0"/>
              <a:t>AIPCS II staffing decreased due to movement of students from AIPCS II to AIPCSI</a:t>
            </a:r>
          </a:p>
          <a:p>
            <a:pPr algn="just">
              <a:buFont typeface="Wingdings" panose="05000000000000000000" pitchFamily="2" charset="2"/>
              <a:buChar char="Ø"/>
            </a:pPr>
            <a:r>
              <a:rPr lang="en-US" sz="1300" dirty="0" smtClean="0"/>
              <a:t>Projections include step and column increases 1.5% and the new 403B projections for Teaching staff</a:t>
            </a:r>
          </a:p>
          <a:p>
            <a:endParaRPr lang="en-US" dirty="0"/>
          </a:p>
        </p:txBody>
      </p:sp>
      <p:sp>
        <p:nvSpPr>
          <p:cNvPr id="10" name="TextBox 9"/>
          <p:cNvSpPr txBox="1"/>
          <p:nvPr/>
        </p:nvSpPr>
        <p:spPr>
          <a:xfrm>
            <a:off x="6671308" y="4737439"/>
            <a:ext cx="3175462" cy="307777"/>
          </a:xfrm>
          <a:prstGeom prst="rect">
            <a:avLst/>
          </a:prstGeom>
          <a:noFill/>
        </p:spPr>
        <p:txBody>
          <a:bodyPr wrap="square" rtlCol="0">
            <a:spAutoFit/>
          </a:bodyPr>
          <a:lstStyle/>
          <a:p>
            <a:r>
              <a:rPr lang="en-US" sz="1400" u="sng" dirty="0" smtClean="0"/>
              <a:t>Surplus &amp; Ending Fund Balance</a:t>
            </a:r>
            <a:endParaRPr lang="en-US" sz="1400" u="sng" dirty="0"/>
          </a:p>
        </p:txBody>
      </p:sp>
      <p:sp>
        <p:nvSpPr>
          <p:cNvPr id="11" name="Content Placeholder 3"/>
          <p:cNvSpPr txBox="1">
            <a:spLocks/>
          </p:cNvSpPr>
          <p:nvPr/>
        </p:nvSpPr>
        <p:spPr>
          <a:xfrm>
            <a:off x="6671307" y="5199207"/>
            <a:ext cx="4822075" cy="1194262"/>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buFont typeface="Wingdings" panose="05000000000000000000" pitchFamily="2" charset="2"/>
              <a:buChar char="Ø"/>
            </a:pPr>
            <a:r>
              <a:rPr lang="en-US" sz="1300" dirty="0" smtClean="0"/>
              <a:t>AIPCS II projects $67,635 in surplus of revenue vs expenses to be added to the ending fund balance</a:t>
            </a:r>
          </a:p>
          <a:p>
            <a:pPr algn="just">
              <a:buFont typeface="Wingdings" panose="05000000000000000000" pitchFamily="2" charset="2"/>
              <a:buChar char="Ø"/>
            </a:pPr>
            <a:r>
              <a:rPr lang="en-US" sz="1300" dirty="0" smtClean="0"/>
              <a:t>The Ending Fund Balance for AIPCS II is projected at $4,684,237 which leaves a 63% reserve</a:t>
            </a:r>
          </a:p>
          <a:p>
            <a:pPr marL="0" indent="0">
              <a:buNone/>
            </a:pPr>
            <a:endParaRPr lang="en-US" dirty="0"/>
          </a:p>
        </p:txBody>
      </p:sp>
      <p:pic>
        <p:nvPicPr>
          <p:cNvPr id="12" name="Picture 11"/>
          <p:cNvPicPr>
            <a:picLocks noChangeAspect="1"/>
          </p:cNvPicPr>
          <p:nvPr/>
        </p:nvPicPr>
        <p:blipFill>
          <a:blip r:embed="rId4"/>
          <a:stretch>
            <a:fillRect/>
          </a:stretch>
        </p:blipFill>
        <p:spPr>
          <a:xfrm>
            <a:off x="756306" y="206943"/>
            <a:ext cx="5120792" cy="6284903"/>
          </a:xfrm>
          <a:prstGeom prst="rect">
            <a:avLst/>
          </a:prstGeom>
        </p:spPr>
      </p:pic>
    </p:spTree>
    <p:extLst>
      <p:ext uri="{BB962C8B-B14F-4D97-AF65-F5344CB8AC3E}">
        <p14:creationId xmlns:p14="http://schemas.microsoft.com/office/powerpoint/2010/main" val="412054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75862" y="473825"/>
            <a:ext cx="4987636" cy="307777"/>
          </a:xfrm>
          <a:prstGeom prst="rect">
            <a:avLst/>
          </a:prstGeom>
          <a:noFill/>
        </p:spPr>
        <p:txBody>
          <a:bodyPr wrap="square" rtlCol="0">
            <a:spAutoFit/>
          </a:bodyPr>
          <a:lstStyle/>
          <a:p>
            <a:r>
              <a:rPr lang="en-US" sz="1400" u="sng" dirty="0" smtClean="0"/>
              <a:t>Revenue</a:t>
            </a:r>
          </a:p>
        </p:txBody>
      </p:sp>
      <p:sp>
        <p:nvSpPr>
          <p:cNvPr id="4" name="Content Placeholder 3"/>
          <p:cNvSpPr txBox="1">
            <a:spLocks/>
          </p:cNvSpPr>
          <p:nvPr/>
        </p:nvSpPr>
        <p:spPr>
          <a:xfrm>
            <a:off x="6292041" y="837226"/>
            <a:ext cx="4822075" cy="1712216"/>
          </a:xfrm>
          <a:prstGeom prst="rect">
            <a:avLst/>
          </a:prstGeom>
        </p:spPr>
        <p:txBody>
          <a:bodyPr>
            <a:normAutofit fontScale="92500" lnSpcReduction="2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buFont typeface="Wingdings" panose="05000000000000000000" pitchFamily="2" charset="2"/>
              <a:buChar char="Ø"/>
            </a:pPr>
            <a:r>
              <a:rPr lang="en-US" sz="1300" dirty="0" smtClean="0"/>
              <a:t>LCFF Projected Revenues increased due to enrollment increase to maximum approved Charter levels</a:t>
            </a:r>
          </a:p>
          <a:p>
            <a:pPr algn="just">
              <a:buFont typeface="Wingdings" panose="05000000000000000000" pitchFamily="2" charset="2"/>
              <a:buChar char="Ø"/>
            </a:pPr>
            <a:r>
              <a:rPr lang="en-US" sz="1300" dirty="0" smtClean="0"/>
              <a:t>Federal revenue was reduced by $2,025 of prior year revenue that was expensed in 2018-19</a:t>
            </a:r>
          </a:p>
          <a:p>
            <a:pPr algn="just">
              <a:buFont typeface="Wingdings" panose="05000000000000000000" pitchFamily="2" charset="2"/>
              <a:buChar char="Ø"/>
            </a:pPr>
            <a:r>
              <a:rPr lang="en-US" sz="1300" dirty="0" smtClean="0"/>
              <a:t>Most Local revenue for the High School is fundraising. That revenue is not projected. It is recorded as received. However the local revenue reflected here represents the student revenue for food services</a:t>
            </a:r>
          </a:p>
        </p:txBody>
      </p:sp>
      <p:sp>
        <p:nvSpPr>
          <p:cNvPr id="5" name="Content Placeholder 3"/>
          <p:cNvSpPr txBox="1">
            <a:spLocks/>
          </p:cNvSpPr>
          <p:nvPr/>
        </p:nvSpPr>
        <p:spPr>
          <a:xfrm>
            <a:off x="6292041" y="2862555"/>
            <a:ext cx="4822075" cy="1052740"/>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buFont typeface="Wingdings" panose="05000000000000000000" pitchFamily="2" charset="2"/>
              <a:buChar char="Ø"/>
            </a:pPr>
            <a:r>
              <a:rPr lang="en-US" sz="1300" dirty="0" smtClean="0"/>
              <a:t>Projections </a:t>
            </a:r>
            <a:r>
              <a:rPr lang="en-US" sz="1300" dirty="0"/>
              <a:t>include step and column increases 1.5% and the new 403B projections for Teaching </a:t>
            </a:r>
            <a:r>
              <a:rPr lang="en-US" sz="1300" dirty="0" smtClean="0"/>
              <a:t>staff</a:t>
            </a:r>
          </a:p>
          <a:p>
            <a:pPr algn="just">
              <a:buFont typeface="Wingdings" panose="05000000000000000000" pitchFamily="2" charset="2"/>
              <a:buChar char="Ø"/>
            </a:pPr>
            <a:r>
              <a:rPr lang="en-US" sz="1300" dirty="0" smtClean="0"/>
              <a:t>Projections include 3% salary increases for classified and administrative salaries</a:t>
            </a:r>
            <a:endParaRPr lang="en-US" sz="1300" dirty="0"/>
          </a:p>
        </p:txBody>
      </p:sp>
      <p:sp>
        <p:nvSpPr>
          <p:cNvPr id="6" name="TextBox 5"/>
          <p:cNvSpPr txBox="1"/>
          <p:nvPr/>
        </p:nvSpPr>
        <p:spPr>
          <a:xfrm>
            <a:off x="6292041" y="2524298"/>
            <a:ext cx="4987636" cy="307777"/>
          </a:xfrm>
          <a:prstGeom prst="rect">
            <a:avLst/>
          </a:prstGeom>
          <a:noFill/>
        </p:spPr>
        <p:txBody>
          <a:bodyPr wrap="square" rtlCol="0">
            <a:spAutoFit/>
          </a:bodyPr>
          <a:lstStyle/>
          <a:p>
            <a:r>
              <a:rPr lang="en-US" sz="1400" u="sng" dirty="0" smtClean="0"/>
              <a:t>Expenses</a:t>
            </a:r>
          </a:p>
        </p:txBody>
      </p:sp>
      <p:sp>
        <p:nvSpPr>
          <p:cNvPr id="7" name="TextBox 6"/>
          <p:cNvSpPr txBox="1"/>
          <p:nvPr/>
        </p:nvSpPr>
        <p:spPr>
          <a:xfrm>
            <a:off x="6375862" y="4082625"/>
            <a:ext cx="3175462" cy="307777"/>
          </a:xfrm>
          <a:prstGeom prst="rect">
            <a:avLst/>
          </a:prstGeom>
          <a:noFill/>
        </p:spPr>
        <p:txBody>
          <a:bodyPr wrap="square" rtlCol="0">
            <a:spAutoFit/>
          </a:bodyPr>
          <a:lstStyle/>
          <a:p>
            <a:r>
              <a:rPr lang="en-US" sz="1400" u="sng" dirty="0" smtClean="0"/>
              <a:t>Surplus &amp; Ending Fund Balance</a:t>
            </a:r>
            <a:endParaRPr lang="en-US" sz="1400" u="sng" dirty="0"/>
          </a:p>
        </p:txBody>
      </p:sp>
      <p:sp>
        <p:nvSpPr>
          <p:cNvPr id="8" name="Content Placeholder 3"/>
          <p:cNvSpPr txBox="1">
            <a:spLocks/>
          </p:cNvSpPr>
          <p:nvPr/>
        </p:nvSpPr>
        <p:spPr>
          <a:xfrm>
            <a:off x="6292041" y="4574771"/>
            <a:ext cx="4822075" cy="1194262"/>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buFont typeface="Wingdings" panose="05000000000000000000" pitchFamily="2" charset="2"/>
              <a:buChar char="Ø"/>
            </a:pPr>
            <a:r>
              <a:rPr lang="en-US" sz="1300" dirty="0" smtClean="0"/>
              <a:t>AIPHS projects $254,421 in surplus of revenue vs expenses to be added to the ending fund balance</a:t>
            </a:r>
          </a:p>
          <a:p>
            <a:pPr algn="just">
              <a:buFont typeface="Wingdings" panose="05000000000000000000" pitchFamily="2" charset="2"/>
              <a:buChar char="Ø"/>
            </a:pPr>
            <a:r>
              <a:rPr lang="en-US" sz="1300" dirty="0" smtClean="0"/>
              <a:t>The Ending Fund Balance for AIPHS is projected at $1,209,697 which leaves a 24% reserve</a:t>
            </a:r>
          </a:p>
          <a:p>
            <a:endParaRPr lang="en-US" dirty="0"/>
          </a:p>
        </p:txBody>
      </p:sp>
      <p:pic>
        <p:nvPicPr>
          <p:cNvPr id="9" name="Picture 8"/>
          <p:cNvPicPr>
            <a:picLocks noChangeAspect="1"/>
          </p:cNvPicPr>
          <p:nvPr/>
        </p:nvPicPr>
        <p:blipFill>
          <a:blip r:embed="rId2"/>
          <a:stretch>
            <a:fillRect/>
          </a:stretch>
        </p:blipFill>
        <p:spPr>
          <a:xfrm>
            <a:off x="839585" y="286136"/>
            <a:ext cx="4729941" cy="6115101"/>
          </a:xfrm>
          <a:prstGeom prst="rect">
            <a:avLst/>
          </a:prstGeom>
        </p:spPr>
      </p:pic>
    </p:spTree>
    <p:extLst>
      <p:ext uri="{BB962C8B-B14F-4D97-AF65-F5344CB8AC3E}">
        <p14:creationId xmlns:p14="http://schemas.microsoft.com/office/powerpoint/2010/main" val="326537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Multi-Year </a:t>
            </a:r>
            <a:r>
              <a:rPr lang="en-US" dirty="0" err="1" smtClean="0"/>
              <a:t>Reveiw</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658613" y="477572"/>
            <a:ext cx="1209279" cy="1652159"/>
          </a:xfrm>
          <a:prstGeom prst="rect">
            <a:avLst/>
          </a:prstGeom>
        </p:spPr>
      </p:pic>
    </p:spTree>
    <p:extLst>
      <p:ext uri="{BB962C8B-B14F-4D97-AF65-F5344CB8AC3E}">
        <p14:creationId xmlns:p14="http://schemas.microsoft.com/office/powerpoint/2010/main" val="47498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6251" y="270933"/>
            <a:ext cx="11298415" cy="6146800"/>
          </a:xfrm>
          <a:prstGeom prst="rect">
            <a:avLst/>
          </a:prstGeom>
        </p:spPr>
      </p:pic>
    </p:spTree>
    <p:extLst>
      <p:ext uri="{BB962C8B-B14F-4D97-AF65-F5344CB8AC3E}">
        <p14:creationId xmlns:p14="http://schemas.microsoft.com/office/powerpoint/2010/main" val="198774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AIPCS I Multi-Year Projections</a:t>
            </a:r>
            <a:endParaRPr lang="en-US" dirty="0"/>
          </a:p>
        </p:txBody>
      </p:sp>
      <p:sp>
        <p:nvSpPr>
          <p:cNvPr id="3" name="TextBox 2"/>
          <p:cNvSpPr txBox="1"/>
          <p:nvPr/>
        </p:nvSpPr>
        <p:spPr>
          <a:xfrm>
            <a:off x="1172095" y="1712422"/>
            <a:ext cx="9767454" cy="4401205"/>
          </a:xfrm>
          <a:prstGeom prst="rect">
            <a:avLst/>
          </a:prstGeom>
          <a:noFill/>
        </p:spPr>
        <p:txBody>
          <a:bodyPr wrap="square" rtlCol="0">
            <a:spAutoFit/>
          </a:bodyPr>
          <a:lstStyle/>
          <a:p>
            <a:r>
              <a:rPr lang="en-US" sz="2800" dirty="0" smtClean="0"/>
              <a:t>The Multi year projections for American Indian Public Charter School I reflects:</a:t>
            </a:r>
          </a:p>
          <a:p>
            <a:pPr marL="285750" indent="-285750">
              <a:buFont typeface="Arial" panose="020B0604020202020204" pitchFamily="34" charset="0"/>
              <a:buChar char="•"/>
            </a:pPr>
            <a:r>
              <a:rPr lang="en-US" sz="2800" dirty="0" smtClean="0"/>
              <a:t>Stable enrollment for the projected years. Until the Charter renewal the enrollment continues to reflect the enrollment approved by the current charter.  </a:t>
            </a:r>
          </a:p>
          <a:p>
            <a:pPr marL="285750" indent="-285750">
              <a:buFont typeface="Arial" panose="020B0604020202020204" pitchFamily="34" charset="0"/>
              <a:buChar char="•"/>
            </a:pPr>
            <a:r>
              <a:rPr lang="en-US" sz="2800" dirty="0" smtClean="0"/>
              <a:t>Reduction of ASES funding in 2022-23 awaiting new grant</a:t>
            </a:r>
          </a:p>
          <a:p>
            <a:pPr marL="285750" indent="-285750">
              <a:buFont typeface="Arial" panose="020B0604020202020204" pitchFamily="34" charset="0"/>
              <a:buChar char="•"/>
            </a:pPr>
            <a:r>
              <a:rPr lang="en-US" sz="2800" dirty="0" smtClean="0"/>
              <a:t>Reduction of CMO in out years (after 2019-2020)</a:t>
            </a:r>
          </a:p>
          <a:p>
            <a:pPr marL="285750" indent="-285750">
              <a:buFont typeface="Arial" panose="020B0604020202020204" pitchFamily="34" charset="0"/>
              <a:buChar char="•"/>
            </a:pPr>
            <a:r>
              <a:rPr lang="en-US" sz="2800" dirty="0" smtClean="0"/>
              <a:t>Consistent Ending </a:t>
            </a:r>
            <a:r>
              <a:rPr lang="en-US" sz="2800" dirty="0"/>
              <a:t>F</a:t>
            </a:r>
            <a:r>
              <a:rPr lang="en-US" sz="2800" dirty="0" smtClean="0"/>
              <a:t>und </a:t>
            </a:r>
            <a:r>
              <a:rPr lang="en-US" sz="2800" dirty="0"/>
              <a:t>B</a:t>
            </a:r>
            <a:r>
              <a:rPr lang="en-US" sz="2800" dirty="0" smtClean="0"/>
              <a:t>alance and Reserve growth  outgoing years projected years. </a:t>
            </a:r>
          </a:p>
          <a:p>
            <a:r>
              <a:rPr lang="en-US" sz="2800" dirty="0" smtClean="0"/>
              <a:t> </a:t>
            </a:r>
          </a:p>
        </p:txBody>
      </p:sp>
    </p:spTree>
    <p:extLst>
      <p:ext uri="{BB962C8B-B14F-4D97-AF65-F5344CB8AC3E}">
        <p14:creationId xmlns:p14="http://schemas.microsoft.com/office/powerpoint/2010/main" val="300750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998" y="206669"/>
            <a:ext cx="11663721" cy="6456598"/>
          </a:xfrm>
          <a:prstGeom prst="rect">
            <a:avLst/>
          </a:prstGeom>
        </p:spPr>
      </p:pic>
    </p:spTree>
    <p:extLst>
      <p:ext uri="{BB962C8B-B14F-4D97-AF65-F5344CB8AC3E}">
        <p14:creationId xmlns:p14="http://schemas.microsoft.com/office/powerpoint/2010/main" val="411256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AIPCS II Multi-Year Projections</a:t>
            </a:r>
            <a:endParaRPr lang="en-US" dirty="0"/>
          </a:p>
        </p:txBody>
      </p:sp>
      <p:sp>
        <p:nvSpPr>
          <p:cNvPr id="3" name="TextBox 2"/>
          <p:cNvSpPr txBox="1"/>
          <p:nvPr/>
        </p:nvSpPr>
        <p:spPr>
          <a:xfrm>
            <a:off x="1172095" y="1712422"/>
            <a:ext cx="9767454" cy="4462760"/>
          </a:xfrm>
          <a:prstGeom prst="rect">
            <a:avLst/>
          </a:prstGeom>
          <a:noFill/>
        </p:spPr>
        <p:txBody>
          <a:bodyPr wrap="square" rtlCol="0">
            <a:spAutoFit/>
          </a:bodyPr>
          <a:lstStyle/>
          <a:p>
            <a:r>
              <a:rPr lang="en-US" sz="2800" dirty="0" smtClean="0"/>
              <a:t>The Multi year projections for American Indian Public Charter School II reflects:</a:t>
            </a:r>
          </a:p>
          <a:p>
            <a:pPr marL="285750" indent="-285750">
              <a:buFont typeface="Arial" panose="020B0604020202020204" pitchFamily="34" charset="0"/>
              <a:buChar char="•"/>
            </a:pPr>
            <a:r>
              <a:rPr lang="en-US" sz="2800" dirty="0" smtClean="0"/>
              <a:t>Stable enrollment for the projected years. Until the Charter renewal the enrollment continues to reflect the enrollment approved by the current charter.  </a:t>
            </a:r>
          </a:p>
          <a:p>
            <a:pPr marL="285750" indent="-285750">
              <a:buFont typeface="Arial" panose="020B0604020202020204" pitchFamily="34" charset="0"/>
              <a:buChar char="•"/>
            </a:pPr>
            <a:r>
              <a:rPr lang="en-US" sz="2800" dirty="0" smtClean="0"/>
              <a:t>Steady staffing projections</a:t>
            </a:r>
          </a:p>
          <a:p>
            <a:pPr marL="285750" indent="-285750">
              <a:buFont typeface="Arial" panose="020B0604020202020204" pitchFamily="34" charset="0"/>
              <a:buChar char="•"/>
            </a:pPr>
            <a:r>
              <a:rPr lang="en-US" sz="2800" dirty="0" smtClean="0"/>
              <a:t>Reduction in CMO in out years </a:t>
            </a:r>
          </a:p>
          <a:p>
            <a:pPr marL="285750" indent="-285750">
              <a:buFont typeface="Arial" panose="020B0604020202020204" pitchFamily="34" charset="0"/>
              <a:buChar char="•"/>
            </a:pPr>
            <a:r>
              <a:rPr lang="en-US" sz="2800" dirty="0" smtClean="0"/>
              <a:t>Consistent Ending </a:t>
            </a:r>
            <a:r>
              <a:rPr lang="en-US" sz="2800" dirty="0"/>
              <a:t>F</a:t>
            </a:r>
            <a:r>
              <a:rPr lang="en-US" sz="2800" dirty="0" smtClean="0"/>
              <a:t>und </a:t>
            </a:r>
            <a:r>
              <a:rPr lang="en-US" sz="2800" dirty="0"/>
              <a:t>B</a:t>
            </a:r>
            <a:r>
              <a:rPr lang="en-US" sz="2800" dirty="0" smtClean="0"/>
              <a:t>alance and Reserve growth  outgoing years projected years. </a:t>
            </a:r>
          </a:p>
          <a:p>
            <a:r>
              <a:rPr lang="en-US" sz="3200" dirty="0" smtClean="0"/>
              <a:t> </a:t>
            </a:r>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5599" y="263242"/>
            <a:ext cx="11550129" cy="6388892"/>
          </a:xfrm>
          <a:prstGeom prst="rect">
            <a:avLst/>
          </a:prstGeom>
        </p:spPr>
      </p:pic>
    </p:spTree>
    <p:extLst>
      <p:ext uri="{BB962C8B-B14F-4D97-AF65-F5344CB8AC3E}">
        <p14:creationId xmlns:p14="http://schemas.microsoft.com/office/powerpoint/2010/main" val="282469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AIPHS Multi-Year Projections</a:t>
            </a:r>
            <a:endParaRPr lang="en-US" dirty="0"/>
          </a:p>
        </p:txBody>
      </p:sp>
      <p:sp>
        <p:nvSpPr>
          <p:cNvPr id="3" name="TextBox 2"/>
          <p:cNvSpPr txBox="1"/>
          <p:nvPr/>
        </p:nvSpPr>
        <p:spPr>
          <a:xfrm>
            <a:off x="1172095" y="1712422"/>
            <a:ext cx="9767454" cy="4462760"/>
          </a:xfrm>
          <a:prstGeom prst="rect">
            <a:avLst/>
          </a:prstGeom>
          <a:noFill/>
        </p:spPr>
        <p:txBody>
          <a:bodyPr wrap="square" rtlCol="0">
            <a:spAutoFit/>
          </a:bodyPr>
          <a:lstStyle/>
          <a:p>
            <a:r>
              <a:rPr lang="en-US" sz="2800" dirty="0" smtClean="0"/>
              <a:t>The Multi year projections for American Indian Public High School reflects:</a:t>
            </a:r>
          </a:p>
          <a:p>
            <a:pPr marL="285750" indent="-285750">
              <a:buFont typeface="Arial" panose="020B0604020202020204" pitchFamily="34" charset="0"/>
              <a:buChar char="•"/>
            </a:pPr>
            <a:r>
              <a:rPr lang="en-US" sz="2800" dirty="0" smtClean="0"/>
              <a:t>Stable enrollment for the ongoing projected years. Until the Charter renewal the enrollment continues to reflect the enrollment approved by the current charter.  </a:t>
            </a:r>
          </a:p>
          <a:p>
            <a:pPr marL="285750" indent="-285750">
              <a:buFont typeface="Arial" panose="020B0604020202020204" pitchFamily="34" charset="0"/>
              <a:buChar char="•"/>
            </a:pPr>
            <a:r>
              <a:rPr lang="en-US" sz="2800" dirty="0" smtClean="0"/>
              <a:t>Consistent staffing </a:t>
            </a:r>
            <a:r>
              <a:rPr lang="en-US" sz="2000" dirty="0" smtClean="0"/>
              <a:t>(F.T.E: Full </a:t>
            </a:r>
            <a:r>
              <a:rPr lang="en-US" sz="2000" dirty="0"/>
              <a:t>T</a:t>
            </a:r>
            <a:r>
              <a:rPr lang="en-US" sz="2000" dirty="0" smtClean="0"/>
              <a:t>ime Equivalent) </a:t>
            </a:r>
            <a:r>
              <a:rPr lang="en-US" sz="2800" dirty="0" smtClean="0"/>
              <a:t>projections</a:t>
            </a:r>
          </a:p>
          <a:p>
            <a:pPr marL="285750" indent="-285750">
              <a:buFont typeface="Arial" panose="020B0604020202020204" pitchFamily="34" charset="0"/>
              <a:buChar char="•"/>
            </a:pPr>
            <a:r>
              <a:rPr lang="en-US" sz="2800" dirty="0" smtClean="0"/>
              <a:t>Reduction in CMO in out years </a:t>
            </a:r>
          </a:p>
          <a:p>
            <a:pPr marL="285750" indent="-285750">
              <a:buFont typeface="Arial" panose="020B0604020202020204" pitchFamily="34" charset="0"/>
              <a:buChar char="•"/>
            </a:pPr>
            <a:r>
              <a:rPr lang="en-US" sz="2800" dirty="0" smtClean="0"/>
              <a:t>Consistent Ending </a:t>
            </a:r>
            <a:r>
              <a:rPr lang="en-US" sz="2800" dirty="0"/>
              <a:t>F</a:t>
            </a:r>
            <a:r>
              <a:rPr lang="en-US" sz="2800" dirty="0" smtClean="0"/>
              <a:t>und </a:t>
            </a:r>
            <a:r>
              <a:rPr lang="en-US" sz="2800" dirty="0"/>
              <a:t>B</a:t>
            </a:r>
            <a:r>
              <a:rPr lang="en-US" sz="2800" dirty="0" smtClean="0"/>
              <a:t>alance and Reserve growth  outgoing years projected years. </a:t>
            </a:r>
          </a:p>
          <a:p>
            <a:r>
              <a:rPr lang="en-US" sz="3200" dirty="0" smtClean="0"/>
              <a:t> </a:t>
            </a:r>
          </a:p>
        </p:txBody>
      </p:sp>
    </p:spTree>
    <p:extLst>
      <p:ext uri="{BB962C8B-B14F-4D97-AF65-F5344CB8AC3E}">
        <p14:creationId xmlns:p14="http://schemas.microsoft.com/office/powerpoint/2010/main" val="67308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2019-2020 Budget Conclusion</a:t>
            </a:r>
            <a:endParaRPr lang="en-US" dirty="0"/>
          </a:p>
        </p:txBody>
      </p:sp>
      <p:sp>
        <p:nvSpPr>
          <p:cNvPr id="4" name="Content Placeholder 3"/>
          <p:cNvSpPr txBox="1">
            <a:spLocks/>
          </p:cNvSpPr>
          <p:nvPr/>
        </p:nvSpPr>
        <p:spPr>
          <a:xfrm>
            <a:off x="1796935" y="2202872"/>
            <a:ext cx="7886700" cy="2441575"/>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n-US" dirty="0" smtClean="0"/>
              <a:t>Staff is presenting the Finance Committee with a balanced budget for fiscal year 2019-2020</a:t>
            </a:r>
          </a:p>
          <a:p>
            <a:r>
              <a:rPr lang="en-US" dirty="0" smtClean="0"/>
              <a:t>The State required reserve of 2% has been met and surpassed for the 2019-2020 Proposed Adopted Budget and out years</a:t>
            </a:r>
          </a:p>
          <a:p>
            <a:r>
              <a:rPr lang="en-US" dirty="0" smtClean="0"/>
              <a:t>The multi-year projection for the subsequent two years are balanced with significant reserve balances</a:t>
            </a:r>
            <a:endParaRPr lang="en-US" dirty="0"/>
          </a:p>
        </p:txBody>
      </p:sp>
    </p:spTree>
    <p:extLst>
      <p:ext uri="{BB962C8B-B14F-4D97-AF65-F5344CB8AC3E}">
        <p14:creationId xmlns:p14="http://schemas.microsoft.com/office/powerpoint/2010/main" val="203933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dirty="0">
                <a:latin typeface="Angsana New" panose="02020603050405020304" pitchFamily="18" charset="-34"/>
                <a:cs typeface="Angsana New" panose="02020603050405020304" pitchFamily="18" charset="-34"/>
              </a:rPr>
              <a:t>2019-20 </a:t>
            </a:r>
            <a:r>
              <a:rPr lang="en-US" dirty="0" smtClean="0">
                <a:latin typeface="Angsana New" panose="02020603050405020304" pitchFamily="18" charset="-34"/>
                <a:cs typeface="Angsana New" panose="02020603050405020304" pitchFamily="18" charset="-34"/>
              </a:rPr>
              <a:t>ADOPTION BUDGET</a:t>
            </a:r>
            <a:endParaRPr lang="en-US" dirty="0"/>
          </a:p>
        </p:txBody>
      </p:sp>
      <p:sp>
        <p:nvSpPr>
          <p:cNvPr id="14" name="Content Placeholder 13"/>
          <p:cNvSpPr>
            <a:spLocks noGrp="1"/>
          </p:cNvSpPr>
          <p:nvPr>
            <p:ph idx="1"/>
          </p:nvPr>
        </p:nvSpPr>
        <p:spPr>
          <a:xfrm>
            <a:off x="1787236" y="2173779"/>
            <a:ext cx="8769928" cy="3121428"/>
          </a:xfrm>
        </p:spPr>
        <p:txBody>
          <a:bodyPr>
            <a:normAutofit lnSpcReduction="10000"/>
          </a:bodyPr>
          <a:lstStyle/>
          <a:p>
            <a:pPr marL="0" indent="0" algn="just">
              <a:buNone/>
            </a:pPr>
            <a:r>
              <a:rPr lang="en-US" sz="2400" dirty="0">
                <a:latin typeface="Bookman Old Style" panose="02050604050505020204" pitchFamily="18" charset="0"/>
              </a:rPr>
              <a:t>This presentation is brought to you in partnership with our superintendent Maya Woods-Cadiz, our back office provider </a:t>
            </a:r>
            <a:r>
              <a:rPr lang="en-US" sz="2400" dirty="0" smtClean="0">
                <a:latin typeface="Bookman Old Style" panose="02050604050505020204" pitchFamily="18" charset="0"/>
              </a:rPr>
              <a:t>CSMC Adrienne Barnes, </a:t>
            </a:r>
            <a:r>
              <a:rPr lang="en-US" sz="2400" dirty="0">
                <a:latin typeface="Bookman Old Style" panose="02050604050505020204" pitchFamily="18" charset="0"/>
              </a:rPr>
              <a:t>our Chief Business Officer, Katema Ballentine and Human Resources department along side our incredible Leadership Staff.</a:t>
            </a:r>
          </a:p>
          <a:p>
            <a:pPr marL="0" indent="0" algn="just">
              <a:buNone/>
            </a:pPr>
            <a:r>
              <a:rPr lang="en-US" sz="2400" dirty="0">
                <a:latin typeface="Bookman Old Style" panose="02050604050505020204" pitchFamily="18" charset="0"/>
              </a:rPr>
              <a:t> </a:t>
            </a:r>
          </a:p>
          <a:p>
            <a:pPr marL="0" indent="0" algn="just">
              <a:buNone/>
            </a:pPr>
            <a:r>
              <a:rPr lang="en-US" sz="2400" dirty="0">
                <a:latin typeface="Bookman Old Style" panose="02050604050505020204" pitchFamily="18" charset="0"/>
              </a:rPr>
              <a:t>We present the first read of American Indian Model Schools proposed </a:t>
            </a:r>
            <a:r>
              <a:rPr lang="en-US" sz="2400" dirty="0" smtClean="0">
                <a:latin typeface="Bookman Old Style" panose="02050604050505020204" pitchFamily="18" charset="0"/>
              </a:rPr>
              <a:t>2019-2020 </a:t>
            </a:r>
            <a:r>
              <a:rPr lang="en-US" sz="2400" dirty="0">
                <a:latin typeface="Bookman Old Style" panose="02050604050505020204" pitchFamily="18" charset="0"/>
              </a:rPr>
              <a:t>Adopted Budget.</a:t>
            </a:r>
          </a:p>
          <a:p>
            <a:pPr marL="0" indent="0">
              <a:buNone/>
            </a:pPr>
            <a:endParaRPr lang="en-US" sz="2400" dirty="0">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Placeholder 4" descr="Close-up of books on shelves with more books blurred in foreground and backgroun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2717806" y="1608512"/>
            <a:ext cx="6430912" cy="4572001"/>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r>
              <a:rPr lang="en-US" dirty="0" smtClean="0"/>
              <a:t>June 13, 2019 Finance Committee Meeting </a:t>
            </a:r>
            <a:endParaRPr lang="en-US" dirty="0"/>
          </a:p>
        </p:txBody>
      </p:sp>
    </p:spTree>
    <p:extLst>
      <p:ext uri="{BB962C8B-B14F-4D97-AF65-F5344CB8AC3E}">
        <p14:creationId xmlns:p14="http://schemas.microsoft.com/office/powerpoint/2010/main" val="334861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503238"/>
            <a:ext cx="9980682" cy="1096962"/>
          </a:xfrm>
        </p:spPr>
        <p:txBody>
          <a:bodyPr>
            <a:normAutofit/>
          </a:bodyPr>
          <a:lstStyle/>
          <a:p>
            <a:r>
              <a:rPr lang="en-US" dirty="0"/>
              <a:t>2019-20 </a:t>
            </a:r>
            <a:r>
              <a:rPr lang="en-US" dirty="0" smtClean="0"/>
              <a:t> ADOPTION BUDGET </a:t>
            </a:r>
            <a:r>
              <a:rPr lang="en-US" dirty="0"/>
              <a:t>INTRODUCTION</a:t>
            </a:r>
            <a:br>
              <a:rPr lang="en-US" dirty="0"/>
            </a:br>
            <a:endParaRPr lang="en-US" dirty="0"/>
          </a:p>
        </p:txBody>
      </p:sp>
      <p:sp>
        <p:nvSpPr>
          <p:cNvPr id="4" name="Content Placeholder 3"/>
          <p:cNvSpPr>
            <a:spLocks noGrp="1"/>
          </p:cNvSpPr>
          <p:nvPr>
            <p:ph idx="1"/>
          </p:nvPr>
        </p:nvSpPr>
        <p:spPr/>
        <p:txBody>
          <a:bodyPr>
            <a:normAutofit/>
          </a:bodyPr>
          <a:lstStyle/>
          <a:p>
            <a:pPr marL="0" indent="0" algn="just">
              <a:buNone/>
            </a:pPr>
            <a:r>
              <a:rPr lang="en-US" sz="2800" dirty="0">
                <a:latin typeface="Bookman Old Style" panose="02050604050505020204" pitchFamily="18" charset="0"/>
              </a:rPr>
              <a:t>Per California Education Code 42127, the Governing Board shall hold a public hearing, adopt a Local Control Accountability Plan (LCAP) and a budget and file it with the Oakland Unified School District and the County Superintendent of Schools on or before July 1.</a:t>
            </a:r>
          </a:p>
          <a:p>
            <a:pPr marL="0" indent="0" algn="just">
              <a:buNone/>
            </a:pPr>
            <a:r>
              <a:rPr lang="en-US" sz="2800" dirty="0">
                <a:latin typeface="Bookman Old Style" panose="02050604050505020204" pitchFamily="18" charset="0"/>
              </a:rPr>
              <a:t>AIMS budget development process ensures that the adopted budget submitted complies with state standards and the criteria adopted by the State Board of Education. </a:t>
            </a:r>
          </a:p>
          <a:p>
            <a:pPr marL="0" indent="0">
              <a:buNone/>
            </a:pPr>
            <a:endParaRPr lang="en-US" sz="2800" dirty="0">
              <a:latin typeface="Bookman Old Style" panose="02050604050505020204" pitchFamily="18" charset="0"/>
            </a:endParaRPr>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2019-2020 Budget Review</a:t>
            </a:r>
            <a:endParaRPr lang="en-US" dirty="0"/>
          </a:p>
        </p:txBody>
      </p:sp>
      <p:sp>
        <p:nvSpPr>
          <p:cNvPr id="4" name="Rectangle 3"/>
          <p:cNvSpPr/>
          <p:nvPr/>
        </p:nvSpPr>
        <p:spPr>
          <a:xfrm>
            <a:off x="1104900" y="1600200"/>
            <a:ext cx="9980682" cy="1477328"/>
          </a:xfrm>
          <a:prstGeom prst="rect">
            <a:avLst/>
          </a:prstGeom>
        </p:spPr>
        <p:txBody>
          <a:bodyPr wrap="square">
            <a:spAutoFit/>
          </a:bodyPr>
          <a:lstStyle/>
          <a:p>
            <a:pPr algn="just"/>
            <a:r>
              <a:rPr lang="en-US" dirty="0">
                <a:latin typeface="Bookman Old Style" panose="02050604050505020204" pitchFamily="18" charset="0"/>
              </a:rPr>
              <a:t>The proposed budget is based on the latest known revenue and expenditure data available prior to the official LCAP and budget adoption. The Adopted Budget will be an evolving document that will change, with Governing Board approval, over the course of the projected fiscal year based on the approved  State budget, and revised revenues and expenditures. The 2019-2020 budget assumptions are based on the following</a:t>
            </a:r>
          </a:p>
        </p:txBody>
      </p:sp>
      <p:sp>
        <p:nvSpPr>
          <p:cNvPr id="6" name="Content Placeholder 5"/>
          <p:cNvSpPr>
            <a:spLocks noGrp="1"/>
          </p:cNvSpPr>
          <p:nvPr>
            <p:ph sz="half" idx="2"/>
          </p:nvPr>
        </p:nvSpPr>
        <p:spPr>
          <a:xfrm>
            <a:off x="3271059" y="3423431"/>
            <a:ext cx="4914900" cy="1990898"/>
          </a:xfrm>
        </p:spPr>
        <p:txBody>
          <a:bodyPr/>
          <a:lstStyle/>
          <a:p>
            <a:pPr marL="0" indent="0" algn="ctr">
              <a:buNone/>
            </a:pPr>
            <a:r>
              <a:rPr lang="en-US" u="sng" dirty="0" smtClean="0">
                <a:latin typeface="Bookman Old Style" panose="02050604050505020204" pitchFamily="18" charset="0"/>
              </a:rPr>
              <a:t>AIMS Budget Assumptions</a:t>
            </a:r>
          </a:p>
          <a:p>
            <a:r>
              <a:rPr lang="en-US" dirty="0" smtClean="0">
                <a:latin typeface="Bookman Old Style" panose="02050604050505020204" pitchFamily="18" charset="0"/>
              </a:rPr>
              <a:t>Enrollment</a:t>
            </a:r>
          </a:p>
          <a:p>
            <a:r>
              <a:rPr lang="en-US" dirty="0" smtClean="0">
                <a:latin typeface="Bookman Old Style" panose="02050604050505020204" pitchFamily="18" charset="0"/>
              </a:rPr>
              <a:t>District-Wide Program Assumptions</a:t>
            </a:r>
          </a:p>
          <a:p>
            <a:r>
              <a:rPr lang="en-US" dirty="0" smtClean="0">
                <a:latin typeface="Bookman Old Style" panose="02050604050505020204" pitchFamily="18" charset="0"/>
              </a:rPr>
              <a:t>Operational Assumptions</a:t>
            </a:r>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AIMS 2019-2020 Budget Assumptions</a:t>
            </a:r>
            <a:endParaRPr lang="en-US" dirty="0"/>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2019-2020 Budget Assumptions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0826245"/>
              </p:ext>
            </p:extLst>
          </p:nvPr>
        </p:nvGraphicFramePr>
        <p:xfrm>
          <a:off x="1034801" y="1763733"/>
          <a:ext cx="10050780" cy="866775"/>
        </p:xfrm>
        <a:graphic>
          <a:graphicData uri="http://schemas.openxmlformats.org/drawingml/2006/table">
            <a:tbl>
              <a:tblPr>
                <a:tableStyleId>{5C22544A-7EE6-4342-B048-85BDC9FD1C3A}</a:tableStyleId>
              </a:tblPr>
              <a:tblGrid>
                <a:gridCol w="4000109">
                  <a:extLst>
                    <a:ext uri="{9D8B030D-6E8A-4147-A177-3AD203B41FA5}">
                      <a16:colId xmlns:a16="http://schemas.microsoft.com/office/drawing/2014/main" val="704637813"/>
                    </a:ext>
                  </a:extLst>
                </a:gridCol>
                <a:gridCol w="1548863">
                  <a:extLst>
                    <a:ext uri="{9D8B030D-6E8A-4147-A177-3AD203B41FA5}">
                      <a16:colId xmlns:a16="http://schemas.microsoft.com/office/drawing/2014/main" val="4181106783"/>
                    </a:ext>
                  </a:extLst>
                </a:gridCol>
                <a:gridCol w="1363675">
                  <a:extLst>
                    <a:ext uri="{9D8B030D-6E8A-4147-A177-3AD203B41FA5}">
                      <a16:colId xmlns:a16="http://schemas.microsoft.com/office/drawing/2014/main" val="377980911"/>
                    </a:ext>
                  </a:extLst>
                </a:gridCol>
                <a:gridCol w="1602738">
                  <a:extLst>
                    <a:ext uri="{9D8B030D-6E8A-4147-A177-3AD203B41FA5}">
                      <a16:colId xmlns:a16="http://schemas.microsoft.com/office/drawing/2014/main" val="2919455224"/>
                    </a:ext>
                  </a:extLst>
                </a:gridCol>
                <a:gridCol w="1535395">
                  <a:extLst>
                    <a:ext uri="{9D8B030D-6E8A-4147-A177-3AD203B41FA5}">
                      <a16:colId xmlns:a16="http://schemas.microsoft.com/office/drawing/2014/main" val="1152823243"/>
                    </a:ext>
                  </a:extLst>
                </a:gridCol>
              </a:tblGrid>
              <a:tr h="2667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sng" strike="noStrike">
                          <a:effectLst/>
                        </a:rPr>
                        <a:t>AIPCS I</a:t>
                      </a:r>
                      <a:endParaRPr lang="en-US" sz="16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sng" strike="noStrike">
                          <a:effectLst/>
                        </a:rPr>
                        <a:t>AIPCS II</a:t>
                      </a:r>
                      <a:endParaRPr lang="en-US" sz="16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sng" strike="noStrike">
                          <a:effectLst/>
                        </a:rPr>
                        <a:t>AIPHS</a:t>
                      </a:r>
                      <a:endParaRPr lang="en-US" sz="16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sng" strike="noStrike">
                          <a:effectLst/>
                        </a:rPr>
                        <a:t>Total </a:t>
                      </a:r>
                      <a:endParaRPr lang="en-US" sz="1600" b="1" i="0" u="sng"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604225"/>
                  </a:ext>
                </a:extLst>
              </a:tr>
              <a:tr h="200025">
                <a:tc>
                  <a:txBody>
                    <a:bodyPr/>
                    <a:lstStyle/>
                    <a:p>
                      <a:pPr algn="l" fontAlgn="b"/>
                      <a:r>
                        <a:rPr lang="en-US" sz="1200" b="1" u="sng" strike="noStrike" dirty="0">
                          <a:effectLst/>
                        </a:rPr>
                        <a:t>Enrollment</a:t>
                      </a:r>
                      <a:endParaRPr lang="en-US" sz="1200" b="1" i="0" u="sng"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250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675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446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1371</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7799255"/>
                  </a:ext>
                </a:extLst>
              </a:tr>
              <a:tr h="200025">
                <a:tc>
                  <a:txBody>
                    <a:bodyPr/>
                    <a:lstStyle/>
                    <a:p>
                      <a:pPr algn="l" fontAlgn="b"/>
                      <a:r>
                        <a:rPr lang="en-US" sz="1200" u="none" strike="noStrike">
                          <a:effectLst/>
                        </a:rPr>
                        <a:t>Average Daily Attendance Percentage</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97%</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97%</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96%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878327"/>
                  </a:ext>
                </a:extLst>
              </a:tr>
              <a:tr h="200025">
                <a:tc>
                  <a:txBody>
                    <a:bodyPr/>
                    <a:lstStyle/>
                    <a:p>
                      <a:pPr algn="l" fontAlgn="b"/>
                      <a:r>
                        <a:rPr lang="en-US" sz="1200" u="none" strike="noStrike">
                          <a:effectLst/>
                        </a:rPr>
                        <a:t>Average Daily Attendance</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242.5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654.75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428.16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1325.41</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056409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57324906"/>
              </p:ext>
            </p:extLst>
          </p:nvPr>
        </p:nvGraphicFramePr>
        <p:xfrm>
          <a:off x="1034800" y="3221079"/>
          <a:ext cx="10050781" cy="1925955"/>
        </p:xfrm>
        <a:graphic>
          <a:graphicData uri="http://schemas.openxmlformats.org/drawingml/2006/table">
            <a:tbl>
              <a:tblPr>
                <a:tableStyleId>{5C22544A-7EE6-4342-B048-85BDC9FD1C3A}</a:tableStyleId>
              </a:tblPr>
              <a:tblGrid>
                <a:gridCol w="4000109">
                  <a:extLst>
                    <a:ext uri="{9D8B030D-6E8A-4147-A177-3AD203B41FA5}">
                      <a16:colId xmlns:a16="http://schemas.microsoft.com/office/drawing/2014/main" val="2299633579"/>
                    </a:ext>
                  </a:extLst>
                </a:gridCol>
                <a:gridCol w="1548864">
                  <a:extLst>
                    <a:ext uri="{9D8B030D-6E8A-4147-A177-3AD203B41FA5}">
                      <a16:colId xmlns:a16="http://schemas.microsoft.com/office/drawing/2014/main" val="2461485694"/>
                    </a:ext>
                  </a:extLst>
                </a:gridCol>
                <a:gridCol w="1363674">
                  <a:extLst>
                    <a:ext uri="{9D8B030D-6E8A-4147-A177-3AD203B41FA5}">
                      <a16:colId xmlns:a16="http://schemas.microsoft.com/office/drawing/2014/main" val="3432599054"/>
                    </a:ext>
                  </a:extLst>
                </a:gridCol>
                <a:gridCol w="1602738">
                  <a:extLst>
                    <a:ext uri="{9D8B030D-6E8A-4147-A177-3AD203B41FA5}">
                      <a16:colId xmlns:a16="http://schemas.microsoft.com/office/drawing/2014/main" val="2626177884"/>
                    </a:ext>
                  </a:extLst>
                </a:gridCol>
                <a:gridCol w="1535396">
                  <a:extLst>
                    <a:ext uri="{9D8B030D-6E8A-4147-A177-3AD203B41FA5}">
                      <a16:colId xmlns:a16="http://schemas.microsoft.com/office/drawing/2014/main" val="2238220110"/>
                    </a:ext>
                  </a:extLst>
                </a:gridCol>
              </a:tblGrid>
              <a:tr h="200025">
                <a:tc>
                  <a:txBody>
                    <a:bodyPr/>
                    <a:lstStyle/>
                    <a:p>
                      <a:pPr algn="l" fontAlgn="b"/>
                      <a:r>
                        <a:rPr lang="en-US" sz="1200" b="1" u="sng" strike="noStrike" dirty="0">
                          <a:effectLst/>
                        </a:rPr>
                        <a:t>AIMS Program Assumptions</a:t>
                      </a:r>
                      <a:endParaRPr lang="en-US" sz="1200" b="1" i="0"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AIPCS I</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AIPCS II</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AIPHS</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Total Cost</a:t>
                      </a:r>
                      <a:endParaRPr lang="en-US" sz="1200" b="1" i="0" u="sng"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8717463"/>
                  </a:ext>
                </a:extLst>
              </a:tr>
              <a:tr h="200025">
                <a:tc>
                  <a:txBody>
                    <a:bodyPr/>
                    <a:lstStyle/>
                    <a:p>
                      <a:pPr algn="l" fontAlgn="b"/>
                      <a:r>
                        <a:rPr lang="en-US" sz="1200" u="none" strike="noStrike">
                          <a:effectLst/>
                        </a:rPr>
                        <a:t>CMO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414,000.00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1,127,000.00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759,000.00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2,300,000.00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2394788"/>
                  </a:ext>
                </a:extLst>
              </a:tr>
              <a:tr h="200025">
                <a:tc>
                  <a:txBody>
                    <a:bodyPr/>
                    <a:lstStyle/>
                    <a:p>
                      <a:pPr algn="l" fontAlgn="b"/>
                      <a:r>
                        <a:rPr lang="en-US" sz="1200" u="none" strike="noStrike">
                          <a:effectLst/>
                        </a:rPr>
                        <a:t>Uniforms ($14.50 p/ADA)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3,516.25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9,493.88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6,208.32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19,218.45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9311"/>
                  </a:ext>
                </a:extLst>
              </a:tr>
              <a:tr h="200025">
                <a:tc>
                  <a:txBody>
                    <a:bodyPr/>
                    <a:lstStyle/>
                    <a:p>
                      <a:pPr algn="l" fontAlgn="b"/>
                      <a:r>
                        <a:rPr lang="en-US" sz="1200" u="none" strike="noStrike">
                          <a:effectLst/>
                        </a:rPr>
                        <a:t>Student Travel ($500 p/ADA)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45,000.00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45,000.00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7026387"/>
                  </a:ext>
                </a:extLst>
              </a:tr>
              <a:tr h="200025">
                <a:tc>
                  <a:txBody>
                    <a:bodyPr/>
                    <a:lstStyle/>
                    <a:p>
                      <a:pPr algn="l" fontAlgn="b"/>
                      <a:r>
                        <a:rPr lang="en-US" sz="1200" u="none" strike="noStrike">
                          <a:effectLst/>
                        </a:rPr>
                        <a:t>AP Books (new/updated)</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150,000.00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150,000.00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4472023"/>
                  </a:ext>
                </a:extLst>
              </a:tr>
              <a:tr h="209550">
                <a:tc>
                  <a:txBody>
                    <a:bodyPr/>
                    <a:lstStyle/>
                    <a:p>
                      <a:pPr algn="l" fontAlgn="b"/>
                      <a:r>
                        <a:rPr lang="en-US" sz="1200" u="none" strike="noStrike">
                          <a:effectLst/>
                        </a:rPr>
                        <a:t>Vehicle Lease (transportation)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8,232.88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8,232.88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8,232.88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24,698.64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8918307"/>
                  </a:ext>
                </a:extLst>
              </a:tr>
              <a:tr h="209550">
                <a:tc>
                  <a:txBody>
                    <a:bodyPr/>
                    <a:lstStyle/>
                    <a:p>
                      <a:pPr algn="l" fontAlgn="b"/>
                      <a:r>
                        <a:rPr lang="en-US" sz="1200" u="none" strike="noStrike">
                          <a:effectLst/>
                        </a:rPr>
                        <a:t>AIMS Staff Boot Camp</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3,400.00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6,600.00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10,000.00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                20,000.00 </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5346740"/>
                  </a:ext>
                </a:extLst>
              </a:tr>
            </a:tbl>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Title and Content Layout with SmartArt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25427897"/>
              </p:ext>
            </p:extLst>
          </p:nvPr>
        </p:nvGraphicFramePr>
        <p:xfrm>
          <a:off x="1104900" y="1598553"/>
          <a:ext cx="10152659" cy="4192905"/>
        </p:xfrm>
        <a:graphic>
          <a:graphicData uri="http://schemas.openxmlformats.org/drawingml/2006/table">
            <a:tbl>
              <a:tblPr>
                <a:tableStyleId>{5C22544A-7EE6-4342-B048-85BDC9FD1C3A}</a:tableStyleId>
              </a:tblPr>
              <a:tblGrid>
                <a:gridCol w="4040656">
                  <a:extLst>
                    <a:ext uri="{9D8B030D-6E8A-4147-A177-3AD203B41FA5}">
                      <a16:colId xmlns:a16="http://schemas.microsoft.com/office/drawing/2014/main" val="3436667002"/>
                    </a:ext>
                  </a:extLst>
                </a:gridCol>
                <a:gridCol w="1564564">
                  <a:extLst>
                    <a:ext uri="{9D8B030D-6E8A-4147-A177-3AD203B41FA5}">
                      <a16:colId xmlns:a16="http://schemas.microsoft.com/office/drawing/2014/main" val="243656353"/>
                    </a:ext>
                  </a:extLst>
                </a:gridCol>
                <a:gridCol w="1377496">
                  <a:extLst>
                    <a:ext uri="{9D8B030D-6E8A-4147-A177-3AD203B41FA5}">
                      <a16:colId xmlns:a16="http://schemas.microsoft.com/office/drawing/2014/main" val="4026492595"/>
                    </a:ext>
                  </a:extLst>
                </a:gridCol>
                <a:gridCol w="1618984">
                  <a:extLst>
                    <a:ext uri="{9D8B030D-6E8A-4147-A177-3AD203B41FA5}">
                      <a16:colId xmlns:a16="http://schemas.microsoft.com/office/drawing/2014/main" val="1354361325"/>
                    </a:ext>
                  </a:extLst>
                </a:gridCol>
                <a:gridCol w="1550959">
                  <a:extLst>
                    <a:ext uri="{9D8B030D-6E8A-4147-A177-3AD203B41FA5}">
                      <a16:colId xmlns:a16="http://schemas.microsoft.com/office/drawing/2014/main" val="2144850357"/>
                    </a:ext>
                  </a:extLst>
                </a:gridCol>
              </a:tblGrid>
              <a:tr h="200025">
                <a:tc>
                  <a:txBody>
                    <a:bodyPr/>
                    <a:lstStyle/>
                    <a:p>
                      <a:pPr algn="l" fontAlgn="b"/>
                      <a:r>
                        <a:rPr lang="en-US" sz="1200" u="none" strike="noStrike">
                          <a:effectLst/>
                        </a:rPr>
                        <a:t>General Administration Assumptions</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AIPCS I</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AIPCS II</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AIPHS</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Total Cost</a:t>
                      </a:r>
                      <a:endParaRPr lang="en-US" sz="1200" b="1" i="0" u="sng"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6377906"/>
                  </a:ext>
                </a:extLst>
              </a:tr>
              <a:tr h="200025">
                <a:tc>
                  <a:txBody>
                    <a:bodyPr/>
                    <a:lstStyle/>
                    <a:p>
                      <a:pPr algn="l" fontAlgn="b"/>
                      <a:r>
                        <a:rPr lang="en-US" sz="1200" u="none" strike="noStrike">
                          <a:effectLst/>
                        </a:rPr>
                        <a:t>12th Street Utilities</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19267536"/>
                  </a:ext>
                </a:extLst>
              </a:tr>
              <a:tr h="200025">
                <a:tc>
                  <a:txBody>
                    <a:bodyPr/>
                    <a:lstStyle/>
                    <a:p>
                      <a:pPr algn="l" fontAlgn="b"/>
                      <a:r>
                        <a:rPr lang="en-US" sz="1200" u="none" strike="noStrike">
                          <a:effectLst/>
                        </a:rPr>
                        <a:t>Disposal: Watse Management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13,417.20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36,524.60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24,598.20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74,540.00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3398320"/>
                  </a:ext>
                </a:extLst>
              </a:tr>
              <a:tr h="200025">
                <a:tc>
                  <a:txBody>
                    <a:bodyPr/>
                    <a:lstStyle/>
                    <a:p>
                      <a:pPr algn="l" fontAlgn="b"/>
                      <a:r>
                        <a:rPr lang="en-US" sz="1200" u="none" strike="noStrike">
                          <a:effectLst/>
                        </a:rPr>
                        <a:t>Gas/ Electric</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14,997.34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40,826.09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27,495.12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83,318.55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2111414"/>
                  </a:ext>
                </a:extLst>
              </a:tr>
              <a:tr h="200025">
                <a:tc>
                  <a:txBody>
                    <a:bodyPr/>
                    <a:lstStyle/>
                    <a:p>
                      <a:pPr algn="l" fontAlgn="b"/>
                      <a:r>
                        <a:rPr lang="en-US" sz="1200" u="none" strike="noStrike">
                          <a:effectLst/>
                        </a:rPr>
                        <a:t>Water/Sewer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1,094.51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2,979.49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2,006.60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6,080.60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8379248"/>
                  </a:ext>
                </a:extLst>
              </a:tr>
              <a:tr h="200025">
                <a:tc>
                  <a:txBody>
                    <a:bodyPr/>
                    <a:lstStyle/>
                    <a:p>
                      <a:pPr algn="l" fontAlgn="b"/>
                      <a:r>
                        <a:rPr lang="en-US" sz="1200" u="none" strike="noStrike">
                          <a:effectLst/>
                        </a:rPr>
                        <a:t>Telephone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12,514.85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34,068.21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22,943.90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69,526.96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5490273"/>
                  </a:ext>
                </a:extLst>
              </a:tr>
              <a:tr h="200025">
                <a:tc>
                  <a:txBody>
                    <a:bodyPr/>
                    <a:lstStyle/>
                    <a:p>
                      <a:pPr algn="l" fontAlgn="b"/>
                      <a:r>
                        <a:rPr lang="en-US" sz="1200" u="none" strike="noStrike">
                          <a:effectLst/>
                        </a:rPr>
                        <a:t>Internet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880.94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2,398.10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1,615.05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4,894.09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1109450"/>
                  </a:ext>
                </a:extLst>
              </a:tr>
              <a:tr h="200025">
                <a:tc>
                  <a:txBody>
                    <a:bodyPr/>
                    <a:lstStyle/>
                    <a:p>
                      <a:pPr algn="l" fontAlgn="b"/>
                      <a:r>
                        <a:rPr lang="en-US" sz="1200" u="none" strike="noStrike">
                          <a:effectLst/>
                        </a:rPr>
                        <a:t>Custodial</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19,224.00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52,332.00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35,244.00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106,800.00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1805836"/>
                  </a:ext>
                </a:extLst>
              </a:tr>
              <a:tr h="200025">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4680625"/>
                  </a:ext>
                </a:extLst>
              </a:tr>
              <a:tr h="200025">
                <a:tc>
                  <a:txBody>
                    <a:bodyPr/>
                    <a:lstStyle/>
                    <a:p>
                      <a:pPr algn="l" fontAlgn="b"/>
                      <a:r>
                        <a:rPr lang="en-US" sz="1200" u="none" strike="noStrike">
                          <a:effectLst/>
                        </a:rPr>
                        <a:t>OUSD Agreements</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AIPCS I</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AIPCS II</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AIPHS</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Total Cost</a:t>
                      </a:r>
                      <a:endParaRPr lang="en-US" sz="1200" b="1" i="0" u="sng"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9307460"/>
                  </a:ext>
                </a:extLst>
              </a:tr>
              <a:tr h="200025">
                <a:tc>
                  <a:txBody>
                    <a:bodyPr/>
                    <a:lstStyle/>
                    <a:p>
                      <a:pPr algn="r" fontAlgn="b"/>
                      <a:r>
                        <a:rPr lang="en-US" sz="1200" u="none" strike="noStrike">
                          <a:effectLst/>
                        </a:rPr>
                        <a:t>Special Education SELPA ($900 Per Eligible Student ADA)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218,250.00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589,275.00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423,878.00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1,231,403.00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2368305"/>
                  </a:ext>
                </a:extLst>
              </a:tr>
              <a:tr h="200025">
                <a:tc>
                  <a:txBody>
                    <a:bodyPr/>
                    <a:lstStyle/>
                    <a:p>
                      <a:pPr algn="r" fontAlgn="b"/>
                      <a:r>
                        <a:rPr lang="en-US" sz="1200" u="none" strike="noStrike">
                          <a:effectLst/>
                        </a:rPr>
                        <a:t>1% OUSD District Administration Fee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22,290.00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68,028.00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44,160.00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134,478.00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8980941"/>
                  </a:ext>
                </a:extLst>
              </a:tr>
              <a:tr h="200025">
                <a:tc>
                  <a:txBody>
                    <a:bodyPr/>
                    <a:lstStyle/>
                    <a:p>
                      <a:pPr algn="r" fontAlgn="b"/>
                      <a:r>
                        <a:rPr lang="en-US" sz="1200" u="none" strike="noStrike">
                          <a:effectLst/>
                        </a:rPr>
                        <a:t>Prop 39 Facilities (Rental from OUSD)</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220,000.00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220,000.00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6753735"/>
                  </a:ext>
                </a:extLst>
              </a:tr>
              <a:tr h="95250">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706719"/>
                  </a:ext>
                </a:extLst>
              </a:tr>
              <a:tr h="200025">
                <a:tc>
                  <a:txBody>
                    <a:bodyPr/>
                    <a:lstStyle/>
                    <a:p>
                      <a:pPr algn="l" fontAlgn="b"/>
                      <a:r>
                        <a:rPr lang="en-US" sz="1200" u="none" strike="noStrike">
                          <a:effectLst/>
                        </a:rPr>
                        <a:t>Insurance Policies &amp; Operation Contracts</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AIPCS I</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AIPCS II</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AIPHS</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Total Cost</a:t>
                      </a:r>
                      <a:endParaRPr lang="en-US" sz="1200" b="1" i="0" u="sng"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8753275"/>
                  </a:ext>
                </a:extLst>
              </a:tr>
              <a:tr h="200025">
                <a:tc>
                  <a:txBody>
                    <a:bodyPr/>
                    <a:lstStyle/>
                    <a:p>
                      <a:pPr algn="r" fontAlgn="b"/>
                      <a:r>
                        <a:rPr lang="en-US" sz="1200" u="none" strike="noStrike">
                          <a:effectLst/>
                        </a:rPr>
                        <a:t>Workers Compensation</a:t>
                      </a:r>
                      <a:endParaRPr lang="en-US" sz="12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200" u="none" strike="noStrike">
                          <a:effectLst/>
                        </a:rPr>
                        <a:t> Paid thru payroll  </a:t>
                      </a:r>
                      <a:endParaRPr lang="en-US" sz="1200" b="1"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 $              121,453.00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1072865"/>
                  </a:ext>
                </a:extLst>
              </a:tr>
              <a:tr h="200025">
                <a:tc>
                  <a:txBody>
                    <a:bodyPr/>
                    <a:lstStyle/>
                    <a:p>
                      <a:pPr algn="r" fontAlgn="b"/>
                      <a:r>
                        <a:rPr lang="en-US" sz="1200" u="none" strike="noStrike">
                          <a:effectLst/>
                        </a:rPr>
                        <a:t>D &amp; O Insurance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9,507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25,669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16,960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52,136.33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5000876"/>
                  </a:ext>
                </a:extLst>
              </a:tr>
              <a:tr h="200025">
                <a:tc>
                  <a:txBody>
                    <a:bodyPr/>
                    <a:lstStyle/>
                    <a:p>
                      <a:pPr algn="r" fontAlgn="b"/>
                      <a:r>
                        <a:rPr lang="en-US" sz="1200" u="none" strike="noStrike">
                          <a:effectLst/>
                        </a:rPr>
                        <a:t>Student Accident Insurance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1,328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3,616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2,435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7,379.13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0009940"/>
                  </a:ext>
                </a:extLst>
              </a:tr>
              <a:tr h="200025">
                <a:tc>
                  <a:txBody>
                    <a:bodyPr/>
                    <a:lstStyle/>
                    <a:p>
                      <a:pPr algn="r" fontAlgn="b"/>
                      <a:r>
                        <a:rPr lang="en-US" sz="1200" u="none" strike="noStrike">
                          <a:effectLst/>
                        </a:rPr>
                        <a:t>Auto Insurance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900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2,450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1,650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5,000.00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5516495"/>
                  </a:ext>
                </a:extLst>
              </a:tr>
              <a:tr h="200025">
                <a:tc>
                  <a:txBody>
                    <a:bodyPr/>
                    <a:lstStyle/>
                    <a:p>
                      <a:pPr algn="r" fontAlgn="b"/>
                      <a:r>
                        <a:rPr lang="en-US" sz="1200" u="none" strike="noStrike">
                          <a:effectLst/>
                        </a:rPr>
                        <a:t>Audit Services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4,320.00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11,760.00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7,920.00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24,000.00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6720704"/>
                  </a:ext>
                </a:extLst>
              </a:tr>
              <a:tr h="200025">
                <a:tc>
                  <a:txBody>
                    <a:bodyPr/>
                    <a:lstStyle/>
                    <a:p>
                      <a:pPr algn="r" fontAlgn="b"/>
                      <a:r>
                        <a:rPr lang="en-US" sz="1200" u="none" strike="noStrike">
                          <a:effectLst/>
                        </a:rPr>
                        <a:t>Back Office Support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39,600.00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107,800.00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72,600.00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              220,000.00 </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6536673"/>
                  </a:ext>
                </a:extLst>
              </a:tr>
            </a:tbl>
          </a:graphicData>
        </a:graphic>
      </p:graphicFrame>
    </p:spTree>
    <p:extLst>
      <p:ext uri="{BB962C8B-B14F-4D97-AF65-F5344CB8AC3E}">
        <p14:creationId xmlns:p14="http://schemas.microsoft.com/office/powerpoint/2010/main" val="228622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2019-2020 Site Budgets</a:t>
            </a:r>
            <a:endParaRPr lang="en-US" dirty="0"/>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6125785" y="640286"/>
            <a:ext cx="4822075" cy="2460568"/>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buFont typeface="Wingdings" panose="05000000000000000000" pitchFamily="2" charset="2"/>
              <a:buChar char="Ø"/>
            </a:pPr>
            <a:r>
              <a:rPr lang="en-US" sz="1300" dirty="0" smtClean="0"/>
              <a:t>LCFF Projected Revenues increased due to reassignment of students from AIPCS II to AIPCS I to comply to the attendance provision in the approved Charter</a:t>
            </a:r>
          </a:p>
          <a:p>
            <a:pPr algn="just">
              <a:buFont typeface="Wingdings" panose="05000000000000000000" pitchFamily="2" charset="2"/>
              <a:buChar char="Ø"/>
            </a:pPr>
            <a:r>
              <a:rPr lang="en-US" sz="1300" dirty="0" smtClean="0"/>
              <a:t>NEW GRANT: AIPCS </a:t>
            </a:r>
            <a:r>
              <a:rPr lang="en-US" sz="1300" smtClean="0"/>
              <a:t>I </a:t>
            </a:r>
            <a:r>
              <a:rPr lang="en-US" sz="1300" smtClean="0"/>
              <a:t>has </a:t>
            </a:r>
            <a:r>
              <a:rPr lang="en-US" sz="1300" dirty="0" smtClean="0"/>
              <a:t>been approved to received the Afterschool </a:t>
            </a:r>
            <a:r>
              <a:rPr lang="en-US" sz="1300" smtClean="0"/>
              <a:t>Grant </a:t>
            </a:r>
            <a:r>
              <a:rPr lang="en-US" sz="1300"/>
              <a:t>ASES ($163,636). </a:t>
            </a:r>
            <a:r>
              <a:rPr lang="en-US" sz="1300" dirty="0" smtClean="0"/>
              <a:t>This is a three year grant expiring in 2021-2022.This grant is specifically for the students enrolled in AIPCS I’s afterschool program</a:t>
            </a:r>
          </a:p>
          <a:p>
            <a:pPr algn="just">
              <a:buFont typeface="Wingdings" panose="05000000000000000000" pitchFamily="2" charset="2"/>
              <a:buChar char="Ø"/>
            </a:pPr>
            <a:r>
              <a:rPr lang="en-US" sz="1300" dirty="0" smtClean="0"/>
              <a:t>Federal Revenues are projected flat as the alignment of these revenues are re-aligned by the government later in the year</a:t>
            </a:r>
          </a:p>
          <a:p>
            <a:endParaRPr lang="en-US" dirty="0"/>
          </a:p>
        </p:txBody>
      </p:sp>
      <p:sp>
        <p:nvSpPr>
          <p:cNvPr id="4" name="TextBox 3"/>
          <p:cNvSpPr txBox="1"/>
          <p:nvPr/>
        </p:nvSpPr>
        <p:spPr>
          <a:xfrm>
            <a:off x="6251171" y="249382"/>
            <a:ext cx="2610196" cy="307777"/>
          </a:xfrm>
          <a:prstGeom prst="rect">
            <a:avLst/>
          </a:prstGeom>
          <a:noFill/>
        </p:spPr>
        <p:txBody>
          <a:bodyPr wrap="square" rtlCol="0">
            <a:spAutoFit/>
          </a:bodyPr>
          <a:lstStyle/>
          <a:p>
            <a:r>
              <a:rPr lang="en-US" sz="1400" u="sng" dirty="0" smtClean="0"/>
              <a:t>Revenues</a:t>
            </a:r>
            <a:endParaRPr lang="en-US" sz="1400" u="sng" dirty="0"/>
          </a:p>
        </p:txBody>
      </p:sp>
      <p:sp>
        <p:nvSpPr>
          <p:cNvPr id="5" name="Content Placeholder 3"/>
          <p:cNvSpPr txBox="1">
            <a:spLocks/>
          </p:cNvSpPr>
          <p:nvPr/>
        </p:nvSpPr>
        <p:spPr>
          <a:xfrm>
            <a:off x="6125785" y="3460657"/>
            <a:ext cx="4822075" cy="1194262"/>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buFont typeface="Wingdings" panose="05000000000000000000" pitchFamily="2" charset="2"/>
              <a:buChar char="Ø"/>
            </a:pPr>
            <a:r>
              <a:rPr lang="en-US" sz="1300" dirty="0" smtClean="0"/>
              <a:t>AIPCS I staffing increased due to movement of students from AIPCS II to AIPCSI</a:t>
            </a:r>
          </a:p>
          <a:p>
            <a:pPr algn="just">
              <a:buFont typeface="Wingdings" panose="05000000000000000000" pitchFamily="2" charset="2"/>
              <a:buChar char="Ø"/>
            </a:pPr>
            <a:r>
              <a:rPr lang="en-US" sz="1300" dirty="0" smtClean="0"/>
              <a:t>Projections include step and column increases 1.5% and the new 403B projections for Teaching staff</a:t>
            </a:r>
          </a:p>
          <a:p>
            <a:endParaRPr lang="en-US" dirty="0"/>
          </a:p>
        </p:txBody>
      </p:sp>
      <p:sp>
        <p:nvSpPr>
          <p:cNvPr id="6" name="TextBox 5"/>
          <p:cNvSpPr txBox="1"/>
          <p:nvPr/>
        </p:nvSpPr>
        <p:spPr>
          <a:xfrm>
            <a:off x="6251171" y="3088282"/>
            <a:ext cx="2610196" cy="307777"/>
          </a:xfrm>
          <a:prstGeom prst="rect">
            <a:avLst/>
          </a:prstGeom>
          <a:noFill/>
        </p:spPr>
        <p:txBody>
          <a:bodyPr wrap="square" rtlCol="0">
            <a:spAutoFit/>
          </a:bodyPr>
          <a:lstStyle/>
          <a:p>
            <a:r>
              <a:rPr lang="en-US" sz="1400" u="sng" dirty="0" smtClean="0"/>
              <a:t>Expenses</a:t>
            </a:r>
            <a:endParaRPr lang="en-US" sz="1400" u="sng" dirty="0"/>
          </a:p>
        </p:txBody>
      </p:sp>
      <p:sp>
        <p:nvSpPr>
          <p:cNvPr id="7" name="Content Placeholder 3"/>
          <p:cNvSpPr txBox="1">
            <a:spLocks/>
          </p:cNvSpPr>
          <p:nvPr/>
        </p:nvSpPr>
        <p:spPr>
          <a:xfrm>
            <a:off x="6125786" y="5273040"/>
            <a:ext cx="4822075" cy="1194262"/>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buFont typeface="Wingdings" panose="05000000000000000000" pitchFamily="2" charset="2"/>
              <a:buChar char="Ø"/>
            </a:pPr>
            <a:r>
              <a:rPr lang="en-US" sz="1300" dirty="0" smtClean="0"/>
              <a:t>AIPCS I projects $61,976 in surplus of revenue vs expenses to be added to the ending fund balance</a:t>
            </a:r>
          </a:p>
          <a:p>
            <a:pPr algn="just">
              <a:buFont typeface="Wingdings" panose="05000000000000000000" pitchFamily="2" charset="2"/>
              <a:buChar char="Ø"/>
            </a:pPr>
            <a:r>
              <a:rPr lang="en-US" sz="1300" dirty="0" smtClean="0"/>
              <a:t>The Ending Fund Balance for AIPCS I is projected at $1,227,416 which leaves a 43% reserve</a:t>
            </a:r>
          </a:p>
          <a:p>
            <a:endParaRPr lang="en-US" dirty="0"/>
          </a:p>
        </p:txBody>
      </p:sp>
      <p:sp>
        <p:nvSpPr>
          <p:cNvPr id="8" name="TextBox 7"/>
          <p:cNvSpPr txBox="1"/>
          <p:nvPr/>
        </p:nvSpPr>
        <p:spPr>
          <a:xfrm>
            <a:off x="6251171" y="4810091"/>
            <a:ext cx="3175462" cy="307777"/>
          </a:xfrm>
          <a:prstGeom prst="rect">
            <a:avLst/>
          </a:prstGeom>
          <a:noFill/>
        </p:spPr>
        <p:txBody>
          <a:bodyPr wrap="square" rtlCol="0">
            <a:spAutoFit/>
          </a:bodyPr>
          <a:lstStyle/>
          <a:p>
            <a:r>
              <a:rPr lang="en-US" sz="1400" u="sng" dirty="0" smtClean="0"/>
              <a:t>Surplus &amp; Ending Fund Balance</a:t>
            </a:r>
            <a:endParaRPr lang="en-US" sz="1400" u="sng" dirty="0"/>
          </a:p>
        </p:txBody>
      </p:sp>
      <p:pic>
        <p:nvPicPr>
          <p:cNvPr id="10" name="Picture 9"/>
          <p:cNvPicPr>
            <a:picLocks noChangeAspect="1"/>
          </p:cNvPicPr>
          <p:nvPr/>
        </p:nvPicPr>
        <p:blipFill>
          <a:blip r:embed="rId2"/>
          <a:stretch>
            <a:fillRect/>
          </a:stretch>
        </p:blipFill>
        <p:spPr>
          <a:xfrm>
            <a:off x="856058" y="329343"/>
            <a:ext cx="4655280" cy="6137959"/>
          </a:xfrm>
          <a:prstGeom prst="rect">
            <a:avLst/>
          </a:prstGeom>
        </p:spPr>
      </p:pic>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schemas.microsoft.com/office/infopath/2007/PartnerControls"/>
    <ds:schemaRef ds:uri="http://purl.org/dc/terms/"/>
    <ds:schemaRef ds:uri="http://www.w3.org/XML/1998/namespace"/>
    <ds:schemaRef ds:uri="http://schemas.microsoft.com/office/2006/documentManagement/types"/>
    <ds:schemaRef ds:uri="http://purl.org/dc/elements/1.1/"/>
    <ds:schemaRef ds:uri="4873beb7-5857-4685-be1f-d57550cc96cc"/>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3414</TotalTime>
  <Words>1359</Words>
  <Application>Microsoft Office PowerPoint</Application>
  <PresentationFormat>Widescreen</PresentationFormat>
  <Paragraphs>221</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Angsana New</vt:lpstr>
      <vt:lpstr>Arial</vt:lpstr>
      <vt:lpstr>Bookman Old Style</vt:lpstr>
      <vt:lpstr>Calibri</vt:lpstr>
      <vt:lpstr>Euphemia</vt:lpstr>
      <vt:lpstr>Plantagenet Cherokee</vt:lpstr>
      <vt:lpstr>Wingdings</vt:lpstr>
      <vt:lpstr>Academic Literature 16x9</vt:lpstr>
      <vt:lpstr>2019-2020  American Indian Model Schools Adoption Budget  </vt:lpstr>
      <vt:lpstr>2019-20 ADOPTION BUDGET</vt:lpstr>
      <vt:lpstr>2019-20  ADOPTION BUDGET INTRODUCTION </vt:lpstr>
      <vt:lpstr>AIMS 2019-2020 Budget Review</vt:lpstr>
      <vt:lpstr>AIMS 2019-2020 Budget Assumptions</vt:lpstr>
      <vt:lpstr>2019-2020 Budget Assumptions</vt:lpstr>
      <vt:lpstr>Title and Content Layout with SmartArt</vt:lpstr>
      <vt:lpstr>2019-2020 Site Budgets</vt:lpstr>
      <vt:lpstr>PowerPoint Presentation</vt:lpstr>
      <vt:lpstr>PowerPoint Presentation</vt:lpstr>
      <vt:lpstr>PowerPoint Presentation</vt:lpstr>
      <vt:lpstr>Multi-Year Reveiw</vt:lpstr>
      <vt:lpstr>PowerPoint Presentation</vt:lpstr>
      <vt:lpstr>AIPCS I Multi-Year Projections</vt:lpstr>
      <vt:lpstr>PowerPoint Presentation</vt:lpstr>
      <vt:lpstr>AIPCS II Multi-Year Projections</vt:lpstr>
      <vt:lpstr>PowerPoint Presentation</vt:lpstr>
      <vt:lpstr>AIPHS Multi-Year Projections</vt:lpstr>
      <vt:lpstr>2019-2020 Budget Conclusion</vt:lpstr>
      <vt:lpstr>QUESTIONS</vt:lpstr>
      <vt:lpstr>Thank you</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2019-2020  American Indian Model Schools Adoption Budget</dc:title>
  <dc:creator>Katema Ballentine</dc:creator>
  <cp:lastModifiedBy>Katema Ballentine</cp:lastModifiedBy>
  <cp:revision>31</cp:revision>
  <dcterms:created xsi:type="dcterms:W3CDTF">2019-06-10T23:43:54Z</dcterms:created>
  <dcterms:modified xsi:type="dcterms:W3CDTF">2019-06-14T01:26:54Z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