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7023100" cy="9309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/>
          <p:nvPr>
            <p:ph idx="1" type="body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5:notes"/>
          <p:cNvSpPr/>
          <p:nvPr>
            <p:ph idx="2" type="sldImg"/>
          </p:nvPr>
        </p:nvSpPr>
        <p:spPr>
          <a:xfrm>
            <a:off x="1170750" y="698175"/>
            <a:ext cx="4682300" cy="3490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a6daf5844_3_6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5a6daf5844_3_6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a6daf5844_4_0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5a6daf5844_4_0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a6daf5844_4_6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g5a6daf5844_4_6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a6daf5844_4_13:notes"/>
          <p:cNvSpPr txBox="1"/>
          <p:nvPr>
            <p:ph idx="1" type="body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5a6daf5844_4_13:notes"/>
          <p:cNvSpPr/>
          <p:nvPr>
            <p:ph idx="2" type="sldImg"/>
          </p:nvPr>
        </p:nvSpPr>
        <p:spPr>
          <a:xfrm>
            <a:off x="1170750" y="698175"/>
            <a:ext cx="4682400" cy="349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3"/>
            </a:srgbClr>
          </a:solidFill>
          <a:ln cap="sq" cmpd="thinThick" w="127000">
            <a:solidFill>
              <a:srgbClr val="595959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type="ctrTitle"/>
          </p:nvPr>
        </p:nvSpPr>
        <p:spPr>
          <a:xfrm>
            <a:off x="674237" y="914400"/>
            <a:ext cx="3657600" cy="288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Calibri"/>
              <a:buNone/>
            </a:pPr>
            <a:r>
              <a:rPr lang="en-US" sz="3700">
                <a:solidFill>
                  <a:srgbClr val="FFFFFF"/>
                </a:solidFill>
              </a:rPr>
              <a:t>Superintendent’s</a:t>
            </a:r>
            <a:br>
              <a:rPr lang="en-US" sz="3700">
                <a:solidFill>
                  <a:srgbClr val="FFFFFF"/>
                </a:solidFill>
              </a:rPr>
            </a:br>
            <a:r>
              <a:rPr lang="en-US" sz="3700">
                <a:solidFill>
                  <a:srgbClr val="FFFFFF"/>
                </a:solidFill>
              </a:rPr>
              <a:t>Board Report</a:t>
            </a:r>
            <a:br>
              <a:rPr lang="en-US" sz="3700">
                <a:solidFill>
                  <a:srgbClr val="FFFFFF"/>
                </a:solidFill>
              </a:rPr>
            </a:br>
            <a:r>
              <a:rPr lang="en-US" sz="3700">
                <a:solidFill>
                  <a:srgbClr val="FFFFFF"/>
                </a:solidFill>
              </a:rPr>
              <a:t>May 2019</a:t>
            </a:r>
            <a:endParaRPr sz="3700">
              <a:solidFill>
                <a:srgbClr val="FFFFFF"/>
              </a:solidFill>
            </a:endParaRPr>
          </a:p>
        </p:txBody>
      </p:sp>
      <p:cxnSp>
        <p:nvCxnSpPr>
          <p:cNvPr id="86" name="Google Shape;86;p13"/>
          <p:cNvCxnSpPr/>
          <p:nvPr/>
        </p:nvCxnSpPr>
        <p:spPr>
          <a:xfrm>
            <a:off x="1191126" y="3910267"/>
            <a:ext cx="2586790" cy="0"/>
          </a:xfrm>
          <a:prstGeom prst="straightConnector1">
            <a:avLst/>
          </a:prstGeom>
          <a:noFill/>
          <a:ln cap="flat" cmpd="sng" w="22225">
            <a:solidFill>
              <a:srgbClr val="D9D9D9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A close up of a sign&#10;&#10;Description automatically generated" id="87" name="Google Shape;8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85343" y="914400"/>
            <a:ext cx="5322096" cy="4772146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/>
        </p:nvSpPr>
        <p:spPr>
          <a:xfrm>
            <a:off x="1065475" y="4201850"/>
            <a:ext cx="2881200" cy="99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This is not  fully 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inclusive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list of all  activities for May</a:t>
            </a:r>
            <a:endParaRPr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Finance</a:t>
            </a:r>
            <a:endParaRPr/>
          </a:p>
        </p:txBody>
      </p:sp>
      <p:sp>
        <p:nvSpPr>
          <p:cNvPr id="94" name="Google Shape;94;p14"/>
          <p:cNvSpPr txBox="1"/>
          <p:nvPr/>
        </p:nvSpPr>
        <p:spPr>
          <a:xfrm flipH="1">
            <a:off x="451950" y="1952150"/>
            <a:ext cx="9247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This month CBO, Heads, and Superintendent are engaged in preliminary budget planning for the 2019-2020 school year. LCAP meetings are taking place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95" name="Google Shape;95;p14"/>
          <p:cNvSpPr txBox="1"/>
          <p:nvPr/>
        </p:nvSpPr>
        <p:spPr>
          <a:xfrm flipH="1">
            <a:off x="2407197" y="2863976"/>
            <a:ext cx="77343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6431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 Community</a:t>
            </a: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 Engagement</a:t>
            </a:r>
            <a:endParaRPr b="1"/>
          </a:p>
        </p:txBody>
      </p:sp>
      <p:sp>
        <p:nvSpPr>
          <p:cNvPr id="101" name="Google Shape;101;p15"/>
          <p:cNvSpPr txBox="1"/>
          <p:nvPr>
            <p:ph idx="1" type="body"/>
          </p:nvPr>
        </p:nvSpPr>
        <p:spPr>
          <a:xfrm>
            <a:off x="838199" y="1825625"/>
            <a:ext cx="10630711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Enroll Oakland </a:t>
            </a: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Meeting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Oakland Charter Interview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Letter to California Assembly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HS Soccer and Volleyball Games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OUSD/ Charter Steering </a:t>
            </a: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Committee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Presented at CCSA Leaders Convening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Presented at Charter Leader of Color Collective Action Convening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ucida Sans"/>
              <a:buChar char="•"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Attended Chinese Chambers of Commerce Banquet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08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Site Visit</a:t>
            </a:r>
            <a:endParaRPr b="1"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838199" y="1825625"/>
            <a:ext cx="10630800" cy="46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 May 10th and May 11th more than 65 charter from around the country visited our 12th street campus. They were greeted by our Mandarin class, attended a performance by our strings class, and visited our K-8th grade classrooms.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In addition to these visitors, Director Cook, and the Vice President of the Oakland NAACP were in attendance.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The Superintendent ran an additional tour on Saturday morning for those national leaders who were unable to attend on Friday.</a:t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08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Communication</a:t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 flipH="1">
            <a:off x="451950" y="1952150"/>
            <a:ext cx="9247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Letter sent to K-1 families regarding 2019-2020 move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Letter sent to teachers regarding 2019-2020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Final self evaluation forms sent to Heads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Employee dismissal and leave report presented to Board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Communicated with OUSD regarding potential material revision 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Met with parents regarding discipline concerns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 flipH="1">
            <a:off x="2407197" y="2863976"/>
            <a:ext cx="7734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Facilities</a:t>
            </a:r>
            <a:endParaRPr/>
          </a:p>
        </p:txBody>
      </p:sp>
      <p:sp>
        <p:nvSpPr>
          <p:cNvPr id="120" name="Google Shape;120;p18"/>
          <p:cNvSpPr txBox="1"/>
          <p:nvPr/>
        </p:nvSpPr>
        <p:spPr>
          <a:xfrm flipH="1">
            <a:off x="451950" y="1952150"/>
            <a:ext cx="92475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Engaged in search for central office space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Engaged in securing of funding for renovations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Met with architects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4191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Lucida Sans"/>
              <a:buChar char="●"/>
            </a:pPr>
            <a:r>
              <a:rPr lang="en-US" sz="3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Completed renovation walkthrough</a:t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 flipH="1">
            <a:off x="2407197" y="2863976"/>
            <a:ext cx="7734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3864B2"/>
            </a:gs>
            <a:gs pos="23000">
              <a:srgbClr val="3864B2"/>
            </a:gs>
            <a:gs pos="69000">
              <a:srgbClr val="2F5496"/>
            </a:gs>
            <a:gs pos="97000">
              <a:srgbClr val="2C4E8C"/>
            </a:gs>
            <a:gs pos="100000">
              <a:srgbClr val="2C4E8C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Lucida Sans"/>
              <a:buNone/>
            </a:pPr>
            <a:r>
              <a:rPr b="1" lang="en-US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Additional Activities</a:t>
            </a:r>
            <a:endParaRPr/>
          </a:p>
        </p:txBody>
      </p:sp>
      <p:sp>
        <p:nvSpPr>
          <p:cNvPr id="127" name="Google Shape;127;p19"/>
          <p:cNvSpPr txBox="1"/>
          <p:nvPr/>
        </p:nvSpPr>
        <p:spPr>
          <a:xfrm flipH="1">
            <a:off x="451950" y="1690825"/>
            <a:ext cx="9247500" cy="49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Lady Eagles Senior Night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AIPHS Swim Championships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AIPHS Volleyball Senior Night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Wine &amp; Charter Leader Gathering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Schoology Visit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Completed CSDC CBO Training Program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Saturday School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81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ucida Sans"/>
              <a:buChar char="●"/>
            </a:pPr>
            <a:r>
              <a:rPr lang="en-US" sz="24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rPr>
              <a:t>Saturday Restorative Justice</a:t>
            </a:r>
            <a:endParaRPr sz="24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8" name="Google Shape;128;p19"/>
          <p:cNvSpPr txBox="1"/>
          <p:nvPr/>
        </p:nvSpPr>
        <p:spPr>
          <a:xfrm flipH="1">
            <a:off x="2407197" y="2863976"/>
            <a:ext cx="7734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