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Maven Pro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6B35148-CB60-4222-9A23-D7FD3AF6B4A8}">
  <a:tblStyle styleId="{F6B35148-CB60-4222-9A23-D7FD3AF6B4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avenPro-bold.fntdata"/><Relationship Id="rId16" Type="http://schemas.openxmlformats.org/officeDocument/2006/relationships/font" Target="fonts/MavenPr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1805c2b38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1805c2b38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51805c2b38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51805c2b38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1805c2b38_0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1805c2b38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1805c2b38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1805c2b38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CBK May Update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3" name="Google Shape;283;p14"/>
          <p:cNvGraphicFramePr/>
          <p:nvPr/>
        </p:nvGraphicFramePr>
        <p:xfrm>
          <a:off x="278975" y="300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{F6B35148-CB60-4222-9A23-D7FD3AF6B4A8}</a:tableStyleId>
              </a:tblPr>
              <a:tblGrid>
                <a:gridCol w="2891550"/>
                <a:gridCol w="1696450"/>
                <a:gridCol w="1712000"/>
              </a:tblGrid>
              <a:tr h="10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CSU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2018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2019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East Bay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10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14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San Diego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19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8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Fullerton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5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Long Beach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13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8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Monterey Bay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8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3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Pomona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17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16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Sacramento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6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San Francisco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23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31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San Jose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20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29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San Luis Obispo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14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8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Sonoma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6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5</a:t>
                      </a:r>
                      <a:endParaRPr sz="2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284" name="Google Shape;284;p14"/>
          <p:cNvSpPr txBox="1"/>
          <p:nvPr/>
        </p:nvSpPr>
        <p:spPr>
          <a:xfrm>
            <a:off x="6722000" y="790050"/>
            <a:ext cx="2344200" cy="32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Nunito"/>
                <a:ea typeface="Nunito"/>
                <a:cs typeface="Nunito"/>
                <a:sym typeface="Nunito"/>
              </a:rPr>
              <a:t>Student </a:t>
            </a:r>
            <a:endParaRPr sz="3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Nunito"/>
                <a:ea typeface="Nunito"/>
                <a:cs typeface="Nunito"/>
                <a:sym typeface="Nunito"/>
              </a:rPr>
              <a:t>Acceptances 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Nunito"/>
                <a:ea typeface="Nunito"/>
                <a:cs typeface="Nunito"/>
                <a:sym typeface="Nunito"/>
              </a:rPr>
              <a:t>at </a:t>
            </a:r>
            <a:endParaRPr sz="3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Nunito"/>
                <a:ea typeface="Nunito"/>
                <a:cs typeface="Nunito"/>
                <a:sym typeface="Nunito"/>
              </a:rPr>
              <a:t>CSUs</a:t>
            </a:r>
            <a:endParaRPr sz="3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" name="Google Shape;289;p15"/>
          <p:cNvGraphicFramePr/>
          <p:nvPr/>
        </p:nvGraphicFramePr>
        <p:xfrm>
          <a:off x="278975" y="300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{F6B35148-CB60-4222-9A23-D7FD3AF6B4A8}</a:tableStyleId>
              </a:tblPr>
              <a:tblGrid>
                <a:gridCol w="2891550"/>
                <a:gridCol w="1696450"/>
                <a:gridCol w="1712000"/>
              </a:tblGrid>
              <a:tr h="10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CSU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2018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2019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 Berkeley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10</a:t>
                      </a:r>
                      <a:r>
                        <a:rPr lang="en" sz="1800"/>
                        <a:t>/48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</a:t>
                      </a:r>
                      <a:r>
                        <a:rPr lang="en" sz="1800"/>
                        <a:t>/42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UCLA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</a:t>
                      </a:r>
                      <a:r>
                        <a:rPr lang="en" sz="1800"/>
                        <a:t>/50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</a:t>
                      </a:r>
                      <a:r>
                        <a:rPr lang="en" sz="1800"/>
                        <a:t>/44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 San Diego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27</a:t>
                      </a:r>
                      <a:r>
                        <a:rPr lang="en" sz="1800"/>
                        <a:t>/52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6</a:t>
                      </a:r>
                      <a:r>
                        <a:rPr lang="en" sz="1800"/>
                        <a:t>/34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 Santa Barbara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17</a:t>
                      </a:r>
                      <a:r>
                        <a:rPr lang="en" sz="1800"/>
                        <a:t>/40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</a:t>
                      </a:r>
                      <a:r>
                        <a:rPr lang="en" sz="1800"/>
                        <a:t>/30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 Irvine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25</a:t>
                      </a:r>
                      <a:r>
                        <a:rPr lang="en" sz="1800"/>
                        <a:t>/53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8</a:t>
                      </a:r>
                      <a:r>
                        <a:rPr lang="en" sz="1800"/>
                        <a:t>/47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 Davis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32</a:t>
                      </a:r>
                      <a:r>
                        <a:rPr lang="en" sz="1800"/>
                        <a:t>/54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13</a:t>
                      </a:r>
                      <a:r>
                        <a:rPr lang="en" sz="1800"/>
                        <a:t>/45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 Santa Cruz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39</a:t>
                      </a:r>
                      <a:r>
                        <a:rPr lang="en" sz="1800"/>
                        <a:t>/42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20</a:t>
                      </a:r>
                      <a:r>
                        <a:rPr lang="en" sz="1800"/>
                        <a:t>/39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 Riverside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15</a:t>
                      </a:r>
                      <a:r>
                        <a:rPr lang="en" sz="1800"/>
                        <a:t>/20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5</a:t>
                      </a:r>
                      <a:r>
                        <a:rPr lang="en" sz="1800"/>
                        <a:t>/9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UC Merced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14</a:t>
                      </a:r>
                      <a:r>
                        <a:rPr lang="en" sz="1800"/>
                        <a:t>/15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12</a:t>
                      </a:r>
                      <a:r>
                        <a:rPr lang="en" sz="1800"/>
                        <a:t>/9</a:t>
                      </a:r>
                      <a:endParaRPr sz="18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290" name="Google Shape;290;p15"/>
          <p:cNvSpPr txBox="1"/>
          <p:nvPr/>
        </p:nvSpPr>
        <p:spPr>
          <a:xfrm>
            <a:off x="6722000" y="790050"/>
            <a:ext cx="2344200" cy="32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Nunito"/>
                <a:ea typeface="Nunito"/>
                <a:cs typeface="Nunito"/>
                <a:sym typeface="Nunito"/>
              </a:rPr>
              <a:t>Student </a:t>
            </a:r>
            <a:endParaRPr sz="3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Nunito"/>
                <a:ea typeface="Nunito"/>
                <a:cs typeface="Nunito"/>
                <a:sym typeface="Nunito"/>
              </a:rPr>
              <a:t>Acceptances 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Nunito"/>
                <a:ea typeface="Nunito"/>
                <a:cs typeface="Nunito"/>
                <a:sym typeface="Nunito"/>
              </a:rPr>
              <a:t>at </a:t>
            </a:r>
            <a:endParaRPr sz="3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Nunito"/>
                <a:ea typeface="Nunito"/>
                <a:cs typeface="Nunito"/>
                <a:sym typeface="Nunito"/>
              </a:rPr>
              <a:t>UCs</a:t>
            </a:r>
            <a:endParaRPr sz="3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16"/>
          <p:cNvGraphicFramePr/>
          <p:nvPr/>
        </p:nvGraphicFramePr>
        <p:xfrm>
          <a:off x="95250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{F6B35148-CB60-4222-9A23-D7FD3AF6B4A8}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School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2018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2019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USC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3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1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Brown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2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0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Yale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0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1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Princeton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1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0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Puget Sound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2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1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Northwestern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0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1</a:t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6" name="Google Shape;296;p16"/>
          <p:cNvSpPr txBox="1"/>
          <p:nvPr/>
        </p:nvSpPr>
        <p:spPr>
          <a:xfrm>
            <a:off x="997300" y="362650"/>
            <a:ext cx="7084500" cy="5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Miscellaneous</a:t>
            </a:r>
            <a:r>
              <a:rPr lang="en" sz="2400">
                <a:latin typeface="Nunito"/>
                <a:ea typeface="Nunito"/>
                <a:cs typeface="Nunito"/>
                <a:sym typeface="Nunito"/>
              </a:rPr>
              <a:t> Notable Private School Comparison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/>
        </p:nvSpPr>
        <p:spPr>
          <a:xfrm>
            <a:off x="194275" y="129525"/>
            <a:ext cx="25905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Nunito"/>
                <a:ea typeface="Nunito"/>
                <a:cs typeface="Nunito"/>
                <a:sym typeface="Nunito"/>
              </a:rPr>
              <a:t>MISC</a:t>
            </a:r>
            <a:r>
              <a:rPr b="1" lang="en" sz="1800">
                <a:latin typeface="Nunito"/>
                <a:ea typeface="Nunito"/>
                <a:cs typeface="Nunito"/>
                <a:sym typeface="Nunito"/>
              </a:rPr>
              <a:t>...</a:t>
            </a:r>
            <a:endParaRPr b="1" sz="1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2" name="Google Shape;302;p17"/>
          <p:cNvSpPr txBox="1"/>
          <p:nvPr/>
        </p:nvSpPr>
        <p:spPr>
          <a:xfrm>
            <a:off x="284950" y="660550"/>
            <a:ext cx="8561100" cy="42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*Wrapped up two weeks of AP testing…</a:t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*5 Juniors received full-ride scholarships to attend Stanford’s summer medical program.</a:t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*1 Senior received East Bay College Fund scholarship, plus a mentor in their desired field.</a:t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*College Signing Day is still on for May 29th at 10:30 AM.</a:t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*Took students on tour of Laney and BCC, where they asked questions about pathways to UCs.</a:t>
            </a:r>
            <a:endParaRPr sz="22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