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13716000" cx="24384000"/>
  <p:notesSz cx="6858000" cy="9144000"/>
  <p:embeddedFontLst>
    <p:embeddedFont>
      <p:font typeface="Roboto Slab"/>
      <p:regular r:id="rId40"/>
      <p:bold r:id="rId41"/>
    </p:embeddedFont>
    <p:embeddedFont>
      <p:font typeface="Roboto"/>
      <p:regular r:id="rId42"/>
      <p:bold r:id="rId43"/>
      <p:italic r:id="rId44"/>
      <p:boldItalic r:id="rId45"/>
    </p:embeddedFont>
    <p:embeddedFont>
      <p:font typeface="Helvetica Neue"/>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D7ABE3D-311A-4C54-ABFD-375AD201EFA1}">
  <a:tblStyle styleId="{8D7ABE3D-311A-4C54-ABFD-375AD201EFA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RobotoSlab-regular.fntdata"/><Relationship Id="rId42" Type="http://schemas.openxmlformats.org/officeDocument/2006/relationships/font" Target="fonts/Roboto-regular.fntdata"/><Relationship Id="rId41" Type="http://schemas.openxmlformats.org/officeDocument/2006/relationships/font" Target="fonts/RobotoSlab-bold.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HelveticaNeue-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lstStyle>
            <a:lvl1pPr indent="-228600" lvl="0" marL="457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chemeClr val="dk1"/>
              </a:buClr>
              <a:buSzPts val="1400"/>
              <a:buFont typeface="Helvetica Neue"/>
              <a:buNone/>
              <a:defRPr b="0" i="0" sz="2200" u="none" cap="none" strike="noStrike">
                <a:solidFill>
                  <a:schemeClr val="dk1"/>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4:notes"/>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t/>
            </a:r>
            <a:endParaRPr b="0" i="0" sz="2200" u="none" cap="none" strike="noStrike">
              <a:solidFill>
                <a:schemeClr val="dk1"/>
              </a:solidFill>
              <a:latin typeface="Helvetica Neue"/>
              <a:ea typeface="Helvetica Neue"/>
              <a:cs typeface="Helvetica Neue"/>
              <a:sym typeface="Helvetica Neue"/>
            </a:endParaRPr>
          </a:p>
        </p:txBody>
      </p:sp>
      <p:sp>
        <p:nvSpPr>
          <p:cNvPr id="63" name="Google Shape;6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06db6069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06db60693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06db60693_0_1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06db60693_0_19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5653240e1f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653240e1f_2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653240e1f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653240e1f_2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56737a3961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56737a3961_0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5184d7da85_5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5184d7da85_5_23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5184d7da85_5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5184d7da85_5_24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5184d7da85_5_3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184d7da85_5_3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184d7da85_5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184d7da85_5_18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184d7da85_5_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184d7da85_5_18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56737a3961_3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7999"/>
              </a:lnSpc>
              <a:spcBef>
                <a:spcPts val="0"/>
              </a:spcBef>
              <a:spcAft>
                <a:spcPts val="0"/>
              </a:spcAft>
              <a:buClr>
                <a:schemeClr val="dk1"/>
              </a:buClr>
              <a:buFont typeface="Helvetica Neue"/>
              <a:buNone/>
            </a:pPr>
            <a:r>
              <a:t/>
            </a:r>
            <a:endParaRPr b="0" i="0" sz="1100" u="none" cap="none" strike="noStrike">
              <a:solidFill>
                <a:schemeClr val="dk1"/>
              </a:solidFill>
              <a:latin typeface="Helvetica Neue"/>
              <a:ea typeface="Helvetica Neue"/>
              <a:cs typeface="Helvetica Neue"/>
              <a:sym typeface="Helvetica Neue"/>
            </a:endParaRPr>
          </a:p>
        </p:txBody>
      </p:sp>
      <p:sp>
        <p:nvSpPr>
          <p:cNvPr id="70" name="Google Shape;70;g56737a3961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5184d7da85_5_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5184d7da85_5_19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184d7da85_5_2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184d7da85_5_20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184d7da85_5_2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184d7da85_5_20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5184d7da85_5_2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184d7da85_5_2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5184d7da85_5_2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5184d7da85_5_22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5184d7da85_6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5184d7da85_6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184d7da85_6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184d7da85_6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5184d7da85_6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5184d7da85_6_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5184d7da85_6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5184d7da85_6_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5184d7da85_6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5184d7da85_6_2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6737a3961_3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6737a3961_3_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5184d7da85_5_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5184d7da85_5_8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184d7da85_5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5184d7da85_5_9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5184d7da85_5_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5184d7da85_5_9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184d7da85_5_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184d7da85_5_1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5184d7da85_5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5184d7da85_5_1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56737a3961_3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6737a3961_3_1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56737a3961_3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6737a3961_3_2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t>This is AIPHS?</a:t>
            </a:r>
            <a:endParaRPr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184d7da85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184d7da85_3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5184d7da85_3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5184d7da85_3_6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5184d7da85_3_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5184d7da85_3_12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41e8d197fe_4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41e8d197fe_4_1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4066133" y="1793615"/>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17433464" y="8914429"/>
            <a:ext cx="2884369" cy="2999904"/>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p2"/>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p2"/>
          <p:cNvSpPr txBox="1"/>
          <p:nvPr>
            <p:ph type="ctrTitle"/>
          </p:nvPr>
        </p:nvSpPr>
        <p:spPr>
          <a:xfrm>
            <a:off x="4480804" y="3170467"/>
            <a:ext cx="15422400" cy="3886500"/>
          </a:xfrm>
          <a:prstGeom prst="rect">
            <a:avLst/>
          </a:prstGeom>
        </p:spPr>
        <p:txBody>
          <a:bodyPr anchorCtr="0" anchor="b" bIns="243800" lIns="243800" spcFirstLastPara="1" rIns="243800" wrap="square" tIns="243800"/>
          <a:lstStyle>
            <a:lvl1pPr lvl="0" algn="ctr">
              <a:spcBef>
                <a:spcPts val="0"/>
              </a:spcBef>
              <a:spcAft>
                <a:spcPts val="0"/>
              </a:spcAft>
              <a:buSzPts val="10700"/>
              <a:buNone/>
              <a:defRPr sz="10700"/>
            </a:lvl1pPr>
            <a:lvl2pPr lvl="1" algn="ctr">
              <a:spcBef>
                <a:spcPts val="0"/>
              </a:spcBef>
              <a:spcAft>
                <a:spcPts val="0"/>
              </a:spcAft>
              <a:buSzPts val="10700"/>
              <a:buNone/>
              <a:defRPr sz="10700"/>
            </a:lvl2pPr>
            <a:lvl3pPr lvl="2" algn="ctr">
              <a:spcBef>
                <a:spcPts val="0"/>
              </a:spcBef>
              <a:spcAft>
                <a:spcPts val="0"/>
              </a:spcAft>
              <a:buSzPts val="10700"/>
              <a:buNone/>
              <a:defRPr sz="10700"/>
            </a:lvl3pPr>
            <a:lvl4pPr lvl="3" algn="ctr">
              <a:spcBef>
                <a:spcPts val="0"/>
              </a:spcBef>
              <a:spcAft>
                <a:spcPts val="0"/>
              </a:spcAft>
              <a:buSzPts val="10700"/>
              <a:buNone/>
              <a:defRPr sz="10700"/>
            </a:lvl4pPr>
            <a:lvl5pPr lvl="4" algn="ctr">
              <a:spcBef>
                <a:spcPts val="0"/>
              </a:spcBef>
              <a:spcAft>
                <a:spcPts val="0"/>
              </a:spcAft>
              <a:buSzPts val="10700"/>
              <a:buNone/>
              <a:defRPr sz="10700"/>
            </a:lvl5pPr>
            <a:lvl6pPr lvl="5" algn="ctr">
              <a:spcBef>
                <a:spcPts val="0"/>
              </a:spcBef>
              <a:spcAft>
                <a:spcPts val="0"/>
              </a:spcAft>
              <a:buSzPts val="10700"/>
              <a:buNone/>
              <a:defRPr sz="10700"/>
            </a:lvl6pPr>
            <a:lvl7pPr lvl="6" algn="ctr">
              <a:spcBef>
                <a:spcPts val="0"/>
              </a:spcBef>
              <a:spcAft>
                <a:spcPts val="0"/>
              </a:spcAft>
              <a:buSzPts val="10700"/>
              <a:buNone/>
              <a:defRPr sz="10700"/>
            </a:lvl7pPr>
            <a:lvl8pPr lvl="7" algn="ctr">
              <a:spcBef>
                <a:spcPts val="0"/>
              </a:spcBef>
              <a:spcAft>
                <a:spcPts val="0"/>
              </a:spcAft>
              <a:buSzPts val="10700"/>
              <a:buNone/>
              <a:defRPr sz="10700"/>
            </a:lvl8pPr>
            <a:lvl9pPr lvl="8" algn="ctr">
              <a:spcBef>
                <a:spcPts val="0"/>
              </a:spcBef>
              <a:spcAft>
                <a:spcPts val="0"/>
              </a:spcAft>
              <a:buSzPts val="10700"/>
              <a:buNone/>
              <a:defRPr sz="10700"/>
            </a:lvl9pPr>
          </a:lstStyle>
          <a:p/>
        </p:txBody>
      </p:sp>
      <p:sp>
        <p:nvSpPr>
          <p:cNvPr id="14" name="Google Shape;14;p2"/>
          <p:cNvSpPr txBox="1"/>
          <p:nvPr>
            <p:ph idx="1" type="subTitle"/>
          </p:nvPr>
        </p:nvSpPr>
        <p:spPr>
          <a:xfrm>
            <a:off x="4480804" y="8131867"/>
            <a:ext cx="15422400" cy="2424000"/>
          </a:xfrm>
          <a:prstGeom prst="rect">
            <a:avLst/>
          </a:prstGeom>
        </p:spPr>
        <p:txBody>
          <a:bodyPr anchorCtr="0" anchor="t" bIns="243800" lIns="243800" spcFirstLastPara="1" rIns="243800" wrap="square" tIns="243800"/>
          <a:lstStyle>
            <a:lvl1pPr lvl="0"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6400"/>
              <a:buFont typeface="Roboto Slab"/>
              <a:buNone/>
              <a:defRPr sz="6400">
                <a:solidFill>
                  <a:schemeClr val="accent5"/>
                </a:solidFill>
                <a:latin typeface="Roboto Slab"/>
                <a:ea typeface="Roboto Slab"/>
                <a:cs typeface="Roboto Slab"/>
                <a:sym typeface="Roboto Slab"/>
              </a:defRPr>
            </a:lvl9pPr>
          </a:lstStyle>
          <a:p/>
        </p:txBody>
      </p:sp>
      <p:sp>
        <p:nvSpPr>
          <p:cNvPr id="15" name="Google Shape;15;p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2" name="Shape 52"/>
        <p:cNvGrpSpPr/>
        <p:nvPr/>
      </p:nvGrpSpPr>
      <p:grpSpPr>
        <a:xfrm>
          <a:off x="0" y="0"/>
          <a:ext cx="0" cy="0"/>
          <a:chOff x="0" y="0"/>
          <a:chExt cx="0" cy="0"/>
        </a:xfrm>
      </p:grpSpPr>
      <p:sp>
        <p:nvSpPr>
          <p:cNvPr id="53" name="Google Shape;53;p11"/>
          <p:cNvSpPr/>
          <p:nvPr/>
        </p:nvSpPr>
        <p:spPr>
          <a:xfrm>
            <a:off x="400" y="13538200"/>
            <a:ext cx="24383100" cy="177600"/>
          </a:xfrm>
          <a:prstGeom prst="rect">
            <a:avLst/>
          </a:prstGeom>
          <a:solidFill>
            <a:schemeClr val="accent4"/>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sp>
        <p:nvSpPr>
          <p:cNvPr id="54" name="Google Shape;54;p11"/>
          <p:cNvSpPr txBox="1"/>
          <p:nvPr>
            <p:ph hasCustomPrompt="1" type="title"/>
          </p:nvPr>
        </p:nvSpPr>
        <p:spPr>
          <a:xfrm>
            <a:off x="1034400" y="3073200"/>
            <a:ext cx="22315200" cy="4102500"/>
          </a:xfrm>
          <a:prstGeom prst="rect">
            <a:avLst/>
          </a:prstGeom>
        </p:spPr>
        <p:txBody>
          <a:bodyPr anchorCtr="0" anchor="ctr" bIns="243800" lIns="243800" spcFirstLastPara="1" rIns="243800" wrap="square" tIns="243800"/>
          <a:lstStyle>
            <a:lvl1pPr lvl="0" algn="ctr">
              <a:spcBef>
                <a:spcPts val="0"/>
              </a:spcBef>
              <a:spcAft>
                <a:spcPts val="0"/>
              </a:spcAft>
              <a:buClr>
                <a:schemeClr val="accent5"/>
              </a:buClr>
              <a:buSzPts val="34700"/>
              <a:buNone/>
              <a:defRPr sz="34700">
                <a:solidFill>
                  <a:schemeClr val="accent5"/>
                </a:solidFill>
              </a:defRPr>
            </a:lvl1pPr>
            <a:lvl2pPr lvl="1" algn="ctr">
              <a:spcBef>
                <a:spcPts val="0"/>
              </a:spcBef>
              <a:spcAft>
                <a:spcPts val="0"/>
              </a:spcAft>
              <a:buClr>
                <a:schemeClr val="accent5"/>
              </a:buClr>
              <a:buSzPts val="34700"/>
              <a:buNone/>
              <a:defRPr sz="34700">
                <a:solidFill>
                  <a:schemeClr val="accent5"/>
                </a:solidFill>
              </a:defRPr>
            </a:lvl2pPr>
            <a:lvl3pPr lvl="2" algn="ctr">
              <a:spcBef>
                <a:spcPts val="0"/>
              </a:spcBef>
              <a:spcAft>
                <a:spcPts val="0"/>
              </a:spcAft>
              <a:buClr>
                <a:schemeClr val="accent5"/>
              </a:buClr>
              <a:buSzPts val="34700"/>
              <a:buNone/>
              <a:defRPr sz="34700">
                <a:solidFill>
                  <a:schemeClr val="accent5"/>
                </a:solidFill>
              </a:defRPr>
            </a:lvl3pPr>
            <a:lvl4pPr lvl="3" algn="ctr">
              <a:spcBef>
                <a:spcPts val="0"/>
              </a:spcBef>
              <a:spcAft>
                <a:spcPts val="0"/>
              </a:spcAft>
              <a:buClr>
                <a:schemeClr val="accent5"/>
              </a:buClr>
              <a:buSzPts val="34700"/>
              <a:buNone/>
              <a:defRPr sz="34700">
                <a:solidFill>
                  <a:schemeClr val="accent5"/>
                </a:solidFill>
              </a:defRPr>
            </a:lvl4pPr>
            <a:lvl5pPr lvl="4" algn="ctr">
              <a:spcBef>
                <a:spcPts val="0"/>
              </a:spcBef>
              <a:spcAft>
                <a:spcPts val="0"/>
              </a:spcAft>
              <a:buClr>
                <a:schemeClr val="accent5"/>
              </a:buClr>
              <a:buSzPts val="34700"/>
              <a:buNone/>
              <a:defRPr sz="34700">
                <a:solidFill>
                  <a:schemeClr val="accent5"/>
                </a:solidFill>
              </a:defRPr>
            </a:lvl5pPr>
            <a:lvl6pPr lvl="5" algn="ctr">
              <a:spcBef>
                <a:spcPts val="0"/>
              </a:spcBef>
              <a:spcAft>
                <a:spcPts val="0"/>
              </a:spcAft>
              <a:buClr>
                <a:schemeClr val="accent5"/>
              </a:buClr>
              <a:buSzPts val="34700"/>
              <a:buNone/>
              <a:defRPr sz="34700">
                <a:solidFill>
                  <a:schemeClr val="accent5"/>
                </a:solidFill>
              </a:defRPr>
            </a:lvl6pPr>
            <a:lvl7pPr lvl="6" algn="ctr">
              <a:spcBef>
                <a:spcPts val="0"/>
              </a:spcBef>
              <a:spcAft>
                <a:spcPts val="0"/>
              </a:spcAft>
              <a:buClr>
                <a:schemeClr val="accent5"/>
              </a:buClr>
              <a:buSzPts val="34700"/>
              <a:buNone/>
              <a:defRPr sz="34700">
                <a:solidFill>
                  <a:schemeClr val="accent5"/>
                </a:solidFill>
              </a:defRPr>
            </a:lvl7pPr>
            <a:lvl8pPr lvl="7" algn="ctr">
              <a:spcBef>
                <a:spcPts val="0"/>
              </a:spcBef>
              <a:spcAft>
                <a:spcPts val="0"/>
              </a:spcAft>
              <a:buClr>
                <a:schemeClr val="accent5"/>
              </a:buClr>
              <a:buSzPts val="34700"/>
              <a:buNone/>
              <a:defRPr sz="34700">
                <a:solidFill>
                  <a:schemeClr val="accent5"/>
                </a:solidFill>
              </a:defRPr>
            </a:lvl8pPr>
            <a:lvl9pPr lvl="8" algn="ctr">
              <a:spcBef>
                <a:spcPts val="0"/>
              </a:spcBef>
              <a:spcAft>
                <a:spcPts val="0"/>
              </a:spcAft>
              <a:buClr>
                <a:schemeClr val="accent5"/>
              </a:buClr>
              <a:buSzPts val="34700"/>
              <a:buNone/>
              <a:defRPr sz="34700">
                <a:solidFill>
                  <a:schemeClr val="accent5"/>
                </a:solidFill>
              </a:defRPr>
            </a:lvl9pPr>
          </a:lstStyle>
          <a:p>
            <a:r>
              <a:t>xx%</a:t>
            </a:r>
          </a:p>
        </p:txBody>
      </p:sp>
      <p:sp>
        <p:nvSpPr>
          <p:cNvPr id="55" name="Google Shape;55;p11"/>
          <p:cNvSpPr txBox="1"/>
          <p:nvPr>
            <p:ph idx="1" type="body"/>
          </p:nvPr>
        </p:nvSpPr>
        <p:spPr>
          <a:xfrm>
            <a:off x="1034400" y="7785200"/>
            <a:ext cx="22315200" cy="2857500"/>
          </a:xfrm>
          <a:prstGeom prst="rect">
            <a:avLst/>
          </a:prstGeom>
        </p:spPr>
        <p:txBody>
          <a:bodyPr anchorCtr="0" anchor="t" bIns="243800" lIns="243800" spcFirstLastPara="1" rIns="243800" wrap="square" tIns="243800"/>
          <a:lstStyle>
            <a:lvl1pPr indent="-533400" lvl="0" marL="457200" algn="ctr">
              <a:spcBef>
                <a:spcPts val="0"/>
              </a:spcBef>
              <a:spcAft>
                <a:spcPts val="0"/>
              </a:spcAft>
              <a:buSzPts val="4800"/>
              <a:buChar char="●"/>
              <a:defRPr/>
            </a:lvl1pPr>
            <a:lvl2pPr indent="-463550" lvl="1" marL="914400" algn="ctr">
              <a:spcBef>
                <a:spcPts val="4300"/>
              </a:spcBef>
              <a:spcAft>
                <a:spcPts val="0"/>
              </a:spcAft>
              <a:buSzPts val="3700"/>
              <a:buChar char="○"/>
              <a:defRPr/>
            </a:lvl2pPr>
            <a:lvl3pPr indent="-463550" lvl="2" marL="1371600" algn="ctr">
              <a:spcBef>
                <a:spcPts val="4300"/>
              </a:spcBef>
              <a:spcAft>
                <a:spcPts val="0"/>
              </a:spcAft>
              <a:buSzPts val="3700"/>
              <a:buChar char="■"/>
              <a:defRPr/>
            </a:lvl3pPr>
            <a:lvl4pPr indent="-463550" lvl="3" marL="1828800" algn="ctr">
              <a:spcBef>
                <a:spcPts val="4300"/>
              </a:spcBef>
              <a:spcAft>
                <a:spcPts val="0"/>
              </a:spcAft>
              <a:buSzPts val="3700"/>
              <a:buChar char="●"/>
              <a:defRPr/>
            </a:lvl4pPr>
            <a:lvl5pPr indent="-463550" lvl="4" marL="2286000" algn="ctr">
              <a:spcBef>
                <a:spcPts val="4300"/>
              </a:spcBef>
              <a:spcAft>
                <a:spcPts val="0"/>
              </a:spcAft>
              <a:buSzPts val="3700"/>
              <a:buChar char="○"/>
              <a:defRPr/>
            </a:lvl5pPr>
            <a:lvl6pPr indent="-463550" lvl="5" marL="2743200" algn="ctr">
              <a:spcBef>
                <a:spcPts val="4300"/>
              </a:spcBef>
              <a:spcAft>
                <a:spcPts val="0"/>
              </a:spcAft>
              <a:buSzPts val="3700"/>
              <a:buChar char="■"/>
              <a:defRPr/>
            </a:lvl6pPr>
            <a:lvl7pPr indent="-463550" lvl="6" marL="3200400" algn="ctr">
              <a:spcBef>
                <a:spcPts val="4300"/>
              </a:spcBef>
              <a:spcAft>
                <a:spcPts val="0"/>
              </a:spcAft>
              <a:buSzPts val="3700"/>
              <a:buChar char="●"/>
              <a:defRPr/>
            </a:lvl7pPr>
            <a:lvl8pPr indent="-463550" lvl="7" marL="3657600" algn="ctr">
              <a:spcBef>
                <a:spcPts val="4300"/>
              </a:spcBef>
              <a:spcAft>
                <a:spcPts val="0"/>
              </a:spcAft>
              <a:buSzPts val="3700"/>
              <a:buChar char="○"/>
              <a:defRPr/>
            </a:lvl8pPr>
            <a:lvl9pPr indent="-463550" lvl="8" marL="4114800" algn="ctr">
              <a:spcBef>
                <a:spcPts val="4300"/>
              </a:spcBef>
              <a:spcAft>
                <a:spcPts val="4300"/>
              </a:spcAft>
              <a:buSzPts val="3700"/>
              <a:buChar char="■"/>
              <a:defRPr/>
            </a:lvl9pPr>
          </a:lstStyle>
          <a:p/>
        </p:txBody>
      </p:sp>
      <p:sp>
        <p:nvSpPr>
          <p:cNvPr id="56" name="Google Shape;56;p11"/>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1">
  <p:cSld name="TITLE_AND_BODY_1">
    <p:spTree>
      <p:nvGrpSpPr>
        <p:cNvPr id="59" name="Shape 59"/>
        <p:cNvGrpSpPr/>
        <p:nvPr/>
      </p:nvGrpSpPr>
      <p:grpSpPr>
        <a:xfrm>
          <a:off x="0" y="0"/>
          <a:ext cx="0" cy="0"/>
          <a:chOff x="0" y="0"/>
          <a:chExt cx="0" cy="0"/>
        </a:xfrm>
      </p:grpSpPr>
      <p:sp>
        <p:nvSpPr>
          <p:cNvPr id="60" name="Google Shape;60;p13"/>
          <p:cNvSpPr txBox="1"/>
          <p:nvPr>
            <p:ph idx="12" type="sldNum"/>
          </p:nvPr>
        </p:nvSpPr>
        <p:spPr>
          <a:xfrm>
            <a:off x="12185650" y="13081000"/>
            <a:ext cx="408900" cy="406500"/>
          </a:xfrm>
          <a:prstGeom prst="rect">
            <a:avLst/>
          </a:prstGeom>
          <a:noFill/>
          <a:ln>
            <a:noFill/>
          </a:ln>
        </p:spPr>
        <p:txBody>
          <a:bodyPr anchorCtr="0" anchor="t" bIns="50800" lIns="50800" spcFirstLastPara="1" rIns="50800" wrap="square" tIns="50800">
            <a:noAutofit/>
          </a:bodyPr>
          <a:lstStyle>
            <a:lvl1pPr indent="0" lvl="0"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1pPr>
            <a:lvl2pPr indent="0" lvl="1"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2pPr>
            <a:lvl3pPr indent="0" lvl="2"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3pPr>
            <a:lvl4pPr indent="0" lvl="3"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4pPr>
            <a:lvl5pPr indent="0" lvl="4"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5pPr>
            <a:lvl6pPr indent="0" lvl="5"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6pPr>
            <a:lvl7pPr indent="0" lvl="6"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7pPr>
            <a:lvl8pPr indent="0" lvl="7"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8pPr>
            <a:lvl9pPr indent="0" lvl="8" marL="0" marR="0" rtl="0" algn="l">
              <a:lnSpc>
                <a:spcPct val="100000"/>
              </a:lnSpc>
              <a:spcBef>
                <a:spcPts val="0"/>
              </a:spcBef>
              <a:spcAft>
                <a:spcPts val="0"/>
              </a:spcAft>
              <a:buClr>
                <a:srgbClr val="282828"/>
              </a:buClr>
              <a:buFont typeface="Arial"/>
              <a:buNone/>
              <a:defRPr b="0" i="0" sz="2000" u="none" cap="none" strike="noStrike">
                <a:solidFill>
                  <a:srgbClr val="282828"/>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 name="Shape 16"/>
        <p:cNvGrpSpPr/>
        <p:nvPr/>
      </p:nvGrpSpPr>
      <p:grpSpPr>
        <a:xfrm>
          <a:off x="0" y="0"/>
          <a:ext cx="0" cy="0"/>
          <a:chOff x="0" y="0"/>
          <a:chExt cx="0" cy="0"/>
        </a:xfrm>
      </p:grpSpPr>
      <p:cxnSp>
        <p:nvCxnSpPr>
          <p:cNvPr id="17" name="Google Shape;17;p3"/>
          <p:cNvCxnSpPr/>
          <p:nvPr/>
        </p:nvCxnSpPr>
        <p:spPr>
          <a:xfrm>
            <a:off x="11625604" y="7513237"/>
            <a:ext cx="1132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p3"/>
          <p:cNvSpPr txBox="1"/>
          <p:nvPr>
            <p:ph type="title"/>
          </p:nvPr>
        </p:nvSpPr>
        <p:spPr>
          <a:xfrm>
            <a:off x="1282000" y="4706534"/>
            <a:ext cx="21925500" cy="2420100"/>
          </a:xfrm>
          <a:prstGeom prst="rect">
            <a:avLst/>
          </a:prstGeom>
        </p:spPr>
        <p:txBody>
          <a:bodyPr anchorCtr="0" anchor="b" bIns="243800" lIns="243800" spcFirstLastPara="1" rIns="243800" wrap="square" tIns="243800"/>
          <a:lstStyle>
            <a:lvl1pPr lvl="0" algn="ctr">
              <a:spcBef>
                <a:spcPts val="0"/>
              </a:spcBef>
              <a:spcAft>
                <a:spcPts val="0"/>
              </a:spcAft>
              <a:buSzPts val="12800"/>
              <a:buNone/>
              <a:defRPr sz="12800"/>
            </a:lvl1pPr>
            <a:lvl2pPr lvl="1" algn="ctr">
              <a:spcBef>
                <a:spcPts val="0"/>
              </a:spcBef>
              <a:spcAft>
                <a:spcPts val="0"/>
              </a:spcAft>
              <a:buSzPts val="12800"/>
              <a:buNone/>
              <a:defRPr sz="12800"/>
            </a:lvl2pPr>
            <a:lvl3pPr lvl="2" algn="ctr">
              <a:spcBef>
                <a:spcPts val="0"/>
              </a:spcBef>
              <a:spcAft>
                <a:spcPts val="0"/>
              </a:spcAft>
              <a:buSzPts val="12800"/>
              <a:buNone/>
              <a:defRPr sz="12800"/>
            </a:lvl3pPr>
            <a:lvl4pPr lvl="3" algn="ctr">
              <a:spcBef>
                <a:spcPts val="0"/>
              </a:spcBef>
              <a:spcAft>
                <a:spcPts val="0"/>
              </a:spcAft>
              <a:buSzPts val="12800"/>
              <a:buNone/>
              <a:defRPr sz="12800"/>
            </a:lvl4pPr>
            <a:lvl5pPr lvl="4" algn="ctr">
              <a:spcBef>
                <a:spcPts val="0"/>
              </a:spcBef>
              <a:spcAft>
                <a:spcPts val="0"/>
              </a:spcAft>
              <a:buSzPts val="12800"/>
              <a:buNone/>
              <a:defRPr sz="12800"/>
            </a:lvl5pPr>
            <a:lvl6pPr lvl="5" algn="ctr">
              <a:spcBef>
                <a:spcPts val="0"/>
              </a:spcBef>
              <a:spcAft>
                <a:spcPts val="0"/>
              </a:spcAft>
              <a:buSzPts val="12800"/>
              <a:buNone/>
              <a:defRPr sz="12800"/>
            </a:lvl6pPr>
            <a:lvl7pPr lvl="6" algn="ctr">
              <a:spcBef>
                <a:spcPts val="0"/>
              </a:spcBef>
              <a:spcAft>
                <a:spcPts val="0"/>
              </a:spcAft>
              <a:buSzPts val="12800"/>
              <a:buNone/>
              <a:defRPr sz="12800"/>
            </a:lvl7pPr>
            <a:lvl8pPr lvl="7" algn="ctr">
              <a:spcBef>
                <a:spcPts val="0"/>
              </a:spcBef>
              <a:spcAft>
                <a:spcPts val="0"/>
              </a:spcAft>
              <a:buSzPts val="12800"/>
              <a:buNone/>
              <a:defRPr sz="12800"/>
            </a:lvl8pPr>
            <a:lvl9pPr lvl="8" algn="ctr">
              <a:spcBef>
                <a:spcPts val="0"/>
              </a:spcBef>
              <a:spcAft>
                <a:spcPts val="0"/>
              </a:spcAft>
              <a:buSzPts val="12800"/>
              <a:buNone/>
              <a:defRPr sz="12800"/>
            </a:lvl9pPr>
          </a:lstStyle>
          <a:p/>
        </p:txBody>
      </p:sp>
      <p:sp>
        <p:nvSpPr>
          <p:cNvPr id="19" name="Google Shape;19;p3"/>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cxnSp>
        <p:nvCxnSpPr>
          <p:cNvPr id="21" name="Google Shape;21;p4"/>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p4"/>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3" name="Google Shape;23;p4"/>
          <p:cNvSpPr txBox="1"/>
          <p:nvPr>
            <p:ph idx="1" type="body"/>
          </p:nvPr>
        </p:nvSpPr>
        <p:spPr>
          <a:xfrm>
            <a:off x="1034400" y="3972864"/>
            <a:ext cx="22315200" cy="8210400"/>
          </a:xfrm>
          <a:prstGeom prst="rect">
            <a:avLst/>
          </a:prstGeom>
        </p:spPr>
        <p:txBody>
          <a:bodyPr anchorCtr="0" anchor="t" bIns="243800" lIns="243800" spcFirstLastPara="1" rIns="243800" wrap="square" tIns="243800"/>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24" name="Google Shape;24;p4"/>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p5"/>
          <p:cNvCxnSpPr/>
          <p:nvPr/>
        </p:nvCxnSpPr>
        <p:spPr>
          <a:xfrm>
            <a:off x="1313501" y="3360757"/>
            <a:ext cx="1132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p5"/>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28" name="Google Shape;28;p5"/>
          <p:cNvSpPr txBox="1"/>
          <p:nvPr>
            <p:ph idx="1" type="body"/>
          </p:nvPr>
        </p:nvSpPr>
        <p:spPr>
          <a:xfrm>
            <a:off x="1034400" y="3972867"/>
            <a:ext cx="10666500" cy="8210400"/>
          </a:xfrm>
          <a:prstGeom prst="rect">
            <a:avLst/>
          </a:prstGeom>
        </p:spPr>
        <p:txBody>
          <a:bodyPr anchorCtr="0" anchor="t" bIns="243800" lIns="243800" spcFirstLastPara="1" rIns="243800" wrap="square" tIns="243800"/>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29" name="Google Shape;29;p5"/>
          <p:cNvSpPr txBox="1"/>
          <p:nvPr>
            <p:ph idx="2" type="body"/>
          </p:nvPr>
        </p:nvSpPr>
        <p:spPr>
          <a:xfrm>
            <a:off x="12683200" y="3972867"/>
            <a:ext cx="10666500" cy="8210400"/>
          </a:xfrm>
          <a:prstGeom prst="rect">
            <a:avLst/>
          </a:prstGeom>
        </p:spPr>
        <p:txBody>
          <a:bodyPr anchorCtr="0" anchor="t" bIns="243800" lIns="243800" spcFirstLastPara="1" rIns="243800" wrap="square" tIns="243800"/>
          <a:lstStyle>
            <a:lvl1pPr indent="-463550" lvl="0" marL="457200">
              <a:spcBef>
                <a:spcPts val="0"/>
              </a:spcBef>
              <a:spcAft>
                <a:spcPts val="0"/>
              </a:spcAft>
              <a:buSzPts val="3700"/>
              <a:buChar char="●"/>
              <a:defRPr sz="37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0" name="Google Shape;30;p5"/>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1034400" y="1221400"/>
            <a:ext cx="22315200" cy="1829700"/>
          </a:xfrm>
          <a:prstGeom prst="rect">
            <a:avLst/>
          </a:prstGeom>
        </p:spPr>
        <p:txBody>
          <a:bodyPr anchorCtr="0" anchor="b" bIns="243800" lIns="243800" spcFirstLastPara="1" rIns="243800" wrap="square" tIns="243800"/>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33" name="Google Shape;33;p6"/>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4" name="Shape 34"/>
        <p:cNvGrpSpPr/>
        <p:nvPr/>
      </p:nvGrpSpPr>
      <p:grpSpPr>
        <a:xfrm>
          <a:off x="0" y="0"/>
          <a:ext cx="0" cy="0"/>
          <a:chOff x="0" y="0"/>
          <a:chExt cx="0" cy="0"/>
        </a:xfrm>
      </p:grpSpPr>
      <p:cxnSp>
        <p:nvCxnSpPr>
          <p:cNvPr id="35" name="Google Shape;35;p7"/>
          <p:cNvCxnSpPr/>
          <p:nvPr/>
        </p:nvCxnSpPr>
        <p:spPr>
          <a:xfrm>
            <a:off x="1304582" y="3766072"/>
            <a:ext cx="8841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p7"/>
          <p:cNvSpPr txBox="1"/>
          <p:nvPr>
            <p:ph type="title"/>
          </p:nvPr>
        </p:nvSpPr>
        <p:spPr>
          <a:xfrm>
            <a:off x="1034400" y="1481600"/>
            <a:ext cx="7488000" cy="2015100"/>
          </a:xfrm>
          <a:prstGeom prst="rect">
            <a:avLst/>
          </a:prstGeom>
        </p:spPr>
        <p:txBody>
          <a:bodyPr anchorCtr="0" anchor="b" bIns="243800" lIns="243800" spcFirstLastPara="1" rIns="243800" wrap="square" tIns="243800"/>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7" name="Google Shape;37;p7"/>
          <p:cNvSpPr txBox="1"/>
          <p:nvPr>
            <p:ph idx="1" type="body"/>
          </p:nvPr>
        </p:nvSpPr>
        <p:spPr>
          <a:xfrm>
            <a:off x="1034400" y="4250734"/>
            <a:ext cx="7488000" cy="7149600"/>
          </a:xfrm>
          <a:prstGeom prst="rect">
            <a:avLst/>
          </a:prstGeom>
        </p:spPr>
        <p:txBody>
          <a:bodyPr anchorCtr="0" anchor="t" bIns="243800" lIns="243800" spcFirstLastPara="1" rIns="243800" wrap="square" tIns="243800"/>
          <a:lstStyle>
            <a:lvl1pPr indent="-431800" lvl="0" marL="457200">
              <a:spcBef>
                <a:spcPts val="0"/>
              </a:spcBef>
              <a:spcAft>
                <a:spcPts val="0"/>
              </a:spcAft>
              <a:buSzPts val="3200"/>
              <a:buChar char="●"/>
              <a:defRPr sz="3200"/>
            </a:lvl1pPr>
            <a:lvl2pPr indent="-431800" lvl="1" marL="914400">
              <a:spcBef>
                <a:spcPts val="4300"/>
              </a:spcBef>
              <a:spcAft>
                <a:spcPts val="0"/>
              </a:spcAft>
              <a:buSzPts val="3200"/>
              <a:buChar char="○"/>
              <a:defRPr sz="3200"/>
            </a:lvl2pPr>
            <a:lvl3pPr indent="-431800" lvl="2" marL="1371600">
              <a:spcBef>
                <a:spcPts val="4300"/>
              </a:spcBef>
              <a:spcAft>
                <a:spcPts val="0"/>
              </a:spcAft>
              <a:buSzPts val="3200"/>
              <a:buChar char="■"/>
              <a:defRPr sz="3200"/>
            </a:lvl3pPr>
            <a:lvl4pPr indent="-431800" lvl="3" marL="1828800">
              <a:spcBef>
                <a:spcPts val="4300"/>
              </a:spcBef>
              <a:spcAft>
                <a:spcPts val="0"/>
              </a:spcAft>
              <a:buSzPts val="3200"/>
              <a:buChar char="●"/>
              <a:defRPr sz="3200"/>
            </a:lvl4pPr>
            <a:lvl5pPr indent="-431800" lvl="4" marL="2286000">
              <a:spcBef>
                <a:spcPts val="4300"/>
              </a:spcBef>
              <a:spcAft>
                <a:spcPts val="0"/>
              </a:spcAft>
              <a:buSzPts val="3200"/>
              <a:buChar char="○"/>
              <a:defRPr sz="3200"/>
            </a:lvl5pPr>
            <a:lvl6pPr indent="-431800" lvl="5" marL="2743200">
              <a:spcBef>
                <a:spcPts val="4300"/>
              </a:spcBef>
              <a:spcAft>
                <a:spcPts val="0"/>
              </a:spcAft>
              <a:buSzPts val="3200"/>
              <a:buChar char="■"/>
              <a:defRPr sz="3200"/>
            </a:lvl6pPr>
            <a:lvl7pPr indent="-431800" lvl="6" marL="3200400">
              <a:spcBef>
                <a:spcPts val="4300"/>
              </a:spcBef>
              <a:spcAft>
                <a:spcPts val="0"/>
              </a:spcAft>
              <a:buSzPts val="3200"/>
              <a:buChar char="●"/>
              <a:defRPr sz="3200"/>
            </a:lvl7pPr>
            <a:lvl8pPr indent="-431800" lvl="7" marL="3657600">
              <a:spcBef>
                <a:spcPts val="4300"/>
              </a:spcBef>
              <a:spcAft>
                <a:spcPts val="0"/>
              </a:spcAft>
              <a:buSzPts val="3200"/>
              <a:buChar char="○"/>
              <a:defRPr sz="3200"/>
            </a:lvl8pPr>
            <a:lvl9pPr indent="-431800" lvl="8" marL="4114800">
              <a:spcBef>
                <a:spcPts val="4300"/>
              </a:spcBef>
              <a:spcAft>
                <a:spcPts val="4300"/>
              </a:spcAft>
              <a:buSzPts val="3200"/>
              <a:buChar char="■"/>
              <a:defRPr sz="3200"/>
            </a:lvl9pPr>
          </a:lstStyle>
          <a:p/>
        </p:txBody>
      </p:sp>
      <p:sp>
        <p:nvSpPr>
          <p:cNvPr id="38" name="Google Shape;38;p7"/>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1307333" y="1403600"/>
            <a:ext cx="14983200" cy="10908900"/>
          </a:xfrm>
          <a:prstGeom prst="rect">
            <a:avLst/>
          </a:prstGeom>
        </p:spPr>
        <p:txBody>
          <a:bodyPr anchorCtr="0" anchor="ctr" bIns="243800" lIns="243800" spcFirstLastPara="1" rIns="243800" wrap="square" tIns="243800"/>
          <a:lstStyle>
            <a:lvl1pPr lvl="0">
              <a:spcBef>
                <a:spcPts val="0"/>
              </a:spcBef>
              <a:spcAft>
                <a:spcPts val="0"/>
              </a:spcAft>
              <a:buSzPts val="12800"/>
              <a:buNone/>
              <a:defRPr sz="12800"/>
            </a:lvl1pPr>
            <a:lvl2pPr lvl="1">
              <a:spcBef>
                <a:spcPts val="0"/>
              </a:spcBef>
              <a:spcAft>
                <a:spcPts val="0"/>
              </a:spcAft>
              <a:buSzPts val="12800"/>
              <a:buNone/>
              <a:defRPr sz="12800"/>
            </a:lvl2pPr>
            <a:lvl3pPr lvl="2">
              <a:spcBef>
                <a:spcPts val="0"/>
              </a:spcBef>
              <a:spcAft>
                <a:spcPts val="0"/>
              </a:spcAft>
              <a:buSzPts val="12800"/>
              <a:buNone/>
              <a:defRPr sz="12800"/>
            </a:lvl3pPr>
            <a:lvl4pPr lvl="3">
              <a:spcBef>
                <a:spcPts val="0"/>
              </a:spcBef>
              <a:spcAft>
                <a:spcPts val="0"/>
              </a:spcAft>
              <a:buSzPts val="12800"/>
              <a:buNone/>
              <a:defRPr sz="12800"/>
            </a:lvl4pPr>
            <a:lvl5pPr lvl="4">
              <a:spcBef>
                <a:spcPts val="0"/>
              </a:spcBef>
              <a:spcAft>
                <a:spcPts val="0"/>
              </a:spcAft>
              <a:buSzPts val="12800"/>
              <a:buNone/>
              <a:defRPr sz="12800"/>
            </a:lvl5pPr>
            <a:lvl6pPr lvl="5">
              <a:spcBef>
                <a:spcPts val="0"/>
              </a:spcBef>
              <a:spcAft>
                <a:spcPts val="0"/>
              </a:spcAft>
              <a:buSzPts val="12800"/>
              <a:buNone/>
              <a:defRPr sz="12800"/>
            </a:lvl6pPr>
            <a:lvl7pPr lvl="6">
              <a:spcBef>
                <a:spcPts val="0"/>
              </a:spcBef>
              <a:spcAft>
                <a:spcPts val="0"/>
              </a:spcAft>
              <a:buSzPts val="12800"/>
              <a:buNone/>
              <a:defRPr sz="12800"/>
            </a:lvl7pPr>
            <a:lvl8pPr lvl="7">
              <a:spcBef>
                <a:spcPts val="0"/>
              </a:spcBef>
              <a:spcAft>
                <a:spcPts val="0"/>
              </a:spcAft>
              <a:buSzPts val="12800"/>
              <a:buNone/>
              <a:defRPr sz="12800"/>
            </a:lvl8pPr>
            <a:lvl9pPr lvl="8">
              <a:spcBef>
                <a:spcPts val="0"/>
              </a:spcBef>
              <a:spcAft>
                <a:spcPts val="0"/>
              </a:spcAft>
              <a:buSzPts val="12800"/>
              <a:buNone/>
              <a:defRPr sz="12800"/>
            </a:lvl9pPr>
          </a:lstStyle>
          <a:p/>
        </p:txBody>
      </p:sp>
      <p:sp>
        <p:nvSpPr>
          <p:cNvPr id="41" name="Google Shape;41;p8"/>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12192000" y="-200"/>
            <a:ext cx="12192000" cy="13716000"/>
          </a:xfrm>
          <a:prstGeom prst="rect">
            <a:avLst/>
          </a:prstGeom>
          <a:solidFill>
            <a:schemeClr val="dk2"/>
          </a:solidFill>
          <a:ln>
            <a:noFill/>
          </a:ln>
        </p:spPr>
        <p:txBody>
          <a:bodyPr anchorCtr="0" anchor="ctr" bIns="243800" lIns="243800" spcFirstLastPara="1" rIns="243800" wrap="square" tIns="243800">
            <a:noAutofit/>
          </a:bodyPr>
          <a:lstStyle/>
          <a:p>
            <a:pPr indent="0" lvl="0" marL="0" rtl="0" algn="l">
              <a:spcBef>
                <a:spcPts val="0"/>
              </a:spcBef>
              <a:spcAft>
                <a:spcPts val="0"/>
              </a:spcAft>
              <a:buNone/>
            </a:pPr>
            <a:r>
              <a:t/>
            </a:r>
            <a:endParaRPr/>
          </a:p>
        </p:txBody>
      </p:sp>
      <p:cxnSp>
        <p:nvCxnSpPr>
          <p:cNvPr id="44" name="Google Shape;44;p9"/>
          <p:cNvCxnSpPr/>
          <p:nvPr/>
        </p:nvCxnSpPr>
        <p:spPr>
          <a:xfrm>
            <a:off x="13412467" y="11988008"/>
            <a:ext cx="14424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p9"/>
          <p:cNvSpPr txBox="1"/>
          <p:nvPr>
            <p:ph type="title"/>
          </p:nvPr>
        </p:nvSpPr>
        <p:spPr>
          <a:xfrm>
            <a:off x="708000" y="3224200"/>
            <a:ext cx="10787100" cy="4016700"/>
          </a:xfrm>
          <a:prstGeom prst="rect">
            <a:avLst/>
          </a:prstGeom>
        </p:spPr>
        <p:txBody>
          <a:bodyPr anchorCtr="0" anchor="b" bIns="243800" lIns="243800" spcFirstLastPara="1" rIns="243800" wrap="square" tIns="243800"/>
          <a:lstStyle>
            <a:lvl1pPr lvl="0" algn="ctr">
              <a:spcBef>
                <a:spcPts val="0"/>
              </a:spcBef>
              <a:spcAft>
                <a:spcPts val="0"/>
              </a:spcAft>
              <a:buSzPts val="10100"/>
              <a:buNone/>
              <a:defRPr sz="10100"/>
            </a:lvl1pPr>
            <a:lvl2pPr lvl="1" algn="ctr">
              <a:spcBef>
                <a:spcPts val="0"/>
              </a:spcBef>
              <a:spcAft>
                <a:spcPts val="0"/>
              </a:spcAft>
              <a:buSzPts val="10100"/>
              <a:buNone/>
              <a:defRPr sz="10100"/>
            </a:lvl2pPr>
            <a:lvl3pPr lvl="2" algn="ctr">
              <a:spcBef>
                <a:spcPts val="0"/>
              </a:spcBef>
              <a:spcAft>
                <a:spcPts val="0"/>
              </a:spcAft>
              <a:buSzPts val="10100"/>
              <a:buNone/>
              <a:defRPr sz="10100"/>
            </a:lvl3pPr>
            <a:lvl4pPr lvl="3" algn="ctr">
              <a:spcBef>
                <a:spcPts val="0"/>
              </a:spcBef>
              <a:spcAft>
                <a:spcPts val="0"/>
              </a:spcAft>
              <a:buSzPts val="10100"/>
              <a:buNone/>
              <a:defRPr sz="10100"/>
            </a:lvl4pPr>
            <a:lvl5pPr lvl="4" algn="ctr">
              <a:spcBef>
                <a:spcPts val="0"/>
              </a:spcBef>
              <a:spcAft>
                <a:spcPts val="0"/>
              </a:spcAft>
              <a:buSzPts val="10100"/>
              <a:buNone/>
              <a:defRPr sz="10100"/>
            </a:lvl5pPr>
            <a:lvl6pPr lvl="5" algn="ctr">
              <a:spcBef>
                <a:spcPts val="0"/>
              </a:spcBef>
              <a:spcAft>
                <a:spcPts val="0"/>
              </a:spcAft>
              <a:buSzPts val="10100"/>
              <a:buNone/>
              <a:defRPr sz="10100"/>
            </a:lvl6pPr>
            <a:lvl7pPr lvl="6" algn="ctr">
              <a:spcBef>
                <a:spcPts val="0"/>
              </a:spcBef>
              <a:spcAft>
                <a:spcPts val="0"/>
              </a:spcAft>
              <a:buSzPts val="10100"/>
              <a:buNone/>
              <a:defRPr sz="10100"/>
            </a:lvl7pPr>
            <a:lvl8pPr lvl="7" algn="ctr">
              <a:spcBef>
                <a:spcPts val="0"/>
              </a:spcBef>
              <a:spcAft>
                <a:spcPts val="0"/>
              </a:spcAft>
              <a:buSzPts val="10100"/>
              <a:buNone/>
              <a:defRPr sz="10100"/>
            </a:lvl8pPr>
            <a:lvl9pPr lvl="8" algn="ctr">
              <a:spcBef>
                <a:spcPts val="0"/>
              </a:spcBef>
              <a:spcAft>
                <a:spcPts val="0"/>
              </a:spcAft>
              <a:buSzPts val="10100"/>
              <a:buNone/>
              <a:defRPr sz="10100"/>
            </a:lvl9pPr>
          </a:lstStyle>
          <a:p/>
        </p:txBody>
      </p:sp>
      <p:sp>
        <p:nvSpPr>
          <p:cNvPr id="46" name="Google Shape;46;p9"/>
          <p:cNvSpPr txBox="1"/>
          <p:nvPr>
            <p:ph idx="1" type="subTitle"/>
          </p:nvPr>
        </p:nvSpPr>
        <p:spPr>
          <a:xfrm>
            <a:off x="708000" y="7384003"/>
            <a:ext cx="10787100" cy="3588000"/>
          </a:xfrm>
          <a:prstGeom prst="rect">
            <a:avLst/>
          </a:prstGeom>
        </p:spPr>
        <p:txBody>
          <a:bodyPr anchorCtr="0" anchor="t" bIns="243800" lIns="243800" spcFirstLastPara="1" rIns="243800" wrap="square" tIns="243800"/>
          <a:lstStyle>
            <a:lvl1pPr lvl="0" algn="ctr">
              <a:lnSpc>
                <a:spcPct val="100000"/>
              </a:lnSpc>
              <a:spcBef>
                <a:spcPts val="0"/>
              </a:spcBef>
              <a:spcAft>
                <a:spcPts val="0"/>
              </a:spcAft>
              <a:buClr>
                <a:schemeClr val="accent5"/>
              </a:buClr>
              <a:buSzPts val="5600"/>
              <a:buNone/>
              <a:defRPr sz="5600">
                <a:solidFill>
                  <a:schemeClr val="accent5"/>
                </a:solidFill>
              </a:defRPr>
            </a:lvl1pPr>
            <a:lvl2pPr lvl="1" algn="ctr">
              <a:lnSpc>
                <a:spcPct val="100000"/>
              </a:lnSpc>
              <a:spcBef>
                <a:spcPts val="0"/>
              </a:spcBef>
              <a:spcAft>
                <a:spcPts val="0"/>
              </a:spcAft>
              <a:buClr>
                <a:schemeClr val="accent5"/>
              </a:buClr>
              <a:buSzPts val="5600"/>
              <a:buNone/>
              <a:defRPr sz="5600">
                <a:solidFill>
                  <a:schemeClr val="accent5"/>
                </a:solidFill>
              </a:defRPr>
            </a:lvl2pPr>
            <a:lvl3pPr lvl="2" algn="ctr">
              <a:lnSpc>
                <a:spcPct val="100000"/>
              </a:lnSpc>
              <a:spcBef>
                <a:spcPts val="0"/>
              </a:spcBef>
              <a:spcAft>
                <a:spcPts val="0"/>
              </a:spcAft>
              <a:buClr>
                <a:schemeClr val="accent5"/>
              </a:buClr>
              <a:buSzPts val="5600"/>
              <a:buNone/>
              <a:defRPr sz="5600">
                <a:solidFill>
                  <a:schemeClr val="accent5"/>
                </a:solidFill>
              </a:defRPr>
            </a:lvl3pPr>
            <a:lvl4pPr lvl="3" algn="ctr">
              <a:lnSpc>
                <a:spcPct val="100000"/>
              </a:lnSpc>
              <a:spcBef>
                <a:spcPts val="0"/>
              </a:spcBef>
              <a:spcAft>
                <a:spcPts val="0"/>
              </a:spcAft>
              <a:buClr>
                <a:schemeClr val="accent5"/>
              </a:buClr>
              <a:buSzPts val="5600"/>
              <a:buNone/>
              <a:defRPr sz="5600">
                <a:solidFill>
                  <a:schemeClr val="accent5"/>
                </a:solidFill>
              </a:defRPr>
            </a:lvl4pPr>
            <a:lvl5pPr lvl="4" algn="ctr">
              <a:lnSpc>
                <a:spcPct val="100000"/>
              </a:lnSpc>
              <a:spcBef>
                <a:spcPts val="0"/>
              </a:spcBef>
              <a:spcAft>
                <a:spcPts val="0"/>
              </a:spcAft>
              <a:buClr>
                <a:schemeClr val="accent5"/>
              </a:buClr>
              <a:buSzPts val="5600"/>
              <a:buNone/>
              <a:defRPr sz="5600">
                <a:solidFill>
                  <a:schemeClr val="accent5"/>
                </a:solidFill>
              </a:defRPr>
            </a:lvl5pPr>
            <a:lvl6pPr lvl="5" algn="ctr">
              <a:lnSpc>
                <a:spcPct val="100000"/>
              </a:lnSpc>
              <a:spcBef>
                <a:spcPts val="0"/>
              </a:spcBef>
              <a:spcAft>
                <a:spcPts val="0"/>
              </a:spcAft>
              <a:buClr>
                <a:schemeClr val="accent5"/>
              </a:buClr>
              <a:buSzPts val="5600"/>
              <a:buNone/>
              <a:defRPr sz="5600">
                <a:solidFill>
                  <a:schemeClr val="accent5"/>
                </a:solidFill>
              </a:defRPr>
            </a:lvl6pPr>
            <a:lvl7pPr lvl="6" algn="ctr">
              <a:lnSpc>
                <a:spcPct val="100000"/>
              </a:lnSpc>
              <a:spcBef>
                <a:spcPts val="0"/>
              </a:spcBef>
              <a:spcAft>
                <a:spcPts val="0"/>
              </a:spcAft>
              <a:buClr>
                <a:schemeClr val="accent5"/>
              </a:buClr>
              <a:buSzPts val="5600"/>
              <a:buNone/>
              <a:defRPr sz="5600">
                <a:solidFill>
                  <a:schemeClr val="accent5"/>
                </a:solidFill>
              </a:defRPr>
            </a:lvl7pPr>
            <a:lvl8pPr lvl="7" algn="ctr">
              <a:lnSpc>
                <a:spcPct val="100000"/>
              </a:lnSpc>
              <a:spcBef>
                <a:spcPts val="0"/>
              </a:spcBef>
              <a:spcAft>
                <a:spcPts val="0"/>
              </a:spcAft>
              <a:buClr>
                <a:schemeClr val="accent5"/>
              </a:buClr>
              <a:buSzPts val="5600"/>
              <a:buNone/>
              <a:defRPr sz="5600">
                <a:solidFill>
                  <a:schemeClr val="accent5"/>
                </a:solidFill>
              </a:defRPr>
            </a:lvl8pPr>
            <a:lvl9pPr lvl="8" algn="ctr">
              <a:lnSpc>
                <a:spcPct val="100000"/>
              </a:lnSpc>
              <a:spcBef>
                <a:spcPts val="0"/>
              </a:spcBef>
              <a:spcAft>
                <a:spcPts val="0"/>
              </a:spcAft>
              <a:buClr>
                <a:schemeClr val="accent5"/>
              </a:buClr>
              <a:buSzPts val="5600"/>
              <a:buNone/>
              <a:defRPr sz="5600">
                <a:solidFill>
                  <a:schemeClr val="accent5"/>
                </a:solidFill>
              </a:defRPr>
            </a:lvl9pPr>
          </a:lstStyle>
          <a:p/>
        </p:txBody>
      </p:sp>
      <p:sp>
        <p:nvSpPr>
          <p:cNvPr id="47" name="Google Shape;47;p9"/>
          <p:cNvSpPr txBox="1"/>
          <p:nvPr>
            <p:ph idx="2" type="body"/>
          </p:nvPr>
        </p:nvSpPr>
        <p:spPr>
          <a:xfrm>
            <a:off x="13172000" y="1931200"/>
            <a:ext cx="10232100" cy="9853500"/>
          </a:xfrm>
          <a:prstGeom prst="rect">
            <a:avLst/>
          </a:prstGeom>
        </p:spPr>
        <p:txBody>
          <a:bodyPr anchorCtr="0" anchor="ctr" bIns="243800" lIns="243800" spcFirstLastPara="1" rIns="243800" wrap="square" tIns="243800"/>
          <a:lstStyle>
            <a:lvl1pPr indent="-533400" lvl="0" marL="457200">
              <a:spcBef>
                <a:spcPts val="0"/>
              </a:spcBef>
              <a:spcAft>
                <a:spcPts val="0"/>
              </a:spcAft>
              <a:buSzPts val="4800"/>
              <a:buChar char="●"/>
              <a:defRPr/>
            </a:lvl1pPr>
            <a:lvl2pPr indent="-463550" lvl="1" marL="914400">
              <a:spcBef>
                <a:spcPts val="4300"/>
              </a:spcBef>
              <a:spcAft>
                <a:spcPts val="0"/>
              </a:spcAft>
              <a:buSzPts val="3700"/>
              <a:buChar char="○"/>
              <a:defRPr/>
            </a:lvl2pPr>
            <a:lvl3pPr indent="-463550" lvl="2" marL="1371600">
              <a:spcBef>
                <a:spcPts val="4300"/>
              </a:spcBef>
              <a:spcAft>
                <a:spcPts val="0"/>
              </a:spcAft>
              <a:buSzPts val="3700"/>
              <a:buChar char="■"/>
              <a:defRPr/>
            </a:lvl3pPr>
            <a:lvl4pPr indent="-463550" lvl="3" marL="1828800">
              <a:spcBef>
                <a:spcPts val="4300"/>
              </a:spcBef>
              <a:spcAft>
                <a:spcPts val="0"/>
              </a:spcAft>
              <a:buSzPts val="3700"/>
              <a:buChar char="●"/>
              <a:defRPr/>
            </a:lvl4pPr>
            <a:lvl5pPr indent="-463550" lvl="4" marL="2286000">
              <a:spcBef>
                <a:spcPts val="4300"/>
              </a:spcBef>
              <a:spcAft>
                <a:spcPts val="0"/>
              </a:spcAft>
              <a:buSzPts val="3700"/>
              <a:buChar char="○"/>
              <a:defRPr/>
            </a:lvl5pPr>
            <a:lvl6pPr indent="-463550" lvl="5" marL="2743200">
              <a:spcBef>
                <a:spcPts val="4300"/>
              </a:spcBef>
              <a:spcAft>
                <a:spcPts val="0"/>
              </a:spcAft>
              <a:buSzPts val="3700"/>
              <a:buChar char="■"/>
              <a:defRPr/>
            </a:lvl6pPr>
            <a:lvl7pPr indent="-463550" lvl="6" marL="3200400">
              <a:spcBef>
                <a:spcPts val="4300"/>
              </a:spcBef>
              <a:spcAft>
                <a:spcPts val="0"/>
              </a:spcAft>
              <a:buSzPts val="3700"/>
              <a:buChar char="●"/>
              <a:defRPr/>
            </a:lvl7pPr>
            <a:lvl8pPr indent="-463550" lvl="7" marL="3657600">
              <a:spcBef>
                <a:spcPts val="4300"/>
              </a:spcBef>
              <a:spcAft>
                <a:spcPts val="0"/>
              </a:spcAft>
              <a:buSzPts val="3700"/>
              <a:buChar char="○"/>
              <a:defRPr/>
            </a:lvl8pPr>
            <a:lvl9pPr indent="-463550" lvl="8" marL="4114800">
              <a:spcBef>
                <a:spcPts val="4300"/>
              </a:spcBef>
              <a:spcAft>
                <a:spcPts val="4300"/>
              </a:spcAft>
              <a:buSzPts val="3700"/>
              <a:buChar char="■"/>
              <a:defRPr/>
            </a:lvl9pPr>
          </a:lstStyle>
          <a:p/>
        </p:txBody>
      </p:sp>
      <p:sp>
        <p:nvSpPr>
          <p:cNvPr id="48" name="Google Shape;48;p9"/>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852000" y="11289933"/>
            <a:ext cx="15996900" cy="1596900"/>
          </a:xfrm>
          <a:prstGeom prst="rect">
            <a:avLst/>
          </a:prstGeom>
        </p:spPr>
        <p:txBody>
          <a:bodyPr anchorCtr="0" anchor="ctr" bIns="243800" lIns="243800" spcFirstLastPara="1" rIns="243800" wrap="square" tIns="243800"/>
          <a:lstStyle>
            <a:lvl1pPr indent="-228600" lvl="0" marL="457200">
              <a:lnSpc>
                <a:spcPct val="100000"/>
              </a:lnSpc>
              <a:spcBef>
                <a:spcPts val="0"/>
              </a:spcBef>
              <a:spcAft>
                <a:spcPts val="0"/>
              </a:spcAft>
              <a:buSzPts val="4800"/>
              <a:buFont typeface="Roboto Slab"/>
              <a:buNone/>
              <a:defRPr>
                <a:latin typeface="Roboto Slab"/>
                <a:ea typeface="Roboto Slab"/>
                <a:cs typeface="Roboto Slab"/>
                <a:sym typeface="Roboto Slab"/>
              </a:defRPr>
            </a:lvl1pPr>
          </a:lstStyle>
          <a:p/>
        </p:txBody>
      </p:sp>
      <p:sp>
        <p:nvSpPr>
          <p:cNvPr id="51" name="Google Shape;51;p10"/>
          <p:cNvSpPr txBox="1"/>
          <p:nvPr>
            <p:ph idx="12" type="sldNum"/>
          </p:nvPr>
        </p:nvSpPr>
        <p:spPr>
          <a:xfrm>
            <a:off x="22593221" y="12435245"/>
            <a:ext cx="1463100" cy="1049700"/>
          </a:xfrm>
          <a:prstGeom prst="rect">
            <a:avLst/>
          </a:prstGeom>
        </p:spPr>
        <p:txBody>
          <a:bodyPr anchorCtr="0" anchor="ctr" bIns="243800" lIns="243800" spcFirstLastPara="1" rIns="243800" wrap="square" tIns="2438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34400" y="1221400"/>
            <a:ext cx="22315200" cy="1829700"/>
          </a:xfrm>
          <a:prstGeom prst="rect">
            <a:avLst/>
          </a:prstGeom>
          <a:noFill/>
          <a:ln>
            <a:noFill/>
          </a:ln>
        </p:spPr>
        <p:txBody>
          <a:bodyPr anchorCtr="0" anchor="b" bIns="243800" lIns="243800" spcFirstLastPara="1" rIns="243800" wrap="square" tIns="243800"/>
          <a:lstStyle>
            <a:lvl1pPr lvl="0">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1pPr>
            <a:lvl2pPr lvl="1">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2pPr>
            <a:lvl3pPr lvl="2">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3pPr>
            <a:lvl4pPr lvl="3">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4pPr>
            <a:lvl5pPr lvl="4">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5pPr>
            <a:lvl6pPr lvl="5">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6pPr>
            <a:lvl7pPr lvl="6">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7pPr>
            <a:lvl8pPr lvl="7">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8pPr>
            <a:lvl9pPr lvl="8">
              <a:spcBef>
                <a:spcPts val="0"/>
              </a:spcBef>
              <a:spcAft>
                <a:spcPts val="0"/>
              </a:spcAft>
              <a:buClr>
                <a:schemeClr val="dk1"/>
              </a:buClr>
              <a:buSzPts val="8000"/>
              <a:buFont typeface="Roboto Slab"/>
              <a:buNone/>
              <a:defRPr sz="8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1034400" y="3972864"/>
            <a:ext cx="22315200" cy="8210400"/>
          </a:xfrm>
          <a:prstGeom prst="rect">
            <a:avLst/>
          </a:prstGeom>
          <a:noFill/>
          <a:ln>
            <a:noFill/>
          </a:ln>
        </p:spPr>
        <p:txBody>
          <a:bodyPr anchorCtr="0" anchor="t" bIns="243800" lIns="243800" spcFirstLastPara="1" rIns="243800" wrap="square" tIns="243800"/>
          <a:lstStyle>
            <a:lvl1pPr indent="-533400" lvl="0" marL="457200">
              <a:lnSpc>
                <a:spcPct val="115000"/>
              </a:lnSpc>
              <a:spcBef>
                <a:spcPts val="0"/>
              </a:spcBef>
              <a:spcAft>
                <a:spcPts val="0"/>
              </a:spcAft>
              <a:buClr>
                <a:schemeClr val="dk1"/>
              </a:buClr>
              <a:buSzPts val="4800"/>
              <a:buFont typeface="Roboto"/>
              <a:buChar char="●"/>
              <a:defRPr sz="4800">
                <a:solidFill>
                  <a:schemeClr val="dk1"/>
                </a:solidFill>
                <a:latin typeface="Roboto"/>
                <a:ea typeface="Roboto"/>
                <a:cs typeface="Roboto"/>
                <a:sym typeface="Roboto"/>
              </a:defRPr>
            </a:lvl1pPr>
            <a:lvl2pPr indent="-463550" lvl="1" marL="914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2pPr>
            <a:lvl3pPr indent="-463550" lvl="2" marL="1371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3pPr>
            <a:lvl4pPr indent="-463550" lvl="3" marL="18288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4pPr>
            <a:lvl5pPr indent="-463550" lvl="4" marL="22860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5pPr>
            <a:lvl6pPr indent="-463550" lvl="5" marL="27432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6pPr>
            <a:lvl7pPr indent="-463550" lvl="6" marL="32004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7pPr>
            <a:lvl8pPr indent="-463550" lvl="7" marL="3657600">
              <a:lnSpc>
                <a:spcPct val="115000"/>
              </a:lnSpc>
              <a:spcBef>
                <a:spcPts val="4300"/>
              </a:spcBef>
              <a:spcAft>
                <a:spcPts val="0"/>
              </a:spcAft>
              <a:buClr>
                <a:schemeClr val="dk1"/>
              </a:buClr>
              <a:buSzPts val="3700"/>
              <a:buFont typeface="Roboto"/>
              <a:buChar char="○"/>
              <a:defRPr sz="3700">
                <a:solidFill>
                  <a:schemeClr val="dk1"/>
                </a:solidFill>
                <a:latin typeface="Roboto"/>
                <a:ea typeface="Roboto"/>
                <a:cs typeface="Roboto"/>
                <a:sym typeface="Roboto"/>
              </a:defRPr>
            </a:lvl8pPr>
            <a:lvl9pPr indent="-463550" lvl="8" marL="4114800">
              <a:lnSpc>
                <a:spcPct val="115000"/>
              </a:lnSpc>
              <a:spcBef>
                <a:spcPts val="4300"/>
              </a:spcBef>
              <a:spcAft>
                <a:spcPts val="4300"/>
              </a:spcAft>
              <a:buClr>
                <a:schemeClr val="dk1"/>
              </a:buClr>
              <a:buSzPts val="3700"/>
              <a:buFont typeface="Roboto"/>
              <a:buChar char="■"/>
              <a:defRPr sz="3700">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22593221" y="12435245"/>
            <a:ext cx="1463100" cy="1049700"/>
          </a:xfrm>
          <a:prstGeom prst="rect">
            <a:avLst/>
          </a:prstGeom>
          <a:noFill/>
          <a:ln>
            <a:noFill/>
          </a:ln>
        </p:spPr>
        <p:txBody>
          <a:bodyPr anchorCtr="0" anchor="ctr" bIns="243800" lIns="243800" spcFirstLastPara="1" rIns="243800" wrap="square" tIns="243800">
            <a:noAutofit/>
          </a:bodyPr>
          <a:lstStyle>
            <a:lvl1pPr lvl="0" algn="r">
              <a:buNone/>
              <a:defRPr sz="2700">
                <a:solidFill>
                  <a:schemeClr val="dk1"/>
                </a:solidFill>
                <a:latin typeface="Roboto"/>
                <a:ea typeface="Roboto"/>
                <a:cs typeface="Roboto"/>
                <a:sym typeface="Roboto"/>
              </a:defRPr>
            </a:lvl1pPr>
            <a:lvl2pPr lvl="1" algn="r">
              <a:buNone/>
              <a:defRPr sz="2700">
                <a:solidFill>
                  <a:schemeClr val="dk1"/>
                </a:solidFill>
                <a:latin typeface="Roboto"/>
                <a:ea typeface="Roboto"/>
                <a:cs typeface="Roboto"/>
                <a:sym typeface="Roboto"/>
              </a:defRPr>
            </a:lvl2pPr>
            <a:lvl3pPr lvl="2" algn="r">
              <a:buNone/>
              <a:defRPr sz="2700">
                <a:solidFill>
                  <a:schemeClr val="dk1"/>
                </a:solidFill>
                <a:latin typeface="Roboto"/>
                <a:ea typeface="Roboto"/>
                <a:cs typeface="Roboto"/>
                <a:sym typeface="Roboto"/>
              </a:defRPr>
            </a:lvl3pPr>
            <a:lvl4pPr lvl="3" algn="r">
              <a:buNone/>
              <a:defRPr sz="2700">
                <a:solidFill>
                  <a:schemeClr val="dk1"/>
                </a:solidFill>
                <a:latin typeface="Roboto"/>
                <a:ea typeface="Roboto"/>
                <a:cs typeface="Roboto"/>
                <a:sym typeface="Roboto"/>
              </a:defRPr>
            </a:lvl4pPr>
            <a:lvl5pPr lvl="4" algn="r">
              <a:buNone/>
              <a:defRPr sz="2700">
                <a:solidFill>
                  <a:schemeClr val="dk1"/>
                </a:solidFill>
                <a:latin typeface="Roboto"/>
                <a:ea typeface="Roboto"/>
                <a:cs typeface="Roboto"/>
                <a:sym typeface="Roboto"/>
              </a:defRPr>
            </a:lvl5pPr>
            <a:lvl6pPr lvl="5" algn="r">
              <a:buNone/>
              <a:defRPr sz="2700">
                <a:solidFill>
                  <a:schemeClr val="dk1"/>
                </a:solidFill>
                <a:latin typeface="Roboto"/>
                <a:ea typeface="Roboto"/>
                <a:cs typeface="Roboto"/>
                <a:sym typeface="Roboto"/>
              </a:defRPr>
            </a:lvl6pPr>
            <a:lvl7pPr lvl="6" algn="r">
              <a:buNone/>
              <a:defRPr sz="2700">
                <a:solidFill>
                  <a:schemeClr val="dk1"/>
                </a:solidFill>
                <a:latin typeface="Roboto"/>
                <a:ea typeface="Roboto"/>
                <a:cs typeface="Roboto"/>
                <a:sym typeface="Roboto"/>
              </a:defRPr>
            </a:lvl7pPr>
            <a:lvl8pPr lvl="7" algn="r">
              <a:buNone/>
              <a:defRPr sz="2700">
                <a:solidFill>
                  <a:schemeClr val="dk1"/>
                </a:solidFill>
                <a:latin typeface="Roboto"/>
                <a:ea typeface="Roboto"/>
                <a:cs typeface="Roboto"/>
                <a:sym typeface="Roboto"/>
              </a:defRPr>
            </a:lvl8pPr>
            <a:lvl9pPr lvl="8" algn="r">
              <a:buNone/>
              <a:defRPr sz="27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jpg"/><Relationship Id="rId4" Type="http://schemas.openxmlformats.org/officeDocument/2006/relationships/image" Target="../media/image30.jpg"/><Relationship Id="rId5" Type="http://schemas.openxmlformats.org/officeDocument/2006/relationships/image" Target="../media/image21.jpg"/><Relationship Id="rId6" Type="http://schemas.openxmlformats.org/officeDocument/2006/relationships/image" Target="../media/image9.jpg"/><Relationship Id="rId7"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8.png"/><Relationship Id="rId6"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jp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3.jp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2.jpg"/><Relationship Id="rId4" Type="http://schemas.openxmlformats.org/officeDocument/2006/relationships/image" Target="../media/image20.jpg"/><Relationship Id="rId5" Type="http://schemas.openxmlformats.org/officeDocument/2006/relationships/image" Target="../media/image15.jpg"/><Relationship Id="rId6" Type="http://schemas.openxmlformats.org/officeDocument/2006/relationships/image" Target="../media/image19.jpg"/><Relationship Id="rId7"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facebook.com/CIFstate/?__xts__%5B0%5D=68.ARDHQYM_CnaeilfXByO83ysxLZzMcgIL2Uh1DjrzpXTUKX2K__MQhR-2b0LeG0DbozpUopAKF8oudOpVCspD6Bn-g6-4NxZ72sGHMQQAUwxSfhyMHXzdVsU5Fj2HFi_wPXy0Yg-M362Lomtsn8CGO1dXSQen5tq5auHH78oAaEX9gENNmRTUZ8Tg0MvtFWKKqwYv2OBus5fUPt7iwRRjgf5yZnsj1HSTSygcZY_G4VEzkAyJOZzfM6IflATmpvEdWMijkbad3DXPsRRxRHJEQqgTEvPnEGoJlfAWn96eLHsdRV97YaulmVNNkzuuWLV_WCUMugjq9_7g&amp;__tn__=%2CdK%2AF-R&amp;eid=ARBfVW1r6BWcfdy6q9Si8DWYr5F_l1-PAaE1k7DHbASpeeS9C52_Ox-mE6mNzH321KAbsF0oq8O00NwI" TargetMode="External"/><Relationship Id="rId4" Type="http://schemas.openxmlformats.org/officeDocument/2006/relationships/image" Target="../media/image14.jpg"/><Relationship Id="rId5"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1.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9.jp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mt="47000"/>
          </a:blip>
          <a:srcRect b="14919" l="52" r="0" t="42889"/>
          <a:stretch/>
        </p:blipFill>
        <p:spPr>
          <a:xfrm>
            <a:off x="384000" y="-289275"/>
            <a:ext cx="24371400" cy="13716000"/>
          </a:xfrm>
          <a:prstGeom prst="rect">
            <a:avLst/>
          </a:prstGeom>
          <a:noFill/>
          <a:ln>
            <a:noFill/>
          </a:ln>
        </p:spPr>
      </p:pic>
      <p:sp>
        <p:nvSpPr>
          <p:cNvPr id="66" name="Google Shape;66;p14"/>
          <p:cNvSpPr/>
          <p:nvPr/>
        </p:nvSpPr>
        <p:spPr>
          <a:xfrm>
            <a:off x="711800" y="3081169"/>
            <a:ext cx="22960500" cy="20823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14000" u="none" cap="none" strike="noStrike">
                <a:solidFill>
                  <a:srgbClr val="FFFFFF"/>
                </a:solidFill>
                <a:latin typeface="Arial"/>
                <a:ea typeface="Arial"/>
                <a:cs typeface="Arial"/>
                <a:sym typeface="Arial"/>
              </a:rPr>
              <a:t>AIMS K-</a:t>
            </a:r>
            <a:r>
              <a:rPr b="1" lang="en-US" sz="14000">
                <a:solidFill>
                  <a:srgbClr val="FFFFFF"/>
                </a:solidFill>
              </a:rPr>
              <a:t>12</a:t>
            </a:r>
            <a:r>
              <a:rPr b="1" i="0" lang="en-US" sz="14000" u="none" cap="none" strike="noStrike">
                <a:solidFill>
                  <a:srgbClr val="FFFFFF"/>
                </a:solidFill>
                <a:latin typeface="Arial"/>
                <a:ea typeface="Arial"/>
                <a:cs typeface="Arial"/>
                <a:sym typeface="Arial"/>
              </a:rPr>
              <a:t> Board Report</a:t>
            </a:r>
            <a:endParaRPr sz="14000"/>
          </a:p>
        </p:txBody>
      </p:sp>
      <p:sp>
        <p:nvSpPr>
          <p:cNvPr id="67" name="Google Shape;67;p14"/>
          <p:cNvSpPr/>
          <p:nvPr/>
        </p:nvSpPr>
        <p:spPr>
          <a:xfrm>
            <a:off x="2489472" y="5163484"/>
            <a:ext cx="17896500" cy="85527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lang="en-US" sz="4500">
                <a:solidFill>
                  <a:srgbClr val="FFFFFF"/>
                </a:solidFill>
              </a:rPr>
              <a:t>May 21st, 2019</a:t>
            </a:r>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rgbClr val="FFFFFF"/>
              </a:buClr>
              <a:buFont typeface="Arial"/>
              <a:buNone/>
            </a:pPr>
            <a:r>
              <a:rPr b="1" i="0" lang="en-US" sz="4500" u="none" cap="none" strike="noStrike">
                <a:solidFill>
                  <a:srgbClr val="FFFFFF"/>
                </a:solidFill>
                <a:latin typeface="Arial"/>
                <a:ea typeface="Arial"/>
                <a:cs typeface="Arial"/>
                <a:sym typeface="Arial"/>
              </a:rPr>
              <a:t>Superintendent</a:t>
            </a:r>
            <a:r>
              <a:rPr b="1" lang="en-US" sz="4500">
                <a:solidFill>
                  <a:srgbClr val="FFFFFF"/>
                </a:solidFill>
              </a:rPr>
              <a:t> Maya </a:t>
            </a:r>
            <a:r>
              <a:rPr b="1" i="0" lang="en-US" sz="4500" u="none" cap="none" strike="noStrike">
                <a:solidFill>
                  <a:srgbClr val="FFFFFF"/>
                </a:solidFill>
                <a:latin typeface="Arial"/>
                <a:ea typeface="Arial"/>
                <a:cs typeface="Arial"/>
                <a:sym typeface="Arial"/>
              </a:rPr>
              <a:t>Woods-Cadiz </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Mrs. </a:t>
            </a:r>
            <a:r>
              <a:rPr b="1" i="0" lang="en-US" sz="4500" u="none" cap="none" strike="noStrike">
                <a:solidFill>
                  <a:srgbClr val="FFFFFF"/>
                </a:solidFill>
                <a:latin typeface="Arial"/>
                <a:ea typeface="Arial"/>
                <a:cs typeface="Arial"/>
                <a:sym typeface="Arial"/>
              </a:rPr>
              <a:t>Erin Oh</a:t>
            </a:r>
            <a:r>
              <a:rPr b="1" lang="en-US" sz="4500">
                <a:solidFill>
                  <a:srgbClr val="FFFFFF"/>
                </a:solidFill>
              </a:rPr>
              <a:t> (</a:t>
            </a:r>
            <a:r>
              <a:rPr b="1" i="0" lang="en-US" sz="4500" u="none" cap="none" strike="noStrike">
                <a:solidFill>
                  <a:srgbClr val="FFFFFF"/>
                </a:solidFill>
                <a:latin typeface="Arial"/>
                <a:ea typeface="Arial"/>
                <a:cs typeface="Arial"/>
                <a:sym typeface="Arial"/>
              </a:rPr>
              <a:t>K-</a:t>
            </a:r>
            <a:r>
              <a:rPr b="1" lang="en-US" sz="4500">
                <a:solidFill>
                  <a:srgbClr val="FFFFFF"/>
                </a:solidFill>
              </a:rPr>
              <a:t>1</a:t>
            </a:r>
            <a:r>
              <a:rPr b="1" i="0" lang="en-US" sz="4500" u="none" cap="none" strike="noStrike">
                <a:solidFill>
                  <a:srgbClr val="FFFFFF"/>
                </a:solidFill>
                <a:latin typeface="Arial"/>
                <a:ea typeface="Arial"/>
                <a:cs typeface="Arial"/>
                <a:sym typeface="Arial"/>
              </a:rPr>
              <a:t> </a:t>
            </a:r>
            <a:r>
              <a:rPr b="1" lang="en-US" sz="4500">
                <a:solidFill>
                  <a:srgbClr val="FFFFFF"/>
                </a:solidFill>
              </a:rPr>
              <a:t>Division Head</a:t>
            </a:r>
            <a:r>
              <a:rPr b="1" i="0" lang="en-US" sz="4500" u="none" cap="none" strike="noStrike">
                <a:solidFill>
                  <a:srgbClr val="FFFFFF"/>
                </a:solidFill>
                <a:latin typeface="Arial"/>
                <a:ea typeface="Arial"/>
                <a:cs typeface="Arial"/>
                <a:sym typeface="Arial"/>
              </a:rPr>
              <a:t>)</a:t>
            </a:r>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a:t>
            </a:r>
            <a:r>
              <a:rPr b="1" i="0" lang="en-US" sz="4500" u="none" cap="none" strike="noStrike">
                <a:solidFill>
                  <a:srgbClr val="FFFFFF"/>
                </a:solidFill>
                <a:latin typeface="Arial"/>
                <a:ea typeface="Arial"/>
                <a:cs typeface="Arial"/>
                <a:sym typeface="Arial"/>
              </a:rPr>
              <a:t>Christopher Ahmad</a:t>
            </a:r>
            <a:r>
              <a:rPr b="1" lang="en-US" sz="4500">
                <a:solidFill>
                  <a:srgbClr val="FFFFFF"/>
                </a:solidFill>
              </a:rPr>
              <a:t> (2</a:t>
            </a:r>
            <a:r>
              <a:rPr b="1" i="0" lang="en-US" sz="4500" u="none" cap="none" strike="noStrike">
                <a:solidFill>
                  <a:srgbClr val="FFFFFF"/>
                </a:solidFill>
                <a:latin typeface="Arial"/>
                <a:ea typeface="Arial"/>
                <a:cs typeface="Arial"/>
                <a:sym typeface="Arial"/>
              </a:rPr>
              <a:t>-</a:t>
            </a:r>
            <a:r>
              <a:rPr b="1" lang="en-US" sz="4500">
                <a:solidFill>
                  <a:srgbClr val="FFFFFF"/>
                </a:solidFill>
              </a:rPr>
              <a:t>5</a:t>
            </a:r>
            <a:r>
              <a:rPr b="1" i="0" lang="en-US" sz="4500" u="none" cap="none" strike="noStrike">
                <a:solidFill>
                  <a:srgbClr val="FFFFFF"/>
                </a:solidFill>
                <a:latin typeface="Arial"/>
                <a:ea typeface="Arial"/>
                <a:cs typeface="Arial"/>
                <a:sym typeface="Arial"/>
              </a:rPr>
              <a:t> </a:t>
            </a:r>
            <a:r>
              <a:rPr b="1" lang="en-US" sz="4500">
                <a:solidFill>
                  <a:schemeClr val="dk1"/>
                </a:solidFill>
              </a:rPr>
              <a:t>Division Head</a:t>
            </a:r>
            <a:r>
              <a:rPr b="1" i="0" lang="en-US" sz="4500" u="none" cap="none" strike="noStrike">
                <a:solidFill>
                  <a:srgbClr val="FFFFFF"/>
                </a:solidFill>
                <a:latin typeface="Arial"/>
                <a:ea typeface="Arial"/>
                <a:cs typeface="Arial"/>
                <a:sym typeface="Arial"/>
              </a:rPr>
              <a:t>)</a:t>
            </a:r>
            <a:endParaRPr b="1" i="0" sz="4500" u="none" cap="none" strike="noStrike">
              <a:solidFill>
                <a:srgbClr val="FFFFFF"/>
              </a:solidFill>
              <a:latin typeface="Arial"/>
              <a:ea typeface="Arial"/>
              <a:cs typeface="Arial"/>
              <a:sym typeface="Arial"/>
            </a:endParaRPr>
          </a:p>
          <a:p>
            <a:pPr indent="0" lvl="0" marL="0" rtl="0" algn="ctr">
              <a:spcBef>
                <a:spcPts val="0"/>
              </a:spcBef>
              <a:spcAft>
                <a:spcPts val="0"/>
              </a:spcAft>
              <a:buClr>
                <a:schemeClr val="dk1"/>
              </a:buClr>
              <a:buFont typeface="Arial"/>
              <a:buNone/>
            </a:pPr>
            <a:r>
              <a:rPr b="1" lang="en-US" sz="4500">
                <a:solidFill>
                  <a:schemeClr val="dk1"/>
                </a:solidFill>
              </a:rPr>
              <a:t>Mr. Maurice Williams (Head of Middle School)</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rPr b="1" lang="en-US" sz="4500">
                <a:solidFill>
                  <a:srgbClr val="FFFFFF"/>
                </a:solidFill>
              </a:rPr>
              <a:t>Mr. Tareyton Russ (AIPHS Head of School)</a:t>
            </a:r>
            <a:endParaRPr b="1" sz="4500">
              <a:solidFill>
                <a:srgbClr val="FFFFFF"/>
              </a:solidFill>
            </a:endParaRPr>
          </a:p>
          <a:p>
            <a:pPr indent="0" lvl="0" marL="0" rtl="0" algn="ctr">
              <a:spcBef>
                <a:spcPts val="0"/>
              </a:spcBef>
              <a:spcAft>
                <a:spcPts val="0"/>
              </a:spcAft>
              <a:buClr>
                <a:schemeClr val="dk1"/>
              </a:buClr>
              <a:buFont typeface="Arial"/>
              <a:buNone/>
            </a:pPr>
            <a:r>
              <a:rPr b="1" lang="en-US" sz="4500">
                <a:solidFill>
                  <a:schemeClr val="dk1"/>
                </a:solidFill>
              </a:rPr>
              <a:t>Mr. Peter Holmquist (AIPHS Head of Academics)</a:t>
            </a:r>
            <a:endParaRPr b="1" sz="4500">
              <a:solidFill>
                <a:schemeClr val="dk1"/>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ctr">
              <a:lnSpc>
                <a:spcPct val="100000"/>
              </a:lnSpc>
              <a:spcBef>
                <a:spcPts val="0"/>
              </a:spcBef>
              <a:spcAft>
                <a:spcPts val="0"/>
              </a:spcAft>
              <a:buClr>
                <a:srgbClr val="FFFFFF"/>
              </a:buClr>
              <a:buFont typeface="Arial"/>
              <a:buNone/>
            </a:pPr>
            <a:r>
              <a:t/>
            </a:r>
            <a:endParaRPr b="1" sz="4500">
              <a:solidFill>
                <a:srgbClr val="FFFFFF"/>
              </a:solidFill>
            </a:endParaRPr>
          </a:p>
          <a:p>
            <a:pPr indent="0" lvl="0" marL="0" marR="0" rtl="0" algn="l">
              <a:lnSpc>
                <a:spcPct val="90000"/>
              </a:lnSpc>
              <a:spcBef>
                <a:spcPts val="0"/>
              </a:spcBef>
              <a:spcAft>
                <a:spcPts val="0"/>
              </a:spcAft>
              <a:buClr>
                <a:srgbClr val="FFFFFF"/>
              </a:buClr>
              <a:buFont typeface="Arial"/>
              <a:buNone/>
            </a:pPr>
            <a:r>
              <a:t/>
            </a:r>
            <a:endParaRPr b="1" i="0" sz="45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23"/>
          <p:cNvSpPr txBox="1"/>
          <p:nvPr>
            <p:ph type="ctrTitle"/>
          </p:nvPr>
        </p:nvSpPr>
        <p:spPr>
          <a:xfrm>
            <a:off x="400712" y="697690"/>
            <a:ext cx="154224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2-5 Updates</a:t>
            </a:r>
            <a:endParaRPr/>
          </a:p>
        </p:txBody>
      </p:sp>
      <p:sp>
        <p:nvSpPr>
          <p:cNvPr id="134" name="Google Shape;134;p23"/>
          <p:cNvSpPr txBox="1"/>
          <p:nvPr>
            <p:ph idx="1" type="subTitle"/>
          </p:nvPr>
        </p:nvSpPr>
        <p:spPr>
          <a:xfrm>
            <a:off x="13275400" y="255650"/>
            <a:ext cx="9759300" cy="49869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35" name="Google Shape;135;p23"/>
          <p:cNvSpPr txBox="1"/>
          <p:nvPr/>
        </p:nvSpPr>
        <p:spPr>
          <a:xfrm>
            <a:off x="2782250" y="1945150"/>
            <a:ext cx="18150600" cy="1276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600">
                <a:latin typeface="Roboto"/>
                <a:ea typeface="Roboto"/>
                <a:cs typeface="Roboto"/>
                <a:sym typeface="Roboto"/>
              </a:rPr>
              <a:t>AIMS PROJECT TREES</a:t>
            </a:r>
            <a:endParaRPr sz="9600">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4"/>
          <p:cNvSpPr txBox="1"/>
          <p:nvPr>
            <p:ph type="ctrTitle"/>
          </p:nvPr>
        </p:nvSpPr>
        <p:spPr>
          <a:xfrm>
            <a:off x="400700" y="697700"/>
            <a:ext cx="23180100" cy="38475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2-5 Updates - Saturday School Review</a:t>
            </a:r>
            <a:endParaRPr/>
          </a:p>
        </p:txBody>
      </p:sp>
      <p:sp>
        <p:nvSpPr>
          <p:cNvPr id="141" name="Google Shape;141;p24"/>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42" name="Google Shape;142;p24"/>
          <p:cNvSpPr txBox="1"/>
          <p:nvPr/>
        </p:nvSpPr>
        <p:spPr>
          <a:xfrm>
            <a:off x="526175" y="1821925"/>
            <a:ext cx="24384000" cy="111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600">
              <a:solidFill>
                <a:srgbClr val="FFFFFF"/>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5"/>
          <p:cNvSpPr txBox="1"/>
          <p:nvPr>
            <p:ph type="ctrTitle"/>
          </p:nvPr>
        </p:nvSpPr>
        <p:spPr>
          <a:xfrm>
            <a:off x="400700" y="697725"/>
            <a:ext cx="23395500" cy="31872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2-5 Updates - Graduation</a:t>
            </a:r>
            <a:endParaRPr/>
          </a:p>
        </p:txBody>
      </p:sp>
      <p:sp>
        <p:nvSpPr>
          <p:cNvPr id="148" name="Google Shape;148;p25"/>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49" name="Google Shape;149;p25"/>
          <p:cNvSpPr txBox="1"/>
          <p:nvPr/>
        </p:nvSpPr>
        <p:spPr>
          <a:xfrm>
            <a:off x="526175" y="1821925"/>
            <a:ext cx="24384000" cy="111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600">
              <a:solidFill>
                <a:srgbClr val="FFFF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6"/>
          <p:cNvSpPr txBox="1"/>
          <p:nvPr>
            <p:ph type="ctrTitle"/>
          </p:nvPr>
        </p:nvSpPr>
        <p:spPr>
          <a:xfrm>
            <a:off x="400695" y="697700"/>
            <a:ext cx="219657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2-5 Updates - SBAC</a:t>
            </a:r>
            <a:endParaRPr/>
          </a:p>
        </p:txBody>
      </p:sp>
      <p:sp>
        <p:nvSpPr>
          <p:cNvPr id="155" name="Google Shape;155;p26"/>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56" name="Google Shape;156;p26"/>
          <p:cNvSpPr txBox="1"/>
          <p:nvPr/>
        </p:nvSpPr>
        <p:spPr>
          <a:xfrm>
            <a:off x="526175" y="1821925"/>
            <a:ext cx="24384000" cy="1117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600">
              <a:solidFill>
                <a:srgbClr val="FFFFFF"/>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7"/>
          <p:cNvSpPr txBox="1"/>
          <p:nvPr>
            <p:ph type="ctrTitle"/>
          </p:nvPr>
        </p:nvSpPr>
        <p:spPr>
          <a:xfrm>
            <a:off x="400695" y="697700"/>
            <a:ext cx="21828600" cy="1404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2-5 - Retentions</a:t>
            </a:r>
            <a:endParaRPr/>
          </a:p>
        </p:txBody>
      </p:sp>
      <p:sp>
        <p:nvSpPr>
          <p:cNvPr id="162" name="Google Shape;162;p27"/>
          <p:cNvSpPr txBox="1"/>
          <p:nvPr>
            <p:ph idx="1" type="subTitle"/>
          </p:nvPr>
        </p:nvSpPr>
        <p:spPr>
          <a:xfrm>
            <a:off x="400700" y="2102025"/>
            <a:ext cx="23557500" cy="121416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63" name="Google Shape;163;p27"/>
          <p:cNvSpPr txBox="1"/>
          <p:nvPr/>
        </p:nvSpPr>
        <p:spPr>
          <a:xfrm>
            <a:off x="526175" y="1821925"/>
            <a:ext cx="24384000" cy="1214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9600">
              <a:solidFill>
                <a:srgbClr val="FFFFFF"/>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8"/>
          <p:cNvSpPr txBox="1"/>
          <p:nvPr>
            <p:ph type="ctrTitle"/>
          </p:nvPr>
        </p:nvSpPr>
        <p:spPr>
          <a:xfrm>
            <a:off x="304800" y="-435961"/>
            <a:ext cx="11667300" cy="38865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sz="8000"/>
              <a:t>National Charter Collborative Site Visit</a:t>
            </a:r>
            <a:endParaRPr sz="8000"/>
          </a:p>
        </p:txBody>
      </p:sp>
      <p:sp>
        <p:nvSpPr>
          <p:cNvPr id="169" name="Google Shape;169;p28"/>
          <p:cNvSpPr txBox="1"/>
          <p:nvPr>
            <p:ph idx="1" type="subTitle"/>
          </p:nvPr>
        </p:nvSpPr>
        <p:spPr>
          <a:xfrm>
            <a:off x="11690875" y="804724"/>
            <a:ext cx="12454800" cy="24240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lang="en-US" sz="3600"/>
              <a:t>On Friday, May 10, nearly 80 CEO’s, Superintendents, Principals, and Charter leaders of color toured the AIMS 12th Street Campus to study our practices.</a:t>
            </a:r>
            <a:endParaRPr sz="3600"/>
          </a:p>
        </p:txBody>
      </p:sp>
      <p:pic>
        <p:nvPicPr>
          <p:cNvPr id="170" name="Google Shape;170;p28"/>
          <p:cNvPicPr preferRelativeResize="0"/>
          <p:nvPr/>
        </p:nvPicPr>
        <p:blipFill rotWithShape="1">
          <a:blip r:embed="rId3">
            <a:alphaModFix/>
          </a:blip>
          <a:srcRect b="0" l="10948" r="20152" t="31101"/>
          <a:stretch/>
        </p:blipFill>
        <p:spPr>
          <a:xfrm>
            <a:off x="5738797" y="9731367"/>
            <a:ext cx="4872284" cy="3658431"/>
          </a:xfrm>
          <a:prstGeom prst="rect">
            <a:avLst/>
          </a:prstGeom>
          <a:noFill/>
          <a:ln>
            <a:noFill/>
          </a:ln>
        </p:spPr>
      </p:pic>
      <p:pic>
        <p:nvPicPr>
          <p:cNvPr id="171" name="Google Shape;171;p28"/>
          <p:cNvPicPr preferRelativeResize="0"/>
          <p:nvPr/>
        </p:nvPicPr>
        <p:blipFill rotWithShape="1">
          <a:blip r:embed="rId4">
            <a:alphaModFix/>
          </a:blip>
          <a:srcRect b="32025" l="0" r="0" t="30539"/>
          <a:stretch/>
        </p:blipFill>
        <p:spPr>
          <a:xfrm>
            <a:off x="611800" y="3481723"/>
            <a:ext cx="21962721" cy="6173446"/>
          </a:xfrm>
          <a:prstGeom prst="rect">
            <a:avLst/>
          </a:prstGeom>
          <a:noFill/>
          <a:ln>
            <a:noFill/>
          </a:ln>
        </p:spPr>
      </p:pic>
      <p:pic>
        <p:nvPicPr>
          <p:cNvPr id="172" name="Google Shape;172;p28"/>
          <p:cNvPicPr preferRelativeResize="0"/>
          <p:nvPr/>
        </p:nvPicPr>
        <p:blipFill>
          <a:blip r:embed="rId5">
            <a:alphaModFix/>
          </a:blip>
          <a:stretch>
            <a:fillRect/>
          </a:stretch>
        </p:blipFill>
        <p:spPr>
          <a:xfrm>
            <a:off x="10726686" y="9731367"/>
            <a:ext cx="4872273" cy="3658431"/>
          </a:xfrm>
          <a:prstGeom prst="rect">
            <a:avLst/>
          </a:prstGeom>
          <a:noFill/>
          <a:ln>
            <a:noFill/>
          </a:ln>
        </p:spPr>
      </p:pic>
      <p:pic>
        <p:nvPicPr>
          <p:cNvPr id="173" name="Google Shape;173;p28"/>
          <p:cNvPicPr preferRelativeResize="0"/>
          <p:nvPr/>
        </p:nvPicPr>
        <p:blipFill rotWithShape="1">
          <a:blip r:embed="rId6">
            <a:alphaModFix/>
          </a:blip>
          <a:srcRect b="-2030" l="0" r="0" t="2030"/>
          <a:stretch/>
        </p:blipFill>
        <p:spPr>
          <a:xfrm>
            <a:off x="610838" y="9731369"/>
            <a:ext cx="5000917" cy="3756031"/>
          </a:xfrm>
          <a:prstGeom prst="rect">
            <a:avLst/>
          </a:prstGeom>
          <a:noFill/>
          <a:ln>
            <a:noFill/>
          </a:ln>
        </p:spPr>
      </p:pic>
      <p:pic>
        <p:nvPicPr>
          <p:cNvPr id="174" name="Google Shape;174;p28"/>
          <p:cNvPicPr preferRelativeResize="0"/>
          <p:nvPr/>
        </p:nvPicPr>
        <p:blipFill rotWithShape="1">
          <a:blip r:embed="rId7">
            <a:alphaModFix/>
          </a:blip>
          <a:srcRect b="-2030" l="0" r="0" t="2030"/>
          <a:stretch/>
        </p:blipFill>
        <p:spPr>
          <a:xfrm>
            <a:off x="15714550" y="9780175"/>
            <a:ext cx="5000926" cy="36584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78" name="Shape 178"/>
        <p:cNvGrpSpPr/>
        <p:nvPr/>
      </p:nvGrpSpPr>
      <p:grpSpPr>
        <a:xfrm>
          <a:off x="0" y="0"/>
          <a:ext cx="0" cy="0"/>
          <a:chOff x="0" y="0"/>
          <a:chExt cx="0" cy="0"/>
        </a:xfrm>
      </p:grpSpPr>
      <p:sp>
        <p:nvSpPr>
          <p:cNvPr id="179" name="Google Shape;179;p29"/>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AIMS 2-8 Celebrates Teacher Appreciation Week</a:t>
            </a:r>
            <a:endParaRPr b="1"/>
          </a:p>
          <a:p>
            <a:pPr indent="0" lvl="0" marL="0" rtl="0" algn="ctr">
              <a:spcBef>
                <a:spcPts val="0"/>
              </a:spcBef>
              <a:spcAft>
                <a:spcPts val="0"/>
              </a:spcAft>
              <a:buNone/>
            </a:pPr>
            <a:r>
              <a:t/>
            </a:r>
            <a:endParaRPr b="1" i="1" sz="4800"/>
          </a:p>
        </p:txBody>
      </p:sp>
      <p:sp>
        <p:nvSpPr>
          <p:cNvPr id="180" name="Google Shape;180;p29"/>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Teacher Appreciation Week:</a:t>
            </a:r>
            <a:r>
              <a:rPr lang="en-US" sz="4200">
                <a:solidFill>
                  <a:srgbClr val="FFFFFF"/>
                </a:solidFill>
              </a:rPr>
              <a:t> During the week of May 6 - May 10, the 2nd - 8th grades at 12th Street Campus collaborated to form a joint Teacher Appreciation Week.   Our theme was Teacher Royalty, and each teacher received a custom made “Royal Decree” where students could write words of appreciation to their teachers. </a:t>
            </a:r>
            <a:br>
              <a:rPr lang="en-US" sz="4200">
                <a:solidFill>
                  <a:srgbClr val="FFFFFF"/>
                </a:solidFill>
              </a:rPr>
            </a:br>
            <a:endParaRPr sz="4200">
              <a:solidFill>
                <a:srgbClr val="FFFFFF"/>
              </a:solidFill>
            </a:endParaRPr>
          </a:p>
          <a:p>
            <a:pPr indent="-495300" lvl="0" marL="457200" rtl="0" algn="l">
              <a:lnSpc>
                <a:spcPct val="100000"/>
              </a:lnSpc>
              <a:spcBef>
                <a:spcPts val="0"/>
              </a:spcBef>
              <a:spcAft>
                <a:spcPts val="0"/>
              </a:spcAft>
              <a:buClr>
                <a:srgbClr val="FFFFFF"/>
              </a:buClr>
              <a:buSzPts val="4200"/>
              <a:buChar char="●"/>
            </a:pPr>
            <a:r>
              <a:rPr lang="en-US" sz="4200">
                <a:solidFill>
                  <a:srgbClr val="FFFFFF"/>
                </a:solidFill>
              </a:rPr>
              <a:t>Each day featured special food items including such at Coffee and Bagels, Taco Tuesday, Smoothies, Ice Cream Sundaes, and a Staff Potluck.  </a:t>
            </a:r>
            <a:endParaRPr sz="4200">
              <a:solidFill>
                <a:srgbClr val="FFFFFF"/>
              </a:solidFill>
            </a:endParaRPr>
          </a:p>
        </p:txBody>
      </p:sp>
      <p:sp>
        <p:nvSpPr>
          <p:cNvPr id="181" name="Google Shape;181;p29"/>
          <p:cNvSpPr/>
          <p:nvPr/>
        </p:nvSpPr>
        <p:spPr>
          <a:xfrm>
            <a:off x="567125" y="32485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9"/>
          <p:cNvSpPr/>
          <p:nvPr/>
        </p:nvSpPr>
        <p:spPr>
          <a:xfrm>
            <a:off x="567125" y="79504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 name="Google Shape;183;p29"/>
          <p:cNvPicPr preferRelativeResize="0"/>
          <p:nvPr/>
        </p:nvPicPr>
        <p:blipFill>
          <a:blip r:embed="rId3">
            <a:alphaModFix/>
          </a:blip>
          <a:stretch>
            <a:fillRect/>
          </a:stretch>
        </p:blipFill>
        <p:spPr>
          <a:xfrm>
            <a:off x="567125" y="7950425"/>
            <a:ext cx="8820901" cy="4961757"/>
          </a:xfrm>
          <a:prstGeom prst="rect">
            <a:avLst/>
          </a:prstGeom>
          <a:noFill/>
          <a:ln>
            <a:noFill/>
          </a:ln>
        </p:spPr>
      </p:pic>
      <p:pic>
        <p:nvPicPr>
          <p:cNvPr id="184" name="Google Shape;184;p29"/>
          <p:cNvPicPr preferRelativeResize="0"/>
          <p:nvPr/>
        </p:nvPicPr>
        <p:blipFill rotWithShape="1">
          <a:blip r:embed="rId4">
            <a:alphaModFix/>
          </a:blip>
          <a:srcRect b="16675" l="1185" r="0" t="9212"/>
          <a:stretch/>
        </p:blipFill>
        <p:spPr>
          <a:xfrm>
            <a:off x="567125" y="2988675"/>
            <a:ext cx="8820900" cy="4961749"/>
          </a:xfrm>
          <a:prstGeom prst="rect">
            <a:avLst/>
          </a:prstGeom>
          <a:noFill/>
          <a:ln>
            <a:noFill/>
          </a:ln>
        </p:spPr>
      </p:pic>
      <p:pic>
        <p:nvPicPr>
          <p:cNvPr id="185" name="Google Shape;185;p29"/>
          <p:cNvPicPr preferRelativeResize="0"/>
          <p:nvPr/>
        </p:nvPicPr>
        <p:blipFill>
          <a:blip r:embed="rId5">
            <a:alphaModFix/>
          </a:blip>
          <a:stretch>
            <a:fillRect/>
          </a:stretch>
        </p:blipFill>
        <p:spPr>
          <a:xfrm>
            <a:off x="567150" y="7723877"/>
            <a:ext cx="8820900" cy="5801346"/>
          </a:xfrm>
          <a:prstGeom prst="rect">
            <a:avLst/>
          </a:prstGeom>
          <a:noFill/>
          <a:ln>
            <a:noFill/>
          </a:ln>
        </p:spPr>
      </p:pic>
      <p:pic>
        <p:nvPicPr>
          <p:cNvPr id="186" name="Google Shape;186;p29"/>
          <p:cNvPicPr preferRelativeResize="0"/>
          <p:nvPr/>
        </p:nvPicPr>
        <p:blipFill rotWithShape="1">
          <a:blip r:embed="rId6">
            <a:alphaModFix/>
          </a:blip>
          <a:srcRect b="6742" l="0" r="0" t="0"/>
          <a:stretch/>
        </p:blipFill>
        <p:spPr>
          <a:xfrm>
            <a:off x="567150" y="2253525"/>
            <a:ext cx="8820899" cy="6169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90" name="Shape 190"/>
        <p:cNvGrpSpPr/>
        <p:nvPr/>
      </p:nvGrpSpPr>
      <p:grpSpPr>
        <a:xfrm>
          <a:off x="0" y="0"/>
          <a:ext cx="0" cy="0"/>
          <a:chOff x="0" y="0"/>
          <a:chExt cx="0" cy="0"/>
        </a:xfrm>
      </p:grpSpPr>
      <p:sp>
        <p:nvSpPr>
          <p:cNvPr id="191" name="Google Shape;191;p30"/>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Middle School Updates</a:t>
            </a:r>
            <a:endParaRPr b="1"/>
          </a:p>
          <a:p>
            <a:pPr indent="0" lvl="0" marL="0" rtl="0" algn="ctr">
              <a:spcBef>
                <a:spcPts val="0"/>
              </a:spcBef>
              <a:spcAft>
                <a:spcPts val="0"/>
              </a:spcAft>
              <a:buNone/>
            </a:pPr>
            <a:r>
              <a:t/>
            </a:r>
            <a:endParaRPr b="1" i="1" sz="4800"/>
          </a:p>
        </p:txBody>
      </p:sp>
      <p:sp>
        <p:nvSpPr>
          <p:cNvPr id="192" name="Google Shape;192;p30"/>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OUSD African-American Honor Roll</a:t>
            </a:r>
            <a:r>
              <a:rPr b="1" lang="en-US" sz="4200">
                <a:solidFill>
                  <a:srgbClr val="FFFFFF"/>
                </a:solidFill>
              </a:rPr>
              <a:t>:</a:t>
            </a:r>
            <a:r>
              <a:rPr lang="en-US" sz="4200">
                <a:solidFill>
                  <a:srgbClr val="FFFFFF"/>
                </a:solidFill>
              </a:rPr>
              <a:t> 22 AIMS Middle School students were recognized this year as part of the OUSD African-American Honor Roll.  Our scholars were featured on KTVU 2 News.  Efforts are underway to plan similar honor roll events for the various ethnic groups within our school by the end of the Academic School Year.  </a:t>
            </a:r>
            <a:br>
              <a:rPr lang="en-US" sz="4200">
                <a:solidFill>
                  <a:srgbClr val="FFFFFF"/>
                </a:solidFill>
              </a:rPr>
            </a:br>
            <a:endParaRPr sz="4200">
              <a:solidFill>
                <a:srgbClr val="FFFFFF"/>
              </a:solidFill>
            </a:endParaRPr>
          </a:p>
          <a:p>
            <a:pPr indent="-495300" lvl="0" marL="457200" rtl="0" algn="l">
              <a:lnSpc>
                <a:spcPct val="100000"/>
              </a:lnSpc>
              <a:spcBef>
                <a:spcPts val="0"/>
              </a:spcBef>
              <a:spcAft>
                <a:spcPts val="0"/>
              </a:spcAft>
              <a:buSzPts val="4200"/>
              <a:buChar char="●"/>
            </a:pPr>
            <a:r>
              <a:rPr b="1" lang="en-US" sz="4200"/>
              <a:t>No Bullying Schools Presentation:</a:t>
            </a:r>
            <a:r>
              <a:rPr lang="en-US" sz="4200"/>
              <a:t> National Youth Motivational Speaker Tom Thelen from No Bullying Schools will give a presentation to AIMS next month, in order to help promote tolerance and anti-bullying initiatives at the middle school level.  </a:t>
            </a:r>
            <a:endParaRPr sz="4200">
              <a:solidFill>
                <a:srgbClr val="FFFFFF"/>
              </a:solidFill>
            </a:endParaRPr>
          </a:p>
        </p:txBody>
      </p:sp>
      <p:pic>
        <p:nvPicPr>
          <p:cNvPr id="193" name="Google Shape;193;p30"/>
          <p:cNvPicPr preferRelativeResize="0"/>
          <p:nvPr/>
        </p:nvPicPr>
        <p:blipFill>
          <a:blip r:embed="rId3">
            <a:alphaModFix/>
          </a:blip>
          <a:stretch>
            <a:fillRect/>
          </a:stretch>
        </p:blipFill>
        <p:spPr>
          <a:xfrm>
            <a:off x="584325" y="2988663"/>
            <a:ext cx="8820901" cy="4959629"/>
          </a:xfrm>
          <a:prstGeom prst="rect">
            <a:avLst/>
          </a:prstGeom>
          <a:noFill/>
          <a:ln>
            <a:noFill/>
          </a:ln>
        </p:spPr>
      </p:pic>
      <p:pic>
        <p:nvPicPr>
          <p:cNvPr id="194" name="Google Shape;194;p30"/>
          <p:cNvPicPr preferRelativeResize="0"/>
          <p:nvPr/>
        </p:nvPicPr>
        <p:blipFill rotWithShape="1">
          <a:blip r:embed="rId4">
            <a:alphaModFix/>
          </a:blip>
          <a:srcRect b="19710" l="10890" r="6101" t="0"/>
          <a:stretch/>
        </p:blipFill>
        <p:spPr>
          <a:xfrm>
            <a:off x="2344475" y="8199623"/>
            <a:ext cx="5300600" cy="5126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1"/>
          <p:cNvSpPr txBox="1"/>
          <p:nvPr>
            <p:ph type="title"/>
          </p:nvPr>
        </p:nvSpPr>
        <p:spPr>
          <a:xfrm>
            <a:off x="1034400" y="655750"/>
            <a:ext cx="22315200" cy="2115300"/>
          </a:xfrm>
          <a:prstGeom prst="rect">
            <a:avLst/>
          </a:prstGeom>
        </p:spPr>
        <p:txBody>
          <a:bodyPr anchorCtr="0" anchor="ctr"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b="1" lang="en-US"/>
              <a:t>Middle School Updates </a:t>
            </a:r>
            <a:endParaRPr b="1"/>
          </a:p>
          <a:p>
            <a:pPr indent="0" lvl="0" marL="0" rtl="0" algn="ctr">
              <a:lnSpc>
                <a:spcPct val="115000"/>
              </a:lnSpc>
              <a:spcBef>
                <a:spcPts val="0"/>
              </a:spcBef>
              <a:spcAft>
                <a:spcPts val="4300"/>
              </a:spcAft>
              <a:buNone/>
            </a:pPr>
            <a:r>
              <a:rPr b="1" lang="en-US" sz="6000">
                <a:latin typeface="Roboto"/>
                <a:ea typeface="Roboto"/>
                <a:cs typeface="Roboto"/>
                <a:sym typeface="Roboto"/>
              </a:rPr>
              <a:t>AIPCS I SBAC - Interim Comprehensive Assessment (ICA)</a:t>
            </a:r>
            <a:endParaRPr sz="4800"/>
          </a:p>
        </p:txBody>
      </p:sp>
      <p:graphicFrame>
        <p:nvGraphicFramePr>
          <p:cNvPr id="200" name="Google Shape;200;p31"/>
          <p:cNvGraphicFramePr/>
          <p:nvPr/>
        </p:nvGraphicFramePr>
        <p:xfrm>
          <a:off x="1034400" y="4764525"/>
          <a:ext cx="3000000" cy="3000000"/>
        </p:xfrm>
        <a:graphic>
          <a:graphicData uri="http://schemas.openxmlformats.org/drawingml/2006/table">
            <a:tbl>
              <a:tblPr>
                <a:noFill/>
                <a:tableStyleId>{8D7ABE3D-311A-4C54-ABFD-375AD201EFA1}</a:tableStyleId>
              </a:tblPr>
              <a:tblGrid>
                <a:gridCol w="1995125"/>
                <a:gridCol w="1995125"/>
                <a:gridCol w="1995125"/>
                <a:gridCol w="1995125"/>
                <a:gridCol w="1995125"/>
              </a:tblGrid>
              <a:tr h="808025">
                <a:tc gridSpan="5">
                  <a:txBody>
                    <a:bodyPr>
                      <a:noAutofit/>
                    </a:bodyPr>
                    <a:lstStyle/>
                    <a:p>
                      <a:pPr indent="0" lvl="0" marL="0" rtl="0" algn="ctr">
                        <a:spcBef>
                          <a:spcPts val="0"/>
                        </a:spcBef>
                        <a:spcAft>
                          <a:spcPts val="0"/>
                        </a:spcAft>
                        <a:buNone/>
                      </a:pPr>
                      <a:r>
                        <a:rPr b="1" lang="en-US" sz="3000">
                          <a:latin typeface="Roboto"/>
                          <a:ea typeface="Roboto"/>
                          <a:cs typeface="Roboto"/>
                          <a:sym typeface="Roboto"/>
                        </a:rPr>
                        <a:t>SBAC ICA Math Scores (Percentage)</a:t>
                      </a:r>
                      <a:endParaRPr b="1" sz="3000">
                        <a:latin typeface="Roboto"/>
                        <a:ea typeface="Roboto"/>
                        <a:cs typeface="Roboto"/>
                        <a:sym typeface="Roboto"/>
                      </a:endParaRPr>
                    </a:p>
                  </a:txBody>
                  <a:tcPr marT="91425" marB="91425" marR="91425" marL="91425">
                    <a:solidFill>
                      <a:srgbClr val="FFFFFF"/>
                    </a:solidFill>
                  </a:tcPr>
                </a:tc>
                <a:tc hMerge="1"/>
                <a:tc hMerge="1"/>
                <a:tc hMerge="1"/>
                <a:tc hMerge="1"/>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Grade Level</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Not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Nearly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Exceeded</a:t>
                      </a:r>
                      <a:endParaRPr b="1" sz="3000">
                        <a:latin typeface="Roboto"/>
                        <a:ea typeface="Roboto"/>
                        <a:cs typeface="Roboto"/>
                        <a:sym typeface="Roboto"/>
                      </a:endParaRPr>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6th * </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latin typeface="Roboto"/>
                          <a:ea typeface="Roboto"/>
                          <a:cs typeface="Roboto"/>
                          <a:sym typeface="Roboto"/>
                        </a:rPr>
                        <a:t>N/A</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latin typeface="Roboto"/>
                          <a:ea typeface="Roboto"/>
                          <a:cs typeface="Roboto"/>
                          <a:sym typeface="Roboto"/>
                        </a:rPr>
                        <a:t>N/A</a:t>
                      </a:r>
                      <a:endParaRPr sz="3000">
                        <a:latin typeface="Roboto"/>
                        <a:ea typeface="Roboto"/>
                        <a:cs typeface="Roboto"/>
                        <a:sym typeface="Roboto"/>
                      </a:endParaRPr>
                    </a:p>
                    <a:p>
                      <a:pPr indent="0" lvl="0" marL="0" rtl="0" algn="l">
                        <a:spcBef>
                          <a:spcPts val="0"/>
                        </a:spcBef>
                        <a:spcAft>
                          <a:spcPts val="0"/>
                        </a:spcAft>
                        <a:buNone/>
                      </a:pPr>
                      <a:r>
                        <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latin typeface="Roboto"/>
                          <a:ea typeface="Roboto"/>
                          <a:cs typeface="Roboto"/>
                          <a:sym typeface="Roboto"/>
                        </a:rPr>
                        <a:t>N/A</a:t>
                      </a:r>
                      <a:endParaRPr sz="3000">
                        <a:latin typeface="Roboto"/>
                        <a:ea typeface="Roboto"/>
                        <a:cs typeface="Roboto"/>
                        <a:sym typeface="Roboto"/>
                      </a:endParaRPr>
                    </a:p>
                    <a:p>
                      <a:pPr indent="0" lvl="0" marL="0" rtl="0" algn="l">
                        <a:spcBef>
                          <a:spcPts val="0"/>
                        </a:spcBef>
                        <a:spcAft>
                          <a:spcPts val="0"/>
                        </a:spcAft>
                        <a:buNone/>
                      </a:pPr>
                      <a:r>
                        <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latin typeface="Roboto"/>
                          <a:ea typeface="Roboto"/>
                          <a:cs typeface="Roboto"/>
                          <a:sym typeface="Roboto"/>
                        </a:rPr>
                        <a:t>N/A</a:t>
                      </a:r>
                      <a:endParaRPr sz="3000">
                        <a:latin typeface="Roboto"/>
                        <a:ea typeface="Roboto"/>
                        <a:cs typeface="Roboto"/>
                        <a:sym typeface="Roboto"/>
                      </a:endParaRPr>
                    </a:p>
                    <a:p>
                      <a:pPr indent="0" lvl="0" marL="0" rtl="0" algn="l">
                        <a:spcBef>
                          <a:spcPts val="0"/>
                        </a:spcBef>
                        <a:spcAft>
                          <a:spcPts val="0"/>
                        </a:spcAft>
                        <a:buNone/>
                      </a:pPr>
                      <a:r>
                        <a:t/>
                      </a:r>
                      <a:endParaRPr sz="3000">
                        <a:latin typeface="Roboto"/>
                        <a:ea typeface="Roboto"/>
                        <a:cs typeface="Roboto"/>
                        <a:sym typeface="Roboto"/>
                      </a:endParaRPr>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7th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latin typeface="Roboto"/>
                          <a:ea typeface="Roboto"/>
                          <a:cs typeface="Roboto"/>
                          <a:sym typeface="Roboto"/>
                        </a:rPr>
                        <a:t>6%</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latin typeface="Roboto"/>
                          <a:ea typeface="Roboto"/>
                          <a:cs typeface="Roboto"/>
                          <a:sym typeface="Roboto"/>
                        </a:rPr>
                        <a:t>24%</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solidFill>
                            <a:srgbClr val="6AA84F"/>
                          </a:solidFill>
                          <a:latin typeface="Roboto"/>
                          <a:ea typeface="Roboto"/>
                          <a:cs typeface="Roboto"/>
                          <a:sym typeface="Roboto"/>
                        </a:rPr>
                        <a:t>32%</a:t>
                      </a:r>
                      <a:endParaRPr b="1" sz="3000">
                        <a:solidFill>
                          <a:srgbClr val="6AA84F"/>
                        </a:solidFill>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solidFill>
                            <a:srgbClr val="6AA84F"/>
                          </a:solidFill>
                          <a:latin typeface="Roboto"/>
                          <a:ea typeface="Roboto"/>
                          <a:cs typeface="Roboto"/>
                          <a:sym typeface="Roboto"/>
                        </a:rPr>
                        <a:t>38%</a:t>
                      </a:r>
                      <a:endParaRPr b="1" sz="3000">
                        <a:solidFill>
                          <a:srgbClr val="6AA84F"/>
                        </a:solidFill>
                        <a:latin typeface="Roboto"/>
                        <a:ea typeface="Roboto"/>
                        <a:cs typeface="Roboto"/>
                        <a:sym typeface="Roboto"/>
                      </a:endParaRPr>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8th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latin typeface="Roboto"/>
                          <a:ea typeface="Roboto"/>
                          <a:cs typeface="Roboto"/>
                          <a:sym typeface="Roboto"/>
                        </a:rPr>
                        <a:t>10%</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latin typeface="Roboto"/>
                          <a:ea typeface="Roboto"/>
                          <a:cs typeface="Roboto"/>
                          <a:sym typeface="Roboto"/>
                        </a:rPr>
                        <a:t>20%</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solidFill>
                            <a:srgbClr val="6AA84F"/>
                          </a:solidFill>
                          <a:latin typeface="Roboto"/>
                          <a:ea typeface="Roboto"/>
                          <a:cs typeface="Roboto"/>
                          <a:sym typeface="Roboto"/>
                        </a:rPr>
                        <a:t>32%</a:t>
                      </a:r>
                      <a:endParaRPr b="1" sz="3000">
                        <a:solidFill>
                          <a:srgbClr val="6AA84F"/>
                        </a:solidFill>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solidFill>
                            <a:srgbClr val="6AA84F"/>
                          </a:solidFill>
                          <a:latin typeface="Roboto"/>
                          <a:ea typeface="Roboto"/>
                          <a:cs typeface="Roboto"/>
                          <a:sym typeface="Roboto"/>
                        </a:rPr>
                        <a:t>38%</a:t>
                      </a:r>
                      <a:endParaRPr b="1" sz="3000">
                        <a:solidFill>
                          <a:srgbClr val="6AA84F"/>
                        </a:solidFill>
                        <a:latin typeface="Roboto"/>
                        <a:ea typeface="Roboto"/>
                        <a:cs typeface="Roboto"/>
                        <a:sym typeface="Roboto"/>
                      </a:endParaRPr>
                    </a:p>
                  </a:txBody>
                  <a:tcPr marT="91425" marB="91425" marR="91425" marL="91425">
                    <a:solidFill>
                      <a:srgbClr val="FFFFFF"/>
                    </a:solidFill>
                  </a:tcPr>
                </a:tc>
              </a:tr>
            </a:tbl>
          </a:graphicData>
        </a:graphic>
      </p:graphicFrame>
      <p:graphicFrame>
        <p:nvGraphicFramePr>
          <p:cNvPr id="201" name="Google Shape;201;p31"/>
          <p:cNvGraphicFramePr/>
          <p:nvPr/>
        </p:nvGraphicFramePr>
        <p:xfrm>
          <a:off x="12757450" y="4764525"/>
          <a:ext cx="3000000" cy="3000000"/>
        </p:xfrm>
        <a:graphic>
          <a:graphicData uri="http://schemas.openxmlformats.org/drawingml/2006/table">
            <a:tbl>
              <a:tblPr>
                <a:noFill/>
                <a:tableStyleId>{8D7ABE3D-311A-4C54-ABFD-375AD201EFA1}</a:tableStyleId>
              </a:tblPr>
              <a:tblGrid>
                <a:gridCol w="1995125"/>
                <a:gridCol w="1995125"/>
                <a:gridCol w="1995125"/>
                <a:gridCol w="1995125"/>
                <a:gridCol w="1995125"/>
              </a:tblGrid>
              <a:tr h="808025">
                <a:tc gridSpan="5">
                  <a:txBody>
                    <a:bodyPr>
                      <a:noAutofit/>
                    </a:bodyPr>
                    <a:lstStyle/>
                    <a:p>
                      <a:pPr indent="0" lvl="0" marL="0" rtl="0" algn="ctr">
                        <a:spcBef>
                          <a:spcPts val="0"/>
                        </a:spcBef>
                        <a:spcAft>
                          <a:spcPts val="0"/>
                        </a:spcAft>
                        <a:buNone/>
                      </a:pPr>
                      <a:r>
                        <a:rPr b="1" lang="en-US" sz="3000">
                          <a:latin typeface="Roboto"/>
                          <a:ea typeface="Roboto"/>
                          <a:cs typeface="Roboto"/>
                          <a:sym typeface="Roboto"/>
                        </a:rPr>
                        <a:t>SBAC ICA ELA Scores (Percentage)</a:t>
                      </a:r>
                      <a:endParaRPr b="1" sz="3000">
                        <a:latin typeface="Roboto"/>
                        <a:ea typeface="Roboto"/>
                        <a:cs typeface="Roboto"/>
                        <a:sym typeface="Roboto"/>
                      </a:endParaRPr>
                    </a:p>
                  </a:txBody>
                  <a:tcPr marT="91425" marB="91425" marR="91425" marL="91425">
                    <a:solidFill>
                      <a:srgbClr val="FFFFFF"/>
                    </a:solidFill>
                  </a:tcPr>
                </a:tc>
                <a:tc hMerge="1"/>
                <a:tc hMerge="1"/>
                <a:tc hMerge="1"/>
                <a:tc hMerge="1"/>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Grade Level</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Not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Nearly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Exceeded</a:t>
                      </a:r>
                      <a:endParaRPr b="1" sz="3000">
                        <a:latin typeface="Roboto"/>
                        <a:ea typeface="Roboto"/>
                        <a:cs typeface="Roboto"/>
                        <a:sym typeface="Roboto"/>
                      </a:endParaRPr>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6th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solidFill>
                            <a:srgbClr val="FF0000"/>
                          </a:solidFill>
                        </a:rPr>
                        <a:t>23%</a:t>
                      </a:r>
                      <a:endParaRPr b="1" sz="3000">
                        <a:solidFill>
                          <a:srgbClr val="FF0000"/>
                        </a:solidFill>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solidFill>
                            <a:srgbClr val="FF0000"/>
                          </a:solidFill>
                        </a:rPr>
                        <a:t>32%</a:t>
                      </a:r>
                      <a:endParaRPr b="1" sz="3000">
                        <a:solidFill>
                          <a:srgbClr val="FF0000"/>
                        </a:solidFill>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26%</a:t>
                      </a:r>
                      <a:endParaRPr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17%</a:t>
                      </a:r>
                      <a:endParaRPr sz="3000"/>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7th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solidFill>
                            <a:srgbClr val="FF0000"/>
                          </a:solidFill>
                        </a:rPr>
                        <a:t>34%</a:t>
                      </a:r>
                      <a:endParaRPr b="1" sz="3000">
                        <a:solidFill>
                          <a:srgbClr val="FF0000"/>
                        </a:solidFill>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solidFill>
                            <a:srgbClr val="FF0000"/>
                          </a:solidFill>
                        </a:rPr>
                        <a:t>29%</a:t>
                      </a:r>
                      <a:endParaRPr b="1" sz="3000">
                        <a:solidFill>
                          <a:srgbClr val="FF0000"/>
                        </a:solidFill>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20%</a:t>
                      </a:r>
                      <a:endParaRPr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15%</a:t>
                      </a:r>
                      <a:endParaRPr sz="3000"/>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8th**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10%</a:t>
                      </a:r>
                      <a:endParaRPr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23%</a:t>
                      </a:r>
                      <a:endParaRPr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40%</a:t>
                      </a:r>
                      <a:endParaRPr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26%</a:t>
                      </a:r>
                      <a:endParaRPr sz="3000"/>
                    </a:p>
                  </a:txBody>
                  <a:tcPr marT="91425" marB="91425" marR="91425" marL="91425">
                    <a:solidFill>
                      <a:srgbClr val="FFFFFF"/>
                    </a:solidFill>
                  </a:tcPr>
                </a:tc>
              </a:tr>
            </a:tbl>
          </a:graphicData>
        </a:graphic>
      </p:graphicFrame>
      <p:sp>
        <p:nvSpPr>
          <p:cNvPr id="202" name="Google Shape;202;p31"/>
          <p:cNvSpPr txBox="1"/>
          <p:nvPr/>
        </p:nvSpPr>
        <p:spPr>
          <a:xfrm>
            <a:off x="1224725" y="11906225"/>
            <a:ext cx="21508500" cy="12381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Font typeface="Roboto"/>
              <a:buChar char="●"/>
            </a:pPr>
            <a:r>
              <a:rPr lang="en-US" sz="3000">
                <a:solidFill>
                  <a:srgbClr val="FFFFFF"/>
                </a:solidFill>
                <a:latin typeface="Roboto"/>
                <a:ea typeface="Roboto"/>
                <a:cs typeface="Roboto"/>
                <a:sym typeface="Roboto"/>
              </a:rPr>
              <a:t>* Missing 6th grade Math data due to long-term teacher vacancy.  Test was administered recently and results are forthcoming</a:t>
            </a:r>
            <a:endParaRPr sz="3000">
              <a:solidFill>
                <a:srgbClr val="FFFFFF"/>
              </a:solidFill>
              <a:latin typeface="Roboto"/>
              <a:ea typeface="Roboto"/>
              <a:cs typeface="Roboto"/>
              <a:sym typeface="Roboto"/>
            </a:endParaRPr>
          </a:p>
          <a:p>
            <a:pPr indent="-419100" lvl="0" marL="457200" rtl="0" algn="l">
              <a:spcBef>
                <a:spcPts val="0"/>
              </a:spcBef>
              <a:spcAft>
                <a:spcPts val="0"/>
              </a:spcAft>
              <a:buClr>
                <a:srgbClr val="FFFFFF"/>
              </a:buClr>
              <a:buSzPts val="3000"/>
              <a:buFont typeface="Roboto"/>
              <a:buChar char="●"/>
            </a:pPr>
            <a:r>
              <a:rPr lang="en-US" sz="3000">
                <a:solidFill>
                  <a:srgbClr val="FFFFFF"/>
                </a:solidFill>
                <a:latin typeface="Roboto"/>
                <a:ea typeface="Roboto"/>
                <a:cs typeface="Roboto"/>
                <a:sym typeface="Roboto"/>
              </a:rPr>
              <a:t>** Data from one class is missing</a:t>
            </a:r>
            <a:endParaRPr sz="3000">
              <a:solidFill>
                <a:srgbClr val="FFFFFF"/>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1034400" y="655750"/>
            <a:ext cx="22315200" cy="2115300"/>
          </a:xfrm>
          <a:prstGeom prst="rect">
            <a:avLst/>
          </a:prstGeom>
        </p:spPr>
        <p:txBody>
          <a:bodyPr anchorCtr="0" anchor="ctr"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b="1" lang="en-US"/>
              <a:t>Middle School Updates </a:t>
            </a:r>
            <a:endParaRPr b="1"/>
          </a:p>
          <a:p>
            <a:pPr indent="0" lvl="0" marL="0" rtl="0" algn="ctr">
              <a:lnSpc>
                <a:spcPct val="115000"/>
              </a:lnSpc>
              <a:spcBef>
                <a:spcPts val="0"/>
              </a:spcBef>
              <a:spcAft>
                <a:spcPts val="4300"/>
              </a:spcAft>
              <a:buNone/>
            </a:pPr>
            <a:r>
              <a:rPr b="1" lang="en-US" sz="6000">
                <a:latin typeface="Roboto"/>
                <a:ea typeface="Roboto"/>
                <a:cs typeface="Roboto"/>
                <a:sym typeface="Roboto"/>
              </a:rPr>
              <a:t>AIPCS II SBAC - Interim Comprehensive Assessment (ICA)</a:t>
            </a:r>
            <a:endParaRPr sz="4800"/>
          </a:p>
        </p:txBody>
      </p:sp>
      <p:graphicFrame>
        <p:nvGraphicFramePr>
          <p:cNvPr id="208" name="Google Shape;208;p32"/>
          <p:cNvGraphicFramePr/>
          <p:nvPr/>
        </p:nvGraphicFramePr>
        <p:xfrm>
          <a:off x="1034400" y="4764525"/>
          <a:ext cx="3000000" cy="3000000"/>
        </p:xfrm>
        <a:graphic>
          <a:graphicData uri="http://schemas.openxmlformats.org/drawingml/2006/table">
            <a:tbl>
              <a:tblPr>
                <a:noFill/>
                <a:tableStyleId>{8D7ABE3D-311A-4C54-ABFD-375AD201EFA1}</a:tableStyleId>
              </a:tblPr>
              <a:tblGrid>
                <a:gridCol w="1995125"/>
                <a:gridCol w="1995125"/>
                <a:gridCol w="1995125"/>
                <a:gridCol w="1995125"/>
                <a:gridCol w="1995125"/>
              </a:tblGrid>
              <a:tr h="808025">
                <a:tc gridSpan="5">
                  <a:txBody>
                    <a:bodyPr>
                      <a:noAutofit/>
                    </a:bodyPr>
                    <a:lstStyle/>
                    <a:p>
                      <a:pPr indent="0" lvl="0" marL="0" rtl="0" algn="ctr">
                        <a:spcBef>
                          <a:spcPts val="0"/>
                        </a:spcBef>
                        <a:spcAft>
                          <a:spcPts val="0"/>
                        </a:spcAft>
                        <a:buNone/>
                      </a:pPr>
                      <a:r>
                        <a:rPr b="1" lang="en-US" sz="3000">
                          <a:latin typeface="Roboto"/>
                          <a:ea typeface="Roboto"/>
                          <a:cs typeface="Roboto"/>
                          <a:sym typeface="Roboto"/>
                        </a:rPr>
                        <a:t>SBAC ICA Math Scores (Percentage)*</a:t>
                      </a:r>
                      <a:endParaRPr b="1" sz="3000">
                        <a:latin typeface="Roboto"/>
                        <a:ea typeface="Roboto"/>
                        <a:cs typeface="Roboto"/>
                        <a:sym typeface="Roboto"/>
                      </a:endParaRPr>
                    </a:p>
                  </a:txBody>
                  <a:tcPr marT="91425" marB="91425" marR="91425" marL="91425">
                    <a:solidFill>
                      <a:srgbClr val="FFFFFF"/>
                    </a:solidFill>
                  </a:tcPr>
                </a:tc>
                <a:tc hMerge="1"/>
                <a:tc hMerge="1"/>
                <a:tc hMerge="1"/>
                <a:tc hMerge="1"/>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Grade Level</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Not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Nearly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Exceeded</a:t>
                      </a:r>
                      <a:endParaRPr b="1" sz="3000">
                        <a:latin typeface="Roboto"/>
                        <a:ea typeface="Roboto"/>
                        <a:cs typeface="Roboto"/>
                        <a:sym typeface="Roboto"/>
                      </a:endParaRPr>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6th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7%</a:t>
                      </a:r>
                      <a:endParaRPr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10%</a:t>
                      </a:r>
                      <a:endParaRPr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35%</a:t>
                      </a:r>
                      <a:endParaRPr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46%</a:t>
                      </a:r>
                      <a:endParaRPr sz="3000"/>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7th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23%</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36%</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23%</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17%</a:t>
                      </a:r>
                      <a:endParaRPr sz="3000">
                        <a:latin typeface="Roboto"/>
                        <a:ea typeface="Roboto"/>
                        <a:cs typeface="Roboto"/>
                        <a:sym typeface="Roboto"/>
                      </a:endParaRPr>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8th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3%</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22%</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24%</a:t>
                      </a:r>
                      <a:endParaRPr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lang="en-US" sz="3000"/>
                        <a:t>50%</a:t>
                      </a:r>
                      <a:endParaRPr sz="3000">
                        <a:latin typeface="Roboto"/>
                        <a:ea typeface="Roboto"/>
                        <a:cs typeface="Roboto"/>
                        <a:sym typeface="Roboto"/>
                      </a:endParaRPr>
                    </a:p>
                  </a:txBody>
                  <a:tcPr marT="91425" marB="91425" marR="91425" marL="91425">
                    <a:solidFill>
                      <a:srgbClr val="FFFFFF"/>
                    </a:solidFill>
                  </a:tcPr>
                </a:tc>
              </a:tr>
            </a:tbl>
          </a:graphicData>
        </a:graphic>
      </p:graphicFrame>
      <p:graphicFrame>
        <p:nvGraphicFramePr>
          <p:cNvPr id="209" name="Google Shape;209;p32"/>
          <p:cNvGraphicFramePr/>
          <p:nvPr/>
        </p:nvGraphicFramePr>
        <p:xfrm>
          <a:off x="12757450" y="4764525"/>
          <a:ext cx="3000000" cy="3000000"/>
        </p:xfrm>
        <a:graphic>
          <a:graphicData uri="http://schemas.openxmlformats.org/drawingml/2006/table">
            <a:tbl>
              <a:tblPr>
                <a:noFill/>
                <a:tableStyleId>{8D7ABE3D-311A-4C54-ABFD-375AD201EFA1}</a:tableStyleId>
              </a:tblPr>
              <a:tblGrid>
                <a:gridCol w="1995125"/>
                <a:gridCol w="1995125"/>
                <a:gridCol w="1995125"/>
                <a:gridCol w="1995125"/>
                <a:gridCol w="1995125"/>
              </a:tblGrid>
              <a:tr h="808025">
                <a:tc gridSpan="5">
                  <a:txBody>
                    <a:bodyPr>
                      <a:noAutofit/>
                    </a:bodyPr>
                    <a:lstStyle/>
                    <a:p>
                      <a:pPr indent="0" lvl="0" marL="0" rtl="0" algn="ctr">
                        <a:spcBef>
                          <a:spcPts val="0"/>
                        </a:spcBef>
                        <a:spcAft>
                          <a:spcPts val="0"/>
                        </a:spcAft>
                        <a:buNone/>
                      </a:pPr>
                      <a:r>
                        <a:rPr b="1" lang="en-US" sz="3000">
                          <a:latin typeface="Roboto"/>
                          <a:ea typeface="Roboto"/>
                          <a:cs typeface="Roboto"/>
                          <a:sym typeface="Roboto"/>
                        </a:rPr>
                        <a:t>SBAC ICA ELA Scores (Percentage)*</a:t>
                      </a:r>
                      <a:endParaRPr b="1" sz="3000">
                        <a:latin typeface="Roboto"/>
                        <a:ea typeface="Roboto"/>
                        <a:cs typeface="Roboto"/>
                        <a:sym typeface="Roboto"/>
                      </a:endParaRPr>
                    </a:p>
                  </a:txBody>
                  <a:tcPr marT="91425" marB="91425" marR="91425" marL="91425">
                    <a:solidFill>
                      <a:srgbClr val="FFFFFF"/>
                    </a:solidFill>
                  </a:tcPr>
                </a:tc>
                <a:tc hMerge="1"/>
                <a:tc hMerge="1"/>
                <a:tc hMerge="1"/>
                <a:tc hMerge="1"/>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Grade Level</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Not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Nearly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Met</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latin typeface="Roboto"/>
                          <a:ea typeface="Roboto"/>
                          <a:cs typeface="Roboto"/>
                          <a:sym typeface="Roboto"/>
                        </a:rPr>
                        <a:t>Standard Exceeded</a:t>
                      </a:r>
                      <a:endParaRPr b="1" sz="3000">
                        <a:latin typeface="Roboto"/>
                        <a:ea typeface="Roboto"/>
                        <a:cs typeface="Roboto"/>
                        <a:sym typeface="Roboto"/>
                      </a:endParaRPr>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6th*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18%</a:t>
                      </a:r>
                      <a:endParaRPr b="1"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22%</a:t>
                      </a:r>
                      <a:endParaRPr b="1"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38%</a:t>
                      </a:r>
                      <a:endParaRPr b="1" sz="3000"/>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20%</a:t>
                      </a:r>
                      <a:endParaRPr b="1" sz="3000"/>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7th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10%</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29%</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43%</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16%</a:t>
                      </a:r>
                      <a:endParaRPr b="1" sz="3000">
                        <a:latin typeface="Roboto"/>
                        <a:ea typeface="Roboto"/>
                        <a:cs typeface="Roboto"/>
                        <a:sym typeface="Roboto"/>
                      </a:endParaRPr>
                    </a:p>
                  </a:txBody>
                  <a:tcPr marT="91425" marB="91425" marR="91425" marL="91425">
                    <a:solidFill>
                      <a:srgbClr val="FFFFFF"/>
                    </a:solidFill>
                  </a:tcPr>
                </a:tc>
              </a:tr>
              <a:tr h="1414925">
                <a:tc>
                  <a:txBody>
                    <a:bodyPr>
                      <a:noAutofit/>
                    </a:bodyPr>
                    <a:lstStyle/>
                    <a:p>
                      <a:pPr indent="0" lvl="0" marL="0" rtl="0" algn="l">
                        <a:spcBef>
                          <a:spcPts val="0"/>
                        </a:spcBef>
                        <a:spcAft>
                          <a:spcPts val="0"/>
                        </a:spcAft>
                        <a:buNone/>
                      </a:pPr>
                      <a:r>
                        <a:rPr b="1" lang="en-US" sz="3000">
                          <a:latin typeface="Roboto"/>
                          <a:ea typeface="Roboto"/>
                          <a:cs typeface="Roboto"/>
                          <a:sym typeface="Roboto"/>
                        </a:rPr>
                        <a:t>8th</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13%</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19%</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37%</a:t>
                      </a:r>
                      <a:endParaRPr b="1" sz="3000">
                        <a:latin typeface="Roboto"/>
                        <a:ea typeface="Roboto"/>
                        <a:cs typeface="Roboto"/>
                        <a:sym typeface="Roboto"/>
                      </a:endParaRPr>
                    </a:p>
                  </a:txBody>
                  <a:tcPr marT="91425" marB="91425" marR="91425" marL="91425">
                    <a:solidFill>
                      <a:srgbClr val="FFFFFF"/>
                    </a:solidFill>
                  </a:tcPr>
                </a:tc>
                <a:tc>
                  <a:txBody>
                    <a:bodyPr>
                      <a:noAutofit/>
                    </a:bodyPr>
                    <a:lstStyle/>
                    <a:p>
                      <a:pPr indent="0" lvl="0" marL="0" rtl="0" algn="l">
                        <a:spcBef>
                          <a:spcPts val="0"/>
                        </a:spcBef>
                        <a:spcAft>
                          <a:spcPts val="0"/>
                        </a:spcAft>
                        <a:buNone/>
                      </a:pPr>
                      <a:r>
                        <a:rPr b="1" lang="en-US" sz="3000"/>
                        <a:t>29%</a:t>
                      </a:r>
                      <a:endParaRPr b="1" sz="3000">
                        <a:latin typeface="Roboto"/>
                        <a:ea typeface="Roboto"/>
                        <a:cs typeface="Roboto"/>
                        <a:sym typeface="Roboto"/>
                      </a:endParaRPr>
                    </a:p>
                  </a:txBody>
                  <a:tcPr marT="91425" marB="91425" marR="91425" marL="91425">
                    <a:solidFill>
                      <a:srgbClr val="FFFFFF"/>
                    </a:solidFill>
                  </a:tcPr>
                </a:tc>
              </a:tr>
            </a:tbl>
          </a:graphicData>
        </a:graphic>
      </p:graphicFrame>
      <p:sp>
        <p:nvSpPr>
          <p:cNvPr id="210" name="Google Shape;210;p32"/>
          <p:cNvSpPr txBox="1"/>
          <p:nvPr/>
        </p:nvSpPr>
        <p:spPr>
          <a:xfrm>
            <a:off x="1224725" y="11906225"/>
            <a:ext cx="21508500" cy="12381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Clr>
                <a:srgbClr val="FFFFFF"/>
              </a:buClr>
              <a:buSzPts val="3000"/>
              <a:buFont typeface="Roboto"/>
              <a:buChar char="●"/>
            </a:pPr>
            <a:r>
              <a:rPr lang="en-US" sz="3000">
                <a:solidFill>
                  <a:srgbClr val="FFFFFF"/>
                </a:solidFill>
                <a:latin typeface="Roboto"/>
                <a:ea typeface="Roboto"/>
                <a:cs typeface="Roboto"/>
                <a:sym typeface="Roboto"/>
              </a:rPr>
              <a:t>* Partial data</a:t>
            </a:r>
            <a:endParaRPr sz="3000">
              <a:solidFill>
                <a:srgbClr val="FFFFFF"/>
              </a:solidFill>
              <a:latin typeface="Roboto"/>
              <a:ea typeface="Roboto"/>
              <a:cs typeface="Roboto"/>
              <a:sym typeface="Roboto"/>
            </a:endParaRPr>
          </a:p>
          <a:p>
            <a:pPr indent="0" lvl="0" marL="457200" rtl="0" algn="l">
              <a:spcBef>
                <a:spcPts val="0"/>
              </a:spcBef>
              <a:spcAft>
                <a:spcPts val="0"/>
              </a:spcAft>
              <a:buNone/>
            </a:pPr>
            <a:r>
              <a:t/>
            </a:r>
            <a:endParaRPr sz="3000">
              <a:solidFill>
                <a:srgbClr val="FFFFFF"/>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p:nvPr/>
        </p:nvSpPr>
        <p:spPr>
          <a:xfrm>
            <a:off x="0" y="0"/>
            <a:ext cx="9913200" cy="13716000"/>
          </a:xfrm>
          <a:prstGeom prst="rect">
            <a:avLst/>
          </a:prstGeom>
          <a:solidFill>
            <a:schemeClr val="accent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chemeClr val="accent5"/>
              </a:buClr>
              <a:buFont typeface="Arial"/>
              <a:buNone/>
            </a:pPr>
            <a:r>
              <a:t/>
            </a:r>
            <a:endParaRPr b="0" i="0" sz="2000" u="none" cap="none" strike="noStrike">
              <a:solidFill>
                <a:schemeClr val="accent5"/>
              </a:solidFill>
              <a:latin typeface="Arial"/>
              <a:ea typeface="Arial"/>
              <a:cs typeface="Arial"/>
              <a:sym typeface="Arial"/>
            </a:endParaRPr>
          </a:p>
        </p:txBody>
      </p:sp>
      <p:sp>
        <p:nvSpPr>
          <p:cNvPr id="73" name="Google Shape;73;p15"/>
          <p:cNvSpPr/>
          <p:nvPr/>
        </p:nvSpPr>
        <p:spPr>
          <a:xfrm>
            <a:off x="0" y="1937050"/>
            <a:ext cx="9913200" cy="75888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FFFFFF"/>
              </a:buClr>
              <a:buFont typeface="Arial"/>
              <a:buNone/>
            </a:pPr>
            <a:r>
              <a:rPr b="1" i="0" lang="en-US" sz="8600" u="none" cap="none" strike="noStrike">
                <a:solidFill>
                  <a:srgbClr val="FFFFFF"/>
                </a:solidFill>
                <a:latin typeface="Arial"/>
                <a:ea typeface="Arial"/>
                <a:cs typeface="Arial"/>
                <a:sym typeface="Arial"/>
              </a:rPr>
              <a:t>Enrollment Numbers</a:t>
            </a:r>
            <a:endParaRPr/>
          </a:p>
        </p:txBody>
      </p:sp>
      <p:sp>
        <p:nvSpPr>
          <p:cNvPr id="74" name="Google Shape;74;p15"/>
          <p:cNvSpPr txBox="1"/>
          <p:nvPr/>
        </p:nvSpPr>
        <p:spPr>
          <a:xfrm>
            <a:off x="18548225" y="5877247"/>
            <a:ext cx="5348400" cy="2246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5E5E5E"/>
              </a:buClr>
              <a:buFont typeface="Arial"/>
              <a:buNone/>
            </a:pPr>
            <a:r>
              <a:t/>
            </a:r>
            <a:endParaRPr sz="9600">
              <a:solidFill>
                <a:srgbClr val="FFFFFF"/>
              </a:solidFill>
            </a:endParaRPr>
          </a:p>
        </p:txBody>
      </p:sp>
      <p:sp>
        <p:nvSpPr>
          <p:cNvPr id="75" name="Google Shape;75;p15"/>
          <p:cNvSpPr/>
          <p:nvPr/>
        </p:nvSpPr>
        <p:spPr>
          <a:xfrm>
            <a:off x="18490725" y="4081272"/>
            <a:ext cx="5348400" cy="159810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chemeClr val="accent5"/>
              </a:buClr>
              <a:buFont typeface="Arial"/>
              <a:buNone/>
            </a:pPr>
            <a:r>
              <a:t/>
            </a:r>
            <a:endParaRPr sz="7200"/>
          </a:p>
        </p:txBody>
      </p:sp>
      <p:graphicFrame>
        <p:nvGraphicFramePr>
          <p:cNvPr id="76" name="Google Shape;76;p15"/>
          <p:cNvGraphicFramePr/>
          <p:nvPr/>
        </p:nvGraphicFramePr>
        <p:xfrm>
          <a:off x="10163925" y="-40105"/>
          <a:ext cx="3000000" cy="3000000"/>
        </p:xfrm>
        <a:graphic>
          <a:graphicData uri="http://schemas.openxmlformats.org/drawingml/2006/table">
            <a:tbl>
              <a:tblPr>
                <a:noFill/>
                <a:tableStyleId>{8D7ABE3D-311A-4C54-ABFD-375AD201EFA1}</a:tableStyleId>
              </a:tblPr>
              <a:tblGrid>
                <a:gridCol w="5493925"/>
                <a:gridCol w="2890375"/>
                <a:gridCol w="3246375"/>
                <a:gridCol w="2589400"/>
              </a:tblGrid>
              <a:tr h="1007450">
                <a:tc>
                  <a:txBody>
                    <a:bodyPr>
                      <a:noAutofit/>
                    </a:bodyPr>
                    <a:lstStyle/>
                    <a:p>
                      <a:pPr indent="0" lvl="0" marL="0" rtl="0" algn="l">
                        <a:spcBef>
                          <a:spcPts val="0"/>
                        </a:spcBef>
                        <a:spcAft>
                          <a:spcPts val="0"/>
                        </a:spcAft>
                        <a:buNone/>
                      </a:pPr>
                      <a:r>
                        <a:rPr b="1" lang="en-US" sz="6000">
                          <a:solidFill>
                            <a:schemeClr val="accent5"/>
                          </a:solidFill>
                        </a:rPr>
                        <a:t>Month</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AIPCS</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AIPCS II</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AIPHS</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1a</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750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410</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1b</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162</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788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416</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2</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161</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412</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3</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801</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410</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4</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411</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5</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160</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797</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411</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6</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159</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796</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403</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7</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159</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794</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399</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rPr b="1" lang="en-US" sz="6000">
                          <a:solidFill>
                            <a:schemeClr val="accent5"/>
                          </a:solidFill>
                        </a:rPr>
                        <a:t>Month 8*</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159</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793</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rPr b="1" lang="en-US" sz="6000">
                          <a:solidFill>
                            <a:schemeClr val="accent5"/>
                          </a:solidFill>
                        </a:rPr>
                        <a:t>399</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r>
              <a:tr h="10074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c>
                  <a:txBody>
                    <a:bodyPr>
                      <a:noAutofit/>
                    </a:bodyPr>
                    <a:lstStyle/>
                    <a:p>
                      <a:pPr indent="0" lvl="0" marL="0" rtl="0" algn="ctr">
                        <a:spcBef>
                          <a:spcPts val="0"/>
                        </a:spcBef>
                        <a:spcAft>
                          <a:spcPts val="0"/>
                        </a:spcAft>
                        <a:buNone/>
                      </a:pPr>
                      <a:r>
                        <a:t/>
                      </a:r>
                      <a:endParaRPr b="1" sz="6000">
                        <a:solidFill>
                          <a:schemeClr val="accent5"/>
                        </a:solidFill>
                      </a:endParaRPr>
                    </a:p>
                  </a:txBody>
                  <a:tcPr marT="91425" marB="91425" marR="91425" marL="91425"/>
                </a:tc>
              </a:tr>
            </a:tbl>
          </a:graphicData>
        </a:graphic>
      </p:graphicFrame>
      <p:sp>
        <p:nvSpPr>
          <p:cNvPr id="77" name="Google Shape;77;p15"/>
          <p:cNvSpPr txBox="1"/>
          <p:nvPr/>
        </p:nvSpPr>
        <p:spPr>
          <a:xfrm>
            <a:off x="0" y="12810275"/>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t>*Reporting as of March 29, 2019</a:t>
            </a:r>
            <a:endParaRPr b="1" sz="3600"/>
          </a:p>
        </p:txBody>
      </p:sp>
    </p:spTree>
  </p:cSld>
  <p:clrMapOvr>
    <a:masterClrMapping/>
  </p:clrMapOvr>
  <mc:AlternateContent>
    <mc:Choice Requires="p14">
      <p:transition spd="slow">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3"/>
          <p:cNvSpPr txBox="1"/>
          <p:nvPr>
            <p:ph type="title"/>
          </p:nvPr>
        </p:nvSpPr>
        <p:spPr>
          <a:xfrm>
            <a:off x="1034400" y="655750"/>
            <a:ext cx="22315200" cy="2908500"/>
          </a:xfrm>
          <a:prstGeom prst="rect">
            <a:avLst/>
          </a:prstGeom>
        </p:spPr>
        <p:txBody>
          <a:bodyPr anchorCtr="0" anchor="ctr" bIns="243800" lIns="243800" spcFirstLastPara="1" rIns="243800" wrap="square" tIns="2438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b="1" lang="en-US"/>
              <a:t>Middle School Updates </a:t>
            </a:r>
            <a:endParaRPr b="1"/>
          </a:p>
          <a:p>
            <a:pPr indent="0" lvl="0" marL="0" rtl="0" algn="ctr">
              <a:lnSpc>
                <a:spcPct val="115000"/>
              </a:lnSpc>
              <a:spcBef>
                <a:spcPts val="0"/>
              </a:spcBef>
              <a:spcAft>
                <a:spcPts val="4300"/>
              </a:spcAft>
              <a:buNone/>
            </a:pPr>
            <a:r>
              <a:rPr b="1" lang="en-US" sz="6000">
                <a:latin typeface="Roboto"/>
                <a:ea typeface="Roboto"/>
                <a:cs typeface="Roboto"/>
                <a:sym typeface="Roboto"/>
              </a:rPr>
              <a:t>SBAC - ICA </a:t>
            </a:r>
            <a:r>
              <a:rPr lang="en-US" sz="4800">
                <a:latin typeface="Roboto"/>
                <a:ea typeface="Roboto"/>
                <a:cs typeface="Roboto"/>
                <a:sym typeface="Roboto"/>
              </a:rPr>
              <a:t>(cont.)</a:t>
            </a:r>
            <a:endParaRPr sz="4800">
              <a:latin typeface="Roboto"/>
              <a:ea typeface="Roboto"/>
              <a:cs typeface="Roboto"/>
              <a:sym typeface="Roboto"/>
            </a:endParaRPr>
          </a:p>
        </p:txBody>
      </p:sp>
      <p:sp>
        <p:nvSpPr>
          <p:cNvPr id="216" name="Google Shape;216;p33"/>
          <p:cNvSpPr txBox="1"/>
          <p:nvPr>
            <p:ph idx="1" type="body"/>
          </p:nvPr>
        </p:nvSpPr>
        <p:spPr>
          <a:xfrm>
            <a:off x="1034400" y="3933025"/>
            <a:ext cx="22315200" cy="9513300"/>
          </a:xfrm>
          <a:prstGeom prst="rect">
            <a:avLst/>
          </a:prstGeom>
        </p:spPr>
        <p:txBody>
          <a:bodyPr anchorCtr="0" anchor="t" bIns="243800" lIns="243800" spcFirstLastPara="1" rIns="243800" wrap="square" tIns="243800">
            <a:noAutofit/>
          </a:bodyPr>
          <a:lstStyle/>
          <a:p>
            <a:pPr indent="-609600" lvl="0" marL="914400" rtl="0" algn="l">
              <a:spcBef>
                <a:spcPts val="0"/>
              </a:spcBef>
              <a:spcAft>
                <a:spcPts val="0"/>
              </a:spcAft>
              <a:buSzPts val="6000"/>
              <a:buChar char="●"/>
            </a:pPr>
            <a:r>
              <a:rPr b="1" lang="en-US" sz="6000"/>
              <a:t>Added iAs Support </a:t>
            </a:r>
            <a:endParaRPr b="1" sz="6000"/>
          </a:p>
          <a:p>
            <a:pPr indent="-558800" lvl="1" marL="1371600" rtl="0" algn="l">
              <a:spcBef>
                <a:spcPts val="0"/>
              </a:spcBef>
              <a:spcAft>
                <a:spcPts val="0"/>
              </a:spcAft>
              <a:buSzPts val="5200"/>
              <a:buChar char="○"/>
            </a:pPr>
            <a:r>
              <a:rPr lang="en-US" sz="5200"/>
              <a:t>Each ELA &amp; Math class is provided additional 60 - 90 min/week  with instructional aids during regular instructions M-F.  </a:t>
            </a:r>
            <a:endParaRPr sz="5200"/>
          </a:p>
          <a:p>
            <a:pPr indent="-609600" lvl="0" marL="914400" rtl="0" algn="l">
              <a:spcBef>
                <a:spcPts val="0"/>
              </a:spcBef>
              <a:spcAft>
                <a:spcPts val="0"/>
              </a:spcAft>
              <a:buSzPts val="6000"/>
              <a:buChar char="●"/>
            </a:pPr>
            <a:r>
              <a:rPr b="1" lang="en-US" sz="6000"/>
              <a:t>Two Additional After School SBAC Prep Study Halls </a:t>
            </a:r>
            <a:endParaRPr b="1" sz="6000"/>
          </a:p>
          <a:p>
            <a:pPr indent="-609600" lvl="1" marL="1371600" rtl="0" algn="l">
              <a:spcBef>
                <a:spcPts val="0"/>
              </a:spcBef>
              <a:spcAft>
                <a:spcPts val="0"/>
              </a:spcAft>
              <a:buSzPts val="6000"/>
              <a:buChar char="○"/>
            </a:pPr>
            <a:r>
              <a:rPr lang="en-US" sz="5200"/>
              <a:t>Math &amp; ELA SBAC Prep Study Halls: M-Th</a:t>
            </a:r>
            <a:endParaRPr sz="5200"/>
          </a:p>
          <a:p>
            <a:pPr indent="-609600" lvl="0" marL="914400" rtl="0" algn="l">
              <a:spcBef>
                <a:spcPts val="0"/>
              </a:spcBef>
              <a:spcAft>
                <a:spcPts val="0"/>
              </a:spcAft>
              <a:buSzPts val="6000"/>
              <a:buChar char="●"/>
            </a:pPr>
            <a:r>
              <a:rPr b="1" lang="en-US" sz="6000"/>
              <a:t>Two Additional SAS SBAC Review Sessions</a:t>
            </a:r>
            <a:endParaRPr b="1" sz="6000"/>
          </a:p>
          <a:p>
            <a:pPr indent="-609600" lvl="1" marL="1371600" rtl="0" algn="l">
              <a:spcBef>
                <a:spcPts val="0"/>
              </a:spcBef>
              <a:spcAft>
                <a:spcPts val="0"/>
              </a:spcAft>
              <a:buSzPts val="6000"/>
              <a:buChar char="○"/>
            </a:pPr>
            <a:r>
              <a:rPr lang="en-US" sz="5200"/>
              <a:t>Math &amp; ELA SBAC review &amp; practice sessions: Saturday 8:00AM - 12 Noon.</a:t>
            </a:r>
            <a:endParaRPr sz="5200"/>
          </a:p>
          <a:p>
            <a:pPr indent="0" lvl="0" marL="457200" rtl="0" algn="l">
              <a:spcBef>
                <a:spcPts val="4300"/>
              </a:spcBef>
              <a:spcAft>
                <a:spcPts val="0"/>
              </a:spcAft>
              <a:buNone/>
            </a:pPr>
            <a:r>
              <a:t/>
            </a:r>
            <a:endParaRPr b="1" i="1" sz="6000">
              <a:highlight>
                <a:srgbClr val="FFD966"/>
              </a:highlight>
            </a:endParaRPr>
          </a:p>
          <a:p>
            <a:pPr indent="0" lvl="0" marL="914400" rtl="0" algn="l">
              <a:spcBef>
                <a:spcPts val="4300"/>
              </a:spcBef>
              <a:spcAft>
                <a:spcPts val="0"/>
              </a:spcAft>
              <a:buNone/>
            </a:pPr>
            <a:r>
              <a:t/>
            </a:r>
            <a:endParaRPr b="1" sz="6000"/>
          </a:p>
          <a:p>
            <a:pPr indent="0" lvl="0" marL="457200" marR="0" rtl="0" algn="l">
              <a:lnSpc>
                <a:spcPct val="115000"/>
              </a:lnSpc>
              <a:spcBef>
                <a:spcPts val="4300"/>
              </a:spcBef>
              <a:spcAft>
                <a:spcPts val="0"/>
              </a:spcAft>
              <a:buNone/>
            </a:pPr>
            <a:r>
              <a:t/>
            </a:r>
            <a:endParaRPr b="1" sz="6000"/>
          </a:p>
          <a:p>
            <a:pPr indent="0" lvl="0" marL="457200" rtl="0" algn="l">
              <a:spcBef>
                <a:spcPts val="4300"/>
              </a:spcBef>
              <a:spcAft>
                <a:spcPts val="4300"/>
              </a:spcAft>
              <a:buNone/>
            </a:pPr>
            <a:r>
              <a:t/>
            </a:r>
            <a:endParaRPr b="1" sz="6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0" name="Shape 220"/>
        <p:cNvGrpSpPr/>
        <p:nvPr/>
      </p:nvGrpSpPr>
      <p:grpSpPr>
        <a:xfrm>
          <a:off x="0" y="0"/>
          <a:ext cx="0" cy="0"/>
          <a:chOff x="0" y="0"/>
          <a:chExt cx="0" cy="0"/>
        </a:xfrm>
      </p:grpSpPr>
      <p:sp>
        <p:nvSpPr>
          <p:cNvPr id="221" name="Google Shape;221;p34"/>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Middle School Announcements</a:t>
            </a:r>
            <a:endParaRPr b="1"/>
          </a:p>
          <a:p>
            <a:pPr indent="0" lvl="0" marL="0" rtl="0" algn="ctr">
              <a:spcBef>
                <a:spcPts val="0"/>
              </a:spcBef>
              <a:spcAft>
                <a:spcPts val="0"/>
              </a:spcAft>
              <a:buNone/>
            </a:pPr>
            <a:r>
              <a:t/>
            </a:r>
            <a:endParaRPr b="1" i="1" sz="4800"/>
          </a:p>
        </p:txBody>
      </p:sp>
      <p:sp>
        <p:nvSpPr>
          <p:cNvPr id="222" name="Google Shape;222;p34"/>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Strength in Kindness:</a:t>
            </a:r>
            <a:r>
              <a:rPr lang="en-US" sz="4200">
                <a:solidFill>
                  <a:srgbClr val="FFFFFF"/>
                </a:solidFill>
              </a:rPr>
              <a:t> Kenneth Ung (Grade 6), Dayana Aguilar (Grade 7), and Samiyah George (Grade 8) were rewarded Golden State Warriors tickets for best exemplifying kindness.  7th Grade teacher Ms. Solis accompanied the students.  Special thanks to Mr. Logan Wallace (7th Grade) for supplying the tickets to the game.  </a:t>
            </a:r>
            <a:br>
              <a:rPr lang="en-US" sz="4200">
                <a:solidFill>
                  <a:srgbClr val="FFFFFF"/>
                </a:solidFill>
              </a:rPr>
            </a:br>
            <a:endParaRPr sz="4200">
              <a:solidFill>
                <a:srgbClr val="FFFFFF"/>
              </a:solidFill>
            </a:endParaRPr>
          </a:p>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Middle School Promotion Speaker:</a:t>
            </a:r>
            <a:r>
              <a:rPr lang="en-US" sz="4200">
                <a:solidFill>
                  <a:srgbClr val="FFFFFF"/>
                </a:solidFill>
              </a:rPr>
              <a:t>  KTVU Channel 2 news achorwoman Claudine Wong has been confirmed as our speaker for the Middle School Promotion Ceremony.  The promotion ceremony will take place on June 14 @ 2:30, at Roosevelt Middle School.  </a:t>
            </a:r>
            <a:endParaRPr sz="4200">
              <a:solidFill>
                <a:srgbClr val="FFFFFF"/>
              </a:solidFill>
            </a:endParaRPr>
          </a:p>
        </p:txBody>
      </p:sp>
      <p:sp>
        <p:nvSpPr>
          <p:cNvPr id="223" name="Google Shape;223;p34"/>
          <p:cNvSpPr/>
          <p:nvPr/>
        </p:nvSpPr>
        <p:spPr>
          <a:xfrm>
            <a:off x="567125" y="32485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4"/>
          <p:cNvSpPr/>
          <p:nvPr/>
        </p:nvSpPr>
        <p:spPr>
          <a:xfrm>
            <a:off x="567125" y="79504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34"/>
          <p:cNvPicPr preferRelativeResize="0"/>
          <p:nvPr/>
        </p:nvPicPr>
        <p:blipFill>
          <a:blip r:embed="rId3">
            <a:alphaModFix/>
          </a:blip>
          <a:stretch>
            <a:fillRect/>
          </a:stretch>
        </p:blipFill>
        <p:spPr>
          <a:xfrm>
            <a:off x="567125" y="7950425"/>
            <a:ext cx="8820901" cy="4961757"/>
          </a:xfrm>
          <a:prstGeom prst="rect">
            <a:avLst/>
          </a:prstGeom>
          <a:noFill/>
          <a:ln>
            <a:noFill/>
          </a:ln>
        </p:spPr>
      </p:pic>
      <p:pic>
        <p:nvPicPr>
          <p:cNvPr id="226" name="Google Shape;226;p34"/>
          <p:cNvPicPr preferRelativeResize="0"/>
          <p:nvPr/>
        </p:nvPicPr>
        <p:blipFill rotWithShape="1">
          <a:blip r:embed="rId4">
            <a:alphaModFix/>
          </a:blip>
          <a:srcRect b="16675" l="1185" r="0" t="9212"/>
          <a:stretch/>
        </p:blipFill>
        <p:spPr>
          <a:xfrm>
            <a:off x="567125" y="2988675"/>
            <a:ext cx="8820900" cy="49617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30" name="Shape 230"/>
        <p:cNvGrpSpPr/>
        <p:nvPr/>
      </p:nvGrpSpPr>
      <p:grpSpPr>
        <a:xfrm>
          <a:off x="0" y="0"/>
          <a:ext cx="0" cy="0"/>
          <a:chOff x="0" y="0"/>
          <a:chExt cx="0" cy="0"/>
        </a:xfrm>
      </p:grpSpPr>
      <p:sp>
        <p:nvSpPr>
          <p:cNvPr id="231" name="Google Shape;231;p35"/>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Measure G1 Updates</a:t>
            </a:r>
            <a:endParaRPr b="1"/>
          </a:p>
          <a:p>
            <a:pPr indent="0" lvl="0" marL="0" rtl="0" algn="l">
              <a:spcBef>
                <a:spcPts val="0"/>
              </a:spcBef>
              <a:spcAft>
                <a:spcPts val="0"/>
              </a:spcAft>
              <a:buNone/>
            </a:pPr>
            <a:r>
              <a:t/>
            </a:r>
            <a:endParaRPr b="1"/>
          </a:p>
          <a:p>
            <a:pPr indent="0" lvl="0" marL="0" rtl="0" algn="ctr">
              <a:spcBef>
                <a:spcPts val="0"/>
              </a:spcBef>
              <a:spcAft>
                <a:spcPts val="0"/>
              </a:spcAft>
              <a:buNone/>
            </a:pPr>
            <a:r>
              <a:t/>
            </a:r>
            <a:endParaRPr b="1" i="1" sz="4800"/>
          </a:p>
        </p:txBody>
      </p:sp>
      <p:sp>
        <p:nvSpPr>
          <p:cNvPr id="232" name="Google Shape;232;p35"/>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95300" lvl="0" marL="457200" rtl="0" algn="l">
              <a:lnSpc>
                <a:spcPct val="100000"/>
              </a:lnSpc>
              <a:spcBef>
                <a:spcPts val="0"/>
              </a:spcBef>
              <a:spcAft>
                <a:spcPts val="0"/>
              </a:spcAft>
              <a:buClr>
                <a:srgbClr val="FFFFFF"/>
              </a:buClr>
              <a:buSzPts val="4200"/>
              <a:buChar char="●"/>
            </a:pPr>
            <a:r>
              <a:rPr b="1" lang="en-US" sz="4200">
                <a:solidFill>
                  <a:srgbClr val="FFFFFF"/>
                </a:solidFill>
              </a:rPr>
              <a:t>iMac Computer Lab:</a:t>
            </a:r>
            <a:r>
              <a:rPr lang="en-US" sz="4200">
                <a:solidFill>
                  <a:srgbClr val="FFFFFF"/>
                </a:solidFill>
              </a:rPr>
              <a:t> On Monday, April 8, the 8th Grade Graphic Design classes held its first classes of the semester in the new iMac Computer Lab.  The lab currently holds 22 iMacs and is outfitted with the Adobe Creative Suite (Photoshop, Adobe Premiere, Illustrator, etc.)  The lab is also painted with green screen paint which can be used for green screen projects within the classroom.  Approximately 80 students take the graphic design class during regular instructional hours.  Additional iMacs will be purchased for the lab next school year.</a:t>
            </a:r>
            <a:endParaRPr sz="4200">
              <a:solidFill>
                <a:srgbClr val="FFFFFF"/>
              </a:solidFill>
            </a:endParaRPr>
          </a:p>
        </p:txBody>
      </p:sp>
      <p:sp>
        <p:nvSpPr>
          <p:cNvPr id="233" name="Google Shape;233;p35"/>
          <p:cNvSpPr/>
          <p:nvPr/>
        </p:nvSpPr>
        <p:spPr>
          <a:xfrm>
            <a:off x="567125" y="32485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5"/>
          <p:cNvSpPr/>
          <p:nvPr/>
        </p:nvSpPr>
        <p:spPr>
          <a:xfrm>
            <a:off x="567125" y="79504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35"/>
          <p:cNvPicPr preferRelativeResize="0"/>
          <p:nvPr/>
        </p:nvPicPr>
        <p:blipFill>
          <a:blip r:embed="rId3">
            <a:alphaModFix/>
          </a:blip>
          <a:stretch>
            <a:fillRect/>
          </a:stretch>
        </p:blipFill>
        <p:spPr>
          <a:xfrm>
            <a:off x="557963" y="7820500"/>
            <a:ext cx="8839230" cy="4961746"/>
          </a:xfrm>
          <a:prstGeom prst="rect">
            <a:avLst/>
          </a:prstGeom>
          <a:noFill/>
          <a:ln>
            <a:noFill/>
          </a:ln>
        </p:spPr>
      </p:pic>
      <p:pic>
        <p:nvPicPr>
          <p:cNvPr id="236" name="Google Shape;236;p35"/>
          <p:cNvPicPr preferRelativeResize="0"/>
          <p:nvPr/>
        </p:nvPicPr>
        <p:blipFill>
          <a:blip r:embed="rId4">
            <a:alphaModFix/>
          </a:blip>
          <a:stretch>
            <a:fillRect/>
          </a:stretch>
        </p:blipFill>
        <p:spPr>
          <a:xfrm>
            <a:off x="557975" y="2858725"/>
            <a:ext cx="8839230" cy="49617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0" name="Shape 240"/>
        <p:cNvGrpSpPr/>
        <p:nvPr/>
      </p:nvGrpSpPr>
      <p:grpSpPr>
        <a:xfrm>
          <a:off x="0" y="0"/>
          <a:ext cx="0" cy="0"/>
          <a:chOff x="0" y="0"/>
          <a:chExt cx="0" cy="0"/>
        </a:xfrm>
      </p:grpSpPr>
      <p:sp>
        <p:nvSpPr>
          <p:cNvPr id="241" name="Google Shape;241;p36"/>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Measure G1 Updates (Cont.)</a:t>
            </a:r>
            <a:endParaRPr b="1"/>
          </a:p>
          <a:p>
            <a:pPr indent="0" lvl="0" marL="0" rtl="0" algn="l">
              <a:spcBef>
                <a:spcPts val="0"/>
              </a:spcBef>
              <a:spcAft>
                <a:spcPts val="0"/>
              </a:spcAft>
              <a:buNone/>
            </a:pPr>
            <a:r>
              <a:t/>
            </a:r>
            <a:endParaRPr b="1"/>
          </a:p>
          <a:p>
            <a:pPr indent="0" lvl="0" marL="0" rtl="0" algn="ctr">
              <a:spcBef>
                <a:spcPts val="0"/>
              </a:spcBef>
              <a:spcAft>
                <a:spcPts val="0"/>
              </a:spcAft>
              <a:buNone/>
            </a:pPr>
            <a:r>
              <a:t/>
            </a:r>
            <a:endParaRPr b="1" i="1" sz="4800"/>
          </a:p>
        </p:txBody>
      </p:sp>
      <p:sp>
        <p:nvSpPr>
          <p:cNvPr id="242" name="Google Shape;242;p36"/>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Clr>
                <a:srgbClr val="FFFFFF"/>
              </a:buClr>
              <a:buSzPts val="3600"/>
              <a:buChar char="●"/>
            </a:pPr>
            <a:r>
              <a:rPr b="1" lang="en-US" sz="3600">
                <a:solidFill>
                  <a:srgbClr val="FFFFFF"/>
                </a:solidFill>
              </a:rPr>
              <a:t>VPA Showcase Performances:  </a:t>
            </a:r>
            <a:r>
              <a:rPr lang="en-US" sz="3600">
                <a:solidFill>
                  <a:srgbClr val="FFFFFF"/>
                </a:solidFill>
              </a:rPr>
              <a:t>In May, the AIMS 6-8 VPA Department will hold its first annual showcase at the Molanga Center in Oakland, CA (350 seat capacity.)  The performance will feature musical performances from our Violin classes; a Musical Theater Performance of </a:t>
            </a:r>
            <a:r>
              <a:rPr i="1" lang="en-US" sz="3600">
                <a:solidFill>
                  <a:srgbClr val="FFFFFF"/>
                </a:solidFill>
              </a:rPr>
              <a:t>“Boxes;”</a:t>
            </a:r>
            <a:r>
              <a:rPr lang="en-US" sz="3600">
                <a:solidFill>
                  <a:srgbClr val="FFFFFF"/>
                </a:solidFill>
              </a:rPr>
              <a:t> and Art and Graphic Art Displays / and silent auctions of student work.</a:t>
            </a:r>
            <a:br>
              <a:rPr lang="en-US" sz="3600">
                <a:solidFill>
                  <a:srgbClr val="FFFFFF"/>
                </a:solidFill>
              </a:rPr>
            </a:br>
            <a:endParaRPr sz="3600">
              <a:solidFill>
                <a:srgbClr val="FFFFFF"/>
              </a:solidFill>
            </a:endParaRPr>
          </a:p>
          <a:p>
            <a:pPr indent="-457200" lvl="0" marL="457200" rtl="0" algn="l">
              <a:lnSpc>
                <a:spcPct val="100000"/>
              </a:lnSpc>
              <a:spcBef>
                <a:spcPts val="0"/>
              </a:spcBef>
              <a:spcAft>
                <a:spcPts val="0"/>
              </a:spcAft>
              <a:buClr>
                <a:srgbClr val="FFFFFF"/>
              </a:buClr>
              <a:buSzPts val="3600"/>
              <a:buChar char="●"/>
            </a:pPr>
            <a:r>
              <a:rPr b="1" lang="en-US" sz="3600">
                <a:solidFill>
                  <a:srgbClr val="FFFFFF"/>
                </a:solidFill>
              </a:rPr>
              <a:t>Performance Dates and Prices: Wednesday, May 22 @ 11:00AM &amp; 2:00PM: </a:t>
            </a:r>
            <a:r>
              <a:rPr lang="en-US" sz="3600">
                <a:solidFill>
                  <a:srgbClr val="FFFFFF"/>
                </a:solidFill>
              </a:rPr>
              <a:t>(School Only).  </a:t>
            </a:r>
            <a:r>
              <a:rPr b="1" lang="en-US" sz="3600">
                <a:solidFill>
                  <a:srgbClr val="FFFFFF"/>
                </a:solidFill>
              </a:rPr>
              <a:t>Thursday, May 23 and Friday, May 24, ​@ 6:30PM:</a:t>
            </a:r>
            <a:r>
              <a:rPr lang="en-US" sz="3600">
                <a:solidFill>
                  <a:srgbClr val="FFFFFF"/>
                </a:solidFill>
              </a:rPr>
              <a:t> Open to parents, family, and general community.  Tickets are free to students and community member admittance is with donation.  </a:t>
            </a:r>
            <a:endParaRPr sz="3600">
              <a:solidFill>
                <a:srgbClr val="FFFFFF"/>
              </a:solidFill>
            </a:endParaRPr>
          </a:p>
        </p:txBody>
      </p:sp>
      <p:pic>
        <p:nvPicPr>
          <p:cNvPr id="243" name="Google Shape;243;p36"/>
          <p:cNvPicPr preferRelativeResize="0"/>
          <p:nvPr/>
        </p:nvPicPr>
        <p:blipFill>
          <a:blip r:embed="rId3">
            <a:alphaModFix/>
          </a:blip>
          <a:stretch>
            <a:fillRect/>
          </a:stretch>
        </p:blipFill>
        <p:spPr>
          <a:xfrm>
            <a:off x="1070500" y="2438250"/>
            <a:ext cx="8050399" cy="1042252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7" name="Shape 247"/>
        <p:cNvGrpSpPr/>
        <p:nvPr/>
      </p:nvGrpSpPr>
      <p:grpSpPr>
        <a:xfrm>
          <a:off x="0" y="0"/>
          <a:ext cx="0" cy="0"/>
          <a:chOff x="0" y="0"/>
          <a:chExt cx="0" cy="0"/>
        </a:xfrm>
      </p:grpSpPr>
      <p:sp>
        <p:nvSpPr>
          <p:cNvPr id="248" name="Google Shape;248;p37"/>
          <p:cNvSpPr txBox="1"/>
          <p:nvPr>
            <p:ph idx="4294967295" type="ctrTitle"/>
          </p:nvPr>
        </p:nvSpPr>
        <p:spPr>
          <a:xfrm>
            <a:off x="186275" y="847875"/>
            <a:ext cx="24197400" cy="2140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a:t>Measure G1 Updates (Cont.)</a:t>
            </a:r>
            <a:endParaRPr b="1"/>
          </a:p>
          <a:p>
            <a:pPr indent="0" lvl="0" marL="0" rtl="0" algn="l">
              <a:spcBef>
                <a:spcPts val="0"/>
              </a:spcBef>
              <a:spcAft>
                <a:spcPts val="0"/>
              </a:spcAft>
              <a:buNone/>
            </a:pPr>
            <a:r>
              <a:t/>
            </a:r>
            <a:endParaRPr b="1"/>
          </a:p>
          <a:p>
            <a:pPr indent="0" lvl="0" marL="0" rtl="0" algn="ctr">
              <a:spcBef>
                <a:spcPts val="0"/>
              </a:spcBef>
              <a:spcAft>
                <a:spcPts val="0"/>
              </a:spcAft>
              <a:buNone/>
            </a:pPr>
            <a:r>
              <a:t/>
            </a:r>
            <a:endParaRPr b="1" i="1" sz="4800"/>
          </a:p>
        </p:txBody>
      </p:sp>
      <p:sp>
        <p:nvSpPr>
          <p:cNvPr id="249" name="Google Shape;249;p37"/>
          <p:cNvSpPr txBox="1"/>
          <p:nvPr>
            <p:ph idx="4294967295" type="subTitle"/>
          </p:nvPr>
        </p:nvSpPr>
        <p:spPr>
          <a:xfrm>
            <a:off x="9599975" y="3588375"/>
            <a:ext cx="12726900" cy="9272400"/>
          </a:xfrm>
          <a:prstGeom prst="rect">
            <a:avLst/>
          </a:prstGeom>
        </p:spPr>
        <p:txBody>
          <a:bodyPr anchorCtr="0" anchor="t" bIns="243800" lIns="243800" spcFirstLastPara="1" rIns="243800" wrap="square" tIns="243800">
            <a:noAutofit/>
          </a:bodyPr>
          <a:lstStyle/>
          <a:p>
            <a:pPr indent="-457200" lvl="0" marL="457200" rtl="0" algn="l">
              <a:lnSpc>
                <a:spcPct val="100000"/>
              </a:lnSpc>
              <a:spcBef>
                <a:spcPts val="0"/>
              </a:spcBef>
              <a:spcAft>
                <a:spcPts val="0"/>
              </a:spcAft>
              <a:buClr>
                <a:srgbClr val="FFFFFF"/>
              </a:buClr>
              <a:buSzPts val="3600"/>
              <a:buChar char="●"/>
            </a:pPr>
            <a:r>
              <a:rPr b="1" lang="en-US" sz="3600">
                <a:solidFill>
                  <a:srgbClr val="FFFFFF"/>
                </a:solidFill>
              </a:rPr>
              <a:t>2019-2020 Grant Proposal:  </a:t>
            </a:r>
            <a:r>
              <a:rPr lang="en-US" sz="3600">
                <a:solidFill>
                  <a:srgbClr val="FFFFFF"/>
                </a:solidFill>
              </a:rPr>
              <a:t>Next academic school year, AIPCS I and AIPCS II is slated to receive nearly $150,000 in Measure GI grant funds.  </a:t>
            </a:r>
            <a:br>
              <a:rPr lang="en-US" sz="3600">
                <a:solidFill>
                  <a:srgbClr val="FFFFFF"/>
                </a:solidFill>
              </a:rPr>
            </a:br>
            <a:endParaRPr sz="3600">
              <a:solidFill>
                <a:srgbClr val="FFFFFF"/>
              </a:solidFill>
            </a:endParaRPr>
          </a:p>
          <a:p>
            <a:pPr indent="-457200" lvl="0" marL="457200" rtl="0" algn="l">
              <a:lnSpc>
                <a:spcPct val="100000"/>
              </a:lnSpc>
              <a:spcBef>
                <a:spcPts val="0"/>
              </a:spcBef>
              <a:spcAft>
                <a:spcPts val="0"/>
              </a:spcAft>
              <a:buClr>
                <a:srgbClr val="FFFFFF"/>
              </a:buClr>
              <a:buSzPts val="3600"/>
              <a:buChar char="●"/>
            </a:pPr>
            <a:r>
              <a:rPr lang="en-US" sz="3600"/>
              <a:t>Allocations for grant funding include:</a:t>
            </a:r>
            <a:br>
              <a:rPr lang="en-US" sz="3600">
                <a:solidFill>
                  <a:srgbClr val="FFFFFF"/>
                </a:solidFill>
              </a:rPr>
            </a:br>
            <a:endParaRPr sz="3600">
              <a:solidFill>
                <a:srgbClr val="FFFFFF"/>
              </a:solidFill>
            </a:endParaRPr>
          </a:p>
          <a:p>
            <a:pPr indent="-457200" lvl="1" marL="914400" rtl="0" algn="l">
              <a:lnSpc>
                <a:spcPct val="100000"/>
              </a:lnSpc>
              <a:spcBef>
                <a:spcPts val="0"/>
              </a:spcBef>
              <a:spcAft>
                <a:spcPts val="0"/>
              </a:spcAft>
              <a:buClr>
                <a:srgbClr val="FFFFFF"/>
              </a:buClr>
              <a:buSzPts val="3600"/>
              <a:buChar char="○"/>
            </a:pPr>
            <a:r>
              <a:rPr lang="en-US" sz="3600">
                <a:solidFill>
                  <a:srgbClr val="FFFFFF"/>
                </a:solidFill>
              </a:rPr>
              <a:t>$60K in Music Instruments for the creation of an advanced Orchestra class for 8th grade Middle School Students</a:t>
            </a:r>
            <a:endParaRPr sz="3600">
              <a:solidFill>
                <a:srgbClr val="FFFFFF"/>
              </a:solidFill>
            </a:endParaRPr>
          </a:p>
          <a:p>
            <a:pPr indent="-457200" lvl="1" marL="914400" rtl="0" algn="l">
              <a:lnSpc>
                <a:spcPct val="100000"/>
              </a:lnSpc>
              <a:spcBef>
                <a:spcPts val="0"/>
              </a:spcBef>
              <a:spcAft>
                <a:spcPts val="0"/>
              </a:spcAft>
              <a:buClr>
                <a:srgbClr val="FFFFFF"/>
              </a:buClr>
              <a:buSzPts val="3600"/>
              <a:buChar char="○"/>
            </a:pPr>
            <a:r>
              <a:rPr lang="en-US" sz="3600">
                <a:solidFill>
                  <a:srgbClr val="FFFFFF"/>
                </a:solidFill>
              </a:rPr>
              <a:t>$18K in purchasing Rosetta Stone Accounts for all Middle School students for World Languages.  Each account includes 25 World Languages.  </a:t>
            </a:r>
            <a:endParaRPr sz="3600">
              <a:solidFill>
                <a:srgbClr val="FFFFFF"/>
              </a:solidFill>
            </a:endParaRPr>
          </a:p>
          <a:p>
            <a:pPr indent="-457200" lvl="1" marL="914400" rtl="0" algn="l">
              <a:lnSpc>
                <a:spcPct val="100000"/>
              </a:lnSpc>
              <a:spcBef>
                <a:spcPts val="0"/>
              </a:spcBef>
              <a:spcAft>
                <a:spcPts val="0"/>
              </a:spcAft>
              <a:buClr>
                <a:srgbClr val="FFFFFF"/>
              </a:buClr>
              <a:buSzPts val="3600"/>
              <a:buChar char="○"/>
            </a:pPr>
            <a:r>
              <a:rPr lang="en-US" sz="3600">
                <a:solidFill>
                  <a:srgbClr val="FFFFFF"/>
                </a:solidFill>
              </a:rPr>
              <a:t>$5K to purchase GoGuardian, an internet monitoring and suicide prevention software for student laptops</a:t>
            </a:r>
            <a:endParaRPr sz="3600">
              <a:solidFill>
                <a:srgbClr val="FFFFFF"/>
              </a:solidFill>
            </a:endParaRPr>
          </a:p>
          <a:p>
            <a:pPr indent="-457200" lvl="1" marL="914400" rtl="0" algn="l">
              <a:lnSpc>
                <a:spcPct val="100000"/>
              </a:lnSpc>
              <a:spcBef>
                <a:spcPts val="0"/>
              </a:spcBef>
              <a:spcAft>
                <a:spcPts val="0"/>
              </a:spcAft>
              <a:buClr>
                <a:srgbClr val="FFFFFF"/>
              </a:buClr>
              <a:buSzPts val="3600"/>
              <a:buChar char="○"/>
            </a:pPr>
            <a:r>
              <a:rPr lang="en-US" sz="3600">
                <a:solidFill>
                  <a:srgbClr val="FFFFFF"/>
                </a:solidFill>
              </a:rPr>
              <a:t>Nearly $10K in Culturally Responsive PD’s, trainings, and awareness events </a:t>
            </a:r>
            <a:endParaRPr sz="3600">
              <a:solidFill>
                <a:srgbClr val="FFFFFF"/>
              </a:solidFill>
            </a:endParaRPr>
          </a:p>
        </p:txBody>
      </p:sp>
      <p:sp>
        <p:nvSpPr>
          <p:cNvPr id="250" name="Google Shape;250;p37"/>
          <p:cNvSpPr/>
          <p:nvPr/>
        </p:nvSpPr>
        <p:spPr>
          <a:xfrm>
            <a:off x="567125" y="32485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7"/>
          <p:cNvSpPr/>
          <p:nvPr/>
        </p:nvSpPr>
        <p:spPr>
          <a:xfrm>
            <a:off x="567125" y="7950425"/>
            <a:ext cx="8820900" cy="4701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rosetta stone languages" id="252" name="Google Shape;252;p37"/>
          <p:cNvPicPr preferRelativeResize="0"/>
          <p:nvPr/>
        </p:nvPicPr>
        <p:blipFill>
          <a:blip r:embed="rId3">
            <a:alphaModFix/>
          </a:blip>
          <a:stretch>
            <a:fillRect/>
          </a:stretch>
        </p:blipFill>
        <p:spPr>
          <a:xfrm>
            <a:off x="567125" y="3272963"/>
            <a:ext cx="8820900" cy="4653025"/>
          </a:xfrm>
          <a:prstGeom prst="rect">
            <a:avLst/>
          </a:prstGeom>
          <a:noFill/>
          <a:ln>
            <a:noFill/>
          </a:ln>
        </p:spPr>
      </p:pic>
      <p:pic>
        <p:nvPicPr>
          <p:cNvPr descr="Image result for goguardian logo" id="253" name="Google Shape;253;p37"/>
          <p:cNvPicPr preferRelativeResize="0"/>
          <p:nvPr/>
        </p:nvPicPr>
        <p:blipFill>
          <a:blip r:embed="rId4">
            <a:alphaModFix/>
          </a:blip>
          <a:stretch>
            <a:fillRect/>
          </a:stretch>
        </p:blipFill>
        <p:spPr>
          <a:xfrm>
            <a:off x="846813" y="9085800"/>
            <a:ext cx="8261524" cy="24311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8"/>
          <p:cNvSpPr txBox="1"/>
          <p:nvPr>
            <p:ph type="ctrTitle"/>
          </p:nvPr>
        </p:nvSpPr>
        <p:spPr>
          <a:xfrm>
            <a:off x="10336267" y="442733"/>
            <a:ext cx="13204800" cy="1719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High School</a:t>
            </a:r>
            <a:endParaRPr/>
          </a:p>
        </p:txBody>
      </p:sp>
      <p:sp>
        <p:nvSpPr>
          <p:cNvPr id="259" name="Google Shape;259;p38"/>
          <p:cNvSpPr txBox="1"/>
          <p:nvPr/>
        </p:nvSpPr>
        <p:spPr>
          <a:xfrm>
            <a:off x="916733" y="669800"/>
            <a:ext cx="9548700" cy="12087900"/>
          </a:xfrm>
          <a:prstGeom prst="rect">
            <a:avLst/>
          </a:prstGeom>
          <a:noFill/>
          <a:ln>
            <a:noFill/>
          </a:ln>
        </p:spPr>
        <p:txBody>
          <a:bodyPr anchorCtr="0" anchor="t" bIns="91400" lIns="91400" spcFirstLastPara="1" rIns="91400" wrap="square" tIns="91400">
            <a:noAutofit/>
          </a:bodyPr>
          <a:lstStyle/>
          <a:p>
            <a:pPr indent="-914400" lvl="0" marL="1219200" rtl="0" algn="l">
              <a:lnSpc>
                <a:spcPct val="100000"/>
              </a:lnSpc>
              <a:spcBef>
                <a:spcPts val="0"/>
              </a:spcBef>
              <a:spcAft>
                <a:spcPts val="0"/>
              </a:spcAft>
              <a:buClr>
                <a:srgbClr val="FFFFFF"/>
              </a:buClr>
              <a:buSzPts val="4800"/>
              <a:buAutoNum type="arabicParenR"/>
            </a:pPr>
            <a:r>
              <a:rPr b="1" lang="en-US" sz="4300">
                <a:solidFill>
                  <a:srgbClr val="FFFFFF"/>
                </a:solidFill>
              </a:rPr>
              <a:t>WASC HS visit was more successful!</a:t>
            </a:r>
            <a:endParaRPr b="1" sz="4300">
              <a:solidFill>
                <a:srgbClr val="FFFFFF"/>
              </a:solidFill>
            </a:endParaRPr>
          </a:p>
          <a:p>
            <a:pPr indent="-882650" lvl="0" marL="1219200" rtl="0" algn="l">
              <a:lnSpc>
                <a:spcPct val="100000"/>
              </a:lnSpc>
              <a:spcBef>
                <a:spcPts val="2700"/>
              </a:spcBef>
              <a:spcAft>
                <a:spcPts val="0"/>
              </a:spcAft>
              <a:buClr>
                <a:srgbClr val="FFFFFF"/>
              </a:buClr>
              <a:buSzPts val="4300"/>
              <a:buAutoNum type="arabicParenR"/>
            </a:pPr>
            <a:r>
              <a:rPr b="1" lang="en-US" sz="4300">
                <a:solidFill>
                  <a:srgbClr val="FFFFFF"/>
                </a:solidFill>
              </a:rPr>
              <a:t>Recruitment efforts</a:t>
            </a:r>
            <a:endParaRPr b="1" sz="4300">
              <a:solidFill>
                <a:srgbClr val="FFFFFF"/>
              </a:solidFill>
            </a:endParaRPr>
          </a:p>
          <a:p>
            <a:pPr indent="-882650" lvl="0" marL="1219200" rtl="0" algn="l">
              <a:lnSpc>
                <a:spcPct val="100000"/>
              </a:lnSpc>
              <a:spcBef>
                <a:spcPts val="2700"/>
              </a:spcBef>
              <a:spcAft>
                <a:spcPts val="0"/>
              </a:spcAft>
              <a:buClr>
                <a:srgbClr val="FFFFFF"/>
              </a:buClr>
              <a:buSzPts val="4300"/>
              <a:buAutoNum type="arabicParenR"/>
            </a:pPr>
            <a:r>
              <a:rPr b="1" lang="en-US" sz="4300">
                <a:solidFill>
                  <a:srgbClr val="FFFFFF"/>
                </a:solidFill>
              </a:rPr>
              <a:t>160 lunches / day</a:t>
            </a:r>
            <a:endParaRPr b="1" sz="4300">
              <a:solidFill>
                <a:srgbClr val="FFFFFF"/>
              </a:solidFill>
            </a:endParaRPr>
          </a:p>
          <a:p>
            <a:pPr indent="-882650" lvl="0" marL="1219200" rtl="0" algn="l">
              <a:lnSpc>
                <a:spcPct val="100000"/>
              </a:lnSpc>
              <a:spcBef>
                <a:spcPts val="2700"/>
              </a:spcBef>
              <a:spcAft>
                <a:spcPts val="0"/>
              </a:spcAft>
              <a:buClr>
                <a:srgbClr val="FFFFFF"/>
              </a:buClr>
              <a:buSzPts val="4300"/>
              <a:buAutoNum type="arabicParenR"/>
            </a:pPr>
            <a:r>
              <a:rPr b="1" lang="en-US" sz="4300">
                <a:solidFill>
                  <a:srgbClr val="FFFFFF"/>
                </a:solidFill>
              </a:rPr>
              <a:t>14 different AP tests have been given over the past two weeks</a:t>
            </a:r>
            <a:endParaRPr b="1" sz="4300">
              <a:solidFill>
                <a:srgbClr val="FFFFFF"/>
              </a:solidFill>
            </a:endParaRPr>
          </a:p>
          <a:p>
            <a:pPr indent="-882650" lvl="0" marL="1219200" rtl="0" algn="l">
              <a:lnSpc>
                <a:spcPct val="100000"/>
              </a:lnSpc>
              <a:spcBef>
                <a:spcPts val="2700"/>
              </a:spcBef>
              <a:spcAft>
                <a:spcPts val="0"/>
              </a:spcAft>
              <a:buClr>
                <a:srgbClr val="FFFFFF"/>
              </a:buClr>
              <a:buSzPts val="4300"/>
              <a:buAutoNum type="arabicParenR"/>
            </a:pPr>
            <a:r>
              <a:rPr b="1" lang="en-US" sz="4300">
                <a:solidFill>
                  <a:schemeClr val="dk1"/>
                </a:solidFill>
              </a:rPr>
              <a:t>This week, 11th grade is taking the SBAC in English and Math.</a:t>
            </a:r>
            <a:endParaRPr b="1" sz="4300">
              <a:solidFill>
                <a:schemeClr val="dk1"/>
              </a:solidFill>
            </a:endParaRPr>
          </a:p>
          <a:p>
            <a:pPr indent="-882650" lvl="0" marL="1219200" rtl="0" algn="l">
              <a:lnSpc>
                <a:spcPct val="100000"/>
              </a:lnSpc>
              <a:spcBef>
                <a:spcPts val="2700"/>
              </a:spcBef>
              <a:spcAft>
                <a:spcPts val="0"/>
              </a:spcAft>
              <a:buClr>
                <a:schemeClr val="dk1"/>
              </a:buClr>
              <a:buSzPts val="4300"/>
              <a:buAutoNum type="arabicParenR"/>
            </a:pPr>
            <a:r>
              <a:rPr b="1" lang="en-US" sz="4300">
                <a:solidFill>
                  <a:schemeClr val="dk1"/>
                </a:solidFill>
              </a:rPr>
              <a:t>This week, 10th and 12th grade is taking the CAST.</a:t>
            </a:r>
            <a:endParaRPr b="1" sz="4300">
              <a:solidFill>
                <a:schemeClr val="dk1"/>
              </a:solidFill>
            </a:endParaRPr>
          </a:p>
          <a:p>
            <a:pPr indent="-882650" lvl="0" marL="1219200" rtl="0" algn="l">
              <a:lnSpc>
                <a:spcPct val="100000"/>
              </a:lnSpc>
              <a:spcBef>
                <a:spcPts val="2700"/>
              </a:spcBef>
              <a:spcAft>
                <a:spcPts val="0"/>
              </a:spcAft>
              <a:buClr>
                <a:schemeClr val="dk1"/>
              </a:buClr>
              <a:buSzPts val="4300"/>
              <a:buAutoNum type="arabicParenR"/>
            </a:pPr>
            <a:r>
              <a:rPr b="1" lang="en-US" sz="4300">
                <a:solidFill>
                  <a:schemeClr val="dk1"/>
                </a:solidFill>
              </a:rPr>
              <a:t>Next week, 9th and 10th grade is taking the blue benchmark. </a:t>
            </a:r>
            <a:endParaRPr b="1" sz="4300">
              <a:solidFill>
                <a:schemeClr val="dk1"/>
              </a:solidFill>
            </a:endParaRPr>
          </a:p>
          <a:p>
            <a:pPr indent="-882650" lvl="0" marL="1219200" rtl="0" algn="l">
              <a:lnSpc>
                <a:spcPct val="100000"/>
              </a:lnSpc>
              <a:spcBef>
                <a:spcPts val="2700"/>
              </a:spcBef>
              <a:spcAft>
                <a:spcPts val="0"/>
              </a:spcAft>
              <a:buClr>
                <a:schemeClr val="dk1"/>
              </a:buClr>
              <a:buSzPts val="4300"/>
              <a:buAutoNum type="arabicParenR"/>
            </a:pPr>
            <a:r>
              <a:rPr b="1" lang="en-US" sz="4300">
                <a:solidFill>
                  <a:schemeClr val="dk1"/>
                </a:solidFill>
              </a:rPr>
              <a:t>All grades will be taking the SRI beginning May 24th.</a:t>
            </a:r>
            <a:endParaRPr b="1" sz="4300">
              <a:solidFill>
                <a:schemeClr val="dk1"/>
              </a:solidFill>
            </a:endParaRPr>
          </a:p>
          <a:p>
            <a:pPr indent="0" lvl="0" marL="0" rtl="0" algn="l">
              <a:spcBef>
                <a:spcPts val="2700"/>
              </a:spcBef>
              <a:spcAft>
                <a:spcPts val="0"/>
              </a:spcAft>
              <a:buNone/>
            </a:pPr>
            <a:r>
              <a:t/>
            </a:r>
            <a:endParaRPr b="1" sz="4300">
              <a:solidFill>
                <a:srgbClr val="FFFFFF"/>
              </a:solidFill>
            </a:endParaRPr>
          </a:p>
        </p:txBody>
      </p:sp>
      <p:sp>
        <p:nvSpPr>
          <p:cNvPr id="260" name="Google Shape;260;p38"/>
          <p:cNvSpPr txBox="1"/>
          <p:nvPr/>
        </p:nvSpPr>
        <p:spPr>
          <a:xfrm>
            <a:off x="10599600" y="2161933"/>
            <a:ext cx="12903300" cy="10821600"/>
          </a:xfrm>
          <a:prstGeom prst="rect">
            <a:avLst/>
          </a:prstGeom>
          <a:noFill/>
          <a:ln>
            <a:noFill/>
          </a:ln>
        </p:spPr>
        <p:txBody>
          <a:bodyPr anchorCtr="0" anchor="t" bIns="243800" lIns="243800" spcFirstLastPara="1" rIns="243800" wrap="square" tIns="243800">
            <a:noAutofit/>
          </a:bodyPr>
          <a:lstStyle/>
          <a:p>
            <a:pPr indent="0" lvl="0" marL="0" rtl="0" algn="ctr">
              <a:spcBef>
                <a:spcPts val="0"/>
              </a:spcBef>
              <a:spcAft>
                <a:spcPts val="0"/>
              </a:spcAft>
              <a:buNone/>
            </a:pPr>
            <a:r>
              <a:rPr lang="en-US" sz="4300">
                <a:solidFill>
                  <a:srgbClr val="FFFFFF"/>
                </a:solidFill>
              </a:rPr>
              <a:t>"The Accrediting Commission for Schools, Western Association of Schools and Colleges (ACS WASC) announces the action taken at the Spring 2019 Commission Meeting. The ACS WASC Commissioners have determined American Indian Public High School (9 - 12) meets the ACS WASC criteria for accreditation. </a:t>
            </a:r>
            <a:endParaRPr sz="4300">
              <a:solidFill>
                <a:srgbClr val="FFFFFF"/>
              </a:solidFill>
            </a:endParaRPr>
          </a:p>
          <a:p>
            <a:pPr indent="0" lvl="0" marL="0" rtl="0" algn="ctr">
              <a:spcBef>
                <a:spcPts val="0"/>
              </a:spcBef>
              <a:spcAft>
                <a:spcPts val="0"/>
              </a:spcAft>
              <a:buNone/>
            </a:pPr>
            <a:r>
              <a:rPr lang="en-US" sz="4300">
                <a:solidFill>
                  <a:srgbClr val="FFFFFF"/>
                </a:solidFill>
              </a:rPr>
              <a:t>This accreditation status is based on all of the information provided by the school, including the school’s probationary progress report, and</a:t>
            </a:r>
            <a:endParaRPr sz="4300">
              <a:solidFill>
                <a:srgbClr val="FFFFFF"/>
              </a:solidFill>
            </a:endParaRPr>
          </a:p>
          <a:p>
            <a:pPr indent="0" lvl="0" marL="0" rtl="0" algn="ctr">
              <a:spcBef>
                <a:spcPts val="0"/>
              </a:spcBef>
              <a:spcAft>
                <a:spcPts val="0"/>
              </a:spcAft>
              <a:buNone/>
            </a:pPr>
            <a:r>
              <a:rPr lang="en-US" sz="4300">
                <a:solidFill>
                  <a:srgbClr val="FFFFFF"/>
                </a:solidFill>
              </a:rPr>
              <a:t>the satisfactory completion of the on-site accreditation visit.</a:t>
            </a:r>
            <a:endParaRPr sz="4300">
              <a:solidFill>
                <a:srgbClr val="FFFFFF"/>
              </a:solidFill>
            </a:endParaRPr>
          </a:p>
          <a:p>
            <a:pPr indent="0" lvl="0" marL="0" rtl="0" algn="ctr">
              <a:spcBef>
                <a:spcPts val="0"/>
              </a:spcBef>
              <a:spcAft>
                <a:spcPts val="0"/>
              </a:spcAft>
              <a:buNone/>
            </a:pPr>
            <a:r>
              <a:rPr lang="en-US" sz="4300">
                <a:solidFill>
                  <a:srgbClr val="FFFFFF"/>
                </a:solidFill>
              </a:rPr>
              <a:t>"</a:t>
            </a:r>
            <a:r>
              <a:rPr lang="en-US" sz="4300" u="sng">
                <a:solidFill>
                  <a:srgbClr val="FFFFFF"/>
                </a:solidFill>
              </a:rPr>
              <a:t>It is the decision of the Commission to remove Probation and restore accreditation status</a:t>
            </a:r>
            <a:r>
              <a:rPr lang="en-US" sz="4300">
                <a:solidFill>
                  <a:srgbClr val="FFFFFF"/>
                </a:solidFill>
              </a:rPr>
              <a:t>. The accreditation status continues through June 30, 2023."</a:t>
            </a:r>
            <a:endParaRPr sz="4300">
              <a:solidFill>
                <a:srgbClr val="FFFFFF"/>
              </a:solidFill>
            </a:endParaRPr>
          </a:p>
          <a:p>
            <a:pPr indent="0" lvl="0" marL="0" rtl="0" algn="ctr">
              <a:spcBef>
                <a:spcPts val="0"/>
              </a:spcBef>
              <a:spcAft>
                <a:spcPts val="0"/>
              </a:spcAft>
              <a:buClr>
                <a:srgbClr val="000000"/>
              </a:buClr>
              <a:buSzPts val="2900"/>
              <a:buFont typeface="Arial"/>
              <a:buNone/>
            </a:pPr>
            <a:r>
              <a:t/>
            </a:r>
            <a:endParaRPr b="1" sz="43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9"/>
          <p:cNvSpPr txBox="1"/>
          <p:nvPr>
            <p:ph type="ctrTitle"/>
          </p:nvPr>
        </p:nvSpPr>
        <p:spPr>
          <a:xfrm>
            <a:off x="10418600" y="235800"/>
            <a:ext cx="13204800" cy="17193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sz="9600">
                <a:solidFill>
                  <a:srgbClr val="9FC5E8"/>
                </a:solidFill>
              </a:rPr>
              <a:t>High School</a:t>
            </a:r>
            <a:endParaRPr sz="9600">
              <a:solidFill>
                <a:srgbClr val="9FC5E8"/>
              </a:solidFill>
            </a:endParaRPr>
          </a:p>
        </p:txBody>
      </p:sp>
      <p:sp>
        <p:nvSpPr>
          <p:cNvPr id="266" name="Google Shape;266;p39"/>
          <p:cNvSpPr txBox="1"/>
          <p:nvPr/>
        </p:nvSpPr>
        <p:spPr>
          <a:xfrm>
            <a:off x="566600" y="669800"/>
            <a:ext cx="9899100" cy="12441600"/>
          </a:xfrm>
          <a:prstGeom prst="rect">
            <a:avLst/>
          </a:prstGeom>
          <a:noFill/>
          <a:ln>
            <a:noFill/>
          </a:ln>
        </p:spPr>
        <p:txBody>
          <a:bodyPr anchorCtr="0" anchor="t" bIns="91400" lIns="91400" spcFirstLastPara="1" rIns="91400" wrap="square" tIns="91400">
            <a:noAutofit/>
          </a:bodyPr>
          <a:lstStyle/>
          <a:p>
            <a:pPr indent="0" lvl="0" marL="0" marR="482600" rtl="0" algn="l">
              <a:lnSpc>
                <a:spcPct val="115000"/>
              </a:lnSpc>
              <a:spcBef>
                <a:spcPts val="4100"/>
              </a:spcBef>
              <a:spcAft>
                <a:spcPts val="0"/>
              </a:spcAft>
              <a:buNone/>
            </a:pPr>
            <a:r>
              <a:rPr lang="en-US" sz="3200">
                <a:solidFill>
                  <a:srgbClr val="FFFFFF"/>
                </a:solidFill>
              </a:rPr>
              <a:t>The school has had many significant changes and developments since the last WASC visit in 2017. The third change in school site leadership over the past six years occurred in 2017 when Mr. Tareyton Russ was named Head of Schools and a new administrative position, Division Head of Academics, was filled by Mr. Peter Holmquist. Self-described “thinking-partners”, the two have overseen the implementation of new programs, rolled out professional development, and hired staff to meet the needs of students.</a:t>
            </a:r>
            <a:endParaRPr sz="3200">
              <a:solidFill>
                <a:srgbClr val="FFFFFF"/>
              </a:solidFill>
            </a:endParaRPr>
          </a:p>
          <a:p>
            <a:pPr indent="0" lvl="0" marL="0" marR="482600" rtl="0" algn="l">
              <a:lnSpc>
                <a:spcPct val="115000"/>
              </a:lnSpc>
              <a:spcBef>
                <a:spcPts val="4100"/>
              </a:spcBef>
              <a:spcAft>
                <a:spcPts val="0"/>
              </a:spcAft>
              <a:buNone/>
            </a:pPr>
            <a:r>
              <a:rPr lang="en-US" sz="3200">
                <a:solidFill>
                  <a:srgbClr val="FFFFFF"/>
                </a:solidFill>
              </a:rPr>
              <a:t>Adding personnel has had a positive impact on the school. The school credits the full-time college advisor with an increased number of students being awarded scholarships and accepted into UCs, CSUs, and Ivy League schools. Surveys of staff and students show progress in overall school climate and overall well being of students after adding counseling groups with a social-emotional counselor. </a:t>
            </a:r>
            <a:endParaRPr b="1" sz="3200">
              <a:solidFill>
                <a:srgbClr val="FFFFFF"/>
              </a:solidFill>
            </a:endParaRPr>
          </a:p>
        </p:txBody>
      </p:sp>
      <p:sp>
        <p:nvSpPr>
          <p:cNvPr id="267" name="Google Shape;267;p39"/>
          <p:cNvSpPr txBox="1"/>
          <p:nvPr/>
        </p:nvSpPr>
        <p:spPr>
          <a:xfrm>
            <a:off x="10465800" y="1438200"/>
            <a:ext cx="13329600" cy="11673600"/>
          </a:xfrm>
          <a:prstGeom prst="rect">
            <a:avLst/>
          </a:prstGeom>
          <a:noFill/>
          <a:ln>
            <a:noFill/>
          </a:ln>
        </p:spPr>
        <p:txBody>
          <a:bodyPr anchorCtr="0" anchor="t" bIns="243800" lIns="243800" spcFirstLastPara="1" rIns="243800" wrap="square" tIns="243800">
            <a:noAutofit/>
          </a:bodyPr>
          <a:lstStyle/>
          <a:p>
            <a:pPr indent="0" lvl="0" marL="0" marR="482600" rtl="0" algn="l">
              <a:lnSpc>
                <a:spcPct val="100000"/>
              </a:lnSpc>
              <a:spcBef>
                <a:spcPts val="0"/>
              </a:spcBef>
              <a:spcAft>
                <a:spcPts val="0"/>
              </a:spcAft>
              <a:buNone/>
            </a:pPr>
            <a:r>
              <a:rPr lang="en-US" sz="2900">
                <a:solidFill>
                  <a:srgbClr val="FFFFFF"/>
                </a:solidFill>
              </a:rPr>
              <a:t>The expansion of the role of the Dean of Students has led to a decrease in the number of detentions and suspensions. Adding a full-time Resource Specialist and Instructional Aide has led to </a:t>
            </a:r>
            <a:r>
              <a:rPr lang="en-US" sz="2900" u="sng">
                <a:solidFill>
                  <a:srgbClr val="FFFFFF"/>
                </a:solidFill>
              </a:rPr>
              <a:t>80% of SPED students increasing their GPA by at least 1.00</a:t>
            </a:r>
            <a:r>
              <a:rPr lang="en-US" sz="2900">
                <a:solidFill>
                  <a:srgbClr val="FFFFFF"/>
                </a:solidFill>
              </a:rPr>
              <a:t> point from last year to this.</a:t>
            </a:r>
            <a:endParaRPr sz="2900">
              <a:solidFill>
                <a:srgbClr val="FFFFFF"/>
              </a:solidFill>
            </a:endParaRPr>
          </a:p>
          <a:p>
            <a:pPr indent="0" lvl="0" marL="0" marR="482600" rtl="0" algn="l">
              <a:lnSpc>
                <a:spcPct val="100000"/>
              </a:lnSpc>
              <a:spcBef>
                <a:spcPts val="2700"/>
              </a:spcBef>
              <a:spcAft>
                <a:spcPts val="0"/>
              </a:spcAft>
              <a:buNone/>
            </a:pPr>
            <a:r>
              <a:rPr lang="en-US" sz="2900">
                <a:solidFill>
                  <a:srgbClr val="FFFFFF"/>
                </a:solidFill>
              </a:rPr>
              <a:t>In interviews, teachers, students, and parents report: changes over the past two years have </a:t>
            </a:r>
            <a:r>
              <a:rPr lang="en-US" sz="2900" u="sng">
                <a:solidFill>
                  <a:srgbClr val="FFFFFF"/>
                </a:solidFill>
              </a:rPr>
              <a:t>substantially improved school climate</a:t>
            </a:r>
            <a:r>
              <a:rPr lang="en-US" sz="2900">
                <a:solidFill>
                  <a:srgbClr val="FFFFFF"/>
                </a:solidFill>
              </a:rPr>
              <a:t>. </a:t>
            </a:r>
            <a:endParaRPr sz="2900">
              <a:solidFill>
                <a:srgbClr val="FFFFFF"/>
              </a:solidFill>
            </a:endParaRPr>
          </a:p>
          <a:p>
            <a:pPr indent="0" lvl="0" marL="0" marR="482600" rtl="0" algn="l">
              <a:lnSpc>
                <a:spcPct val="100000"/>
              </a:lnSpc>
              <a:spcBef>
                <a:spcPts val="2700"/>
              </a:spcBef>
              <a:spcAft>
                <a:spcPts val="0"/>
              </a:spcAft>
              <a:buNone/>
            </a:pPr>
            <a:r>
              <a:rPr lang="en-US" sz="2900">
                <a:solidFill>
                  <a:srgbClr val="FFFFFF"/>
                </a:solidFill>
              </a:rPr>
              <a:t>Staff, administration, and parents report: </a:t>
            </a:r>
            <a:r>
              <a:rPr lang="en-US" sz="2900" u="sng">
                <a:solidFill>
                  <a:srgbClr val="FFFFFF"/>
                </a:solidFill>
              </a:rPr>
              <a:t>school lunch program</a:t>
            </a:r>
            <a:r>
              <a:rPr lang="en-US" sz="2900">
                <a:solidFill>
                  <a:srgbClr val="FFFFFF"/>
                </a:solidFill>
              </a:rPr>
              <a:t> has had a positive impact on student attitudes and preparation for the rest of the day. </a:t>
            </a:r>
            <a:endParaRPr sz="2900">
              <a:solidFill>
                <a:srgbClr val="FFFFFF"/>
              </a:solidFill>
            </a:endParaRPr>
          </a:p>
          <a:p>
            <a:pPr indent="0" lvl="0" marL="0" marR="482600" rtl="0" algn="l">
              <a:lnSpc>
                <a:spcPct val="100000"/>
              </a:lnSpc>
              <a:spcBef>
                <a:spcPts val="2700"/>
              </a:spcBef>
              <a:spcAft>
                <a:spcPts val="0"/>
              </a:spcAft>
              <a:buNone/>
            </a:pPr>
            <a:r>
              <a:rPr lang="en-US" sz="2900">
                <a:solidFill>
                  <a:srgbClr val="FFFFFF"/>
                </a:solidFill>
              </a:rPr>
              <a:t>Teachers report: 1) having students rotate from class to class has increased the amount of student projects and group work, 2) makes it easier for faculty to provide a blackboard configuration in the classroom and start class on time; 3) being able to personalize the space with student work, and 4) having their own space makes it easier to have consistent classroom procedures like spots for students to turn in work. </a:t>
            </a:r>
            <a:endParaRPr sz="2900">
              <a:solidFill>
                <a:srgbClr val="FFFFFF"/>
              </a:solidFill>
            </a:endParaRPr>
          </a:p>
          <a:p>
            <a:pPr indent="0" lvl="0" marL="0" marR="482600" rtl="0" algn="l">
              <a:lnSpc>
                <a:spcPct val="100000"/>
              </a:lnSpc>
              <a:spcBef>
                <a:spcPts val="2700"/>
              </a:spcBef>
              <a:spcAft>
                <a:spcPts val="0"/>
              </a:spcAft>
              <a:buNone/>
            </a:pPr>
            <a:r>
              <a:rPr lang="en-US" sz="2900">
                <a:solidFill>
                  <a:srgbClr val="FFFFFF"/>
                </a:solidFill>
              </a:rPr>
              <a:t>Students enjoy: benefits of a small school and access the traditional high school experiences like sports, clubs, and dances. </a:t>
            </a:r>
            <a:endParaRPr sz="2900">
              <a:solidFill>
                <a:srgbClr val="FFFFFF"/>
              </a:solidFill>
            </a:endParaRPr>
          </a:p>
          <a:p>
            <a:pPr indent="0" lvl="0" marL="0" marR="482600" rtl="0" algn="l">
              <a:lnSpc>
                <a:spcPct val="100000"/>
              </a:lnSpc>
              <a:spcBef>
                <a:spcPts val="2700"/>
              </a:spcBef>
              <a:spcAft>
                <a:spcPts val="2700"/>
              </a:spcAft>
              <a:buNone/>
            </a:pPr>
            <a:r>
              <a:rPr lang="en-US" sz="2900">
                <a:solidFill>
                  <a:srgbClr val="FFFFFF"/>
                </a:solidFill>
              </a:rPr>
              <a:t>Parents say their students are less stressed and are more well-rounded and better prepared for college because of the choices available to students now such as sports, an additional foreign language option, and more electives. </a:t>
            </a:r>
            <a:endParaRPr sz="2900">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0"/>
          <p:cNvSpPr txBox="1"/>
          <p:nvPr/>
        </p:nvSpPr>
        <p:spPr>
          <a:xfrm>
            <a:off x="4178067" y="1987733"/>
            <a:ext cx="16107900" cy="73815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None/>
            </a:pPr>
            <a:r>
              <a:t/>
            </a:r>
            <a:endParaRPr sz="3700">
              <a:solidFill>
                <a:srgbClr val="FFFFFF"/>
              </a:solidFill>
            </a:endParaRPr>
          </a:p>
          <a:p>
            <a:pPr indent="0" lvl="0" marL="0" rtl="0" algn="l">
              <a:spcBef>
                <a:spcPts val="0"/>
              </a:spcBef>
              <a:spcAft>
                <a:spcPts val="0"/>
              </a:spcAft>
              <a:buNone/>
            </a:pPr>
            <a:r>
              <a:rPr b="1" lang="en-US" sz="4800">
                <a:solidFill>
                  <a:srgbClr val="FFFFFF"/>
                </a:solidFill>
              </a:rPr>
              <a:t>Secondly, in order to fill the pool of potential teachers, high school staff &amp; administrators have been:</a:t>
            </a:r>
            <a:endParaRPr b="1" sz="4800">
              <a:solidFill>
                <a:srgbClr val="FFFFFF"/>
              </a:solidFill>
            </a:endParaRPr>
          </a:p>
          <a:p>
            <a:pPr indent="0" lvl="0" marL="0" rtl="0" algn="l">
              <a:spcBef>
                <a:spcPts val="0"/>
              </a:spcBef>
              <a:spcAft>
                <a:spcPts val="0"/>
              </a:spcAft>
              <a:buNone/>
            </a:pPr>
            <a:r>
              <a:t/>
            </a:r>
            <a:endParaRPr b="1" sz="4800">
              <a:solidFill>
                <a:srgbClr val="FFFFFF"/>
              </a:solidFill>
            </a:endParaRPr>
          </a:p>
          <a:p>
            <a:pPr indent="-914400" lvl="0" marL="1219200" rtl="0" algn="l">
              <a:spcBef>
                <a:spcPts val="0"/>
              </a:spcBef>
              <a:spcAft>
                <a:spcPts val="0"/>
              </a:spcAft>
              <a:buClr>
                <a:schemeClr val="dk1"/>
              </a:buClr>
              <a:buSzPts val="4800"/>
              <a:buChar char="●"/>
            </a:pPr>
            <a:r>
              <a:rPr b="1" lang="en-US" sz="4800">
                <a:solidFill>
                  <a:schemeClr val="dk1"/>
                </a:solidFill>
              </a:rPr>
              <a:t>Sending out emails from the platform (EdJoin, Indeed)</a:t>
            </a:r>
            <a:endParaRPr b="1" sz="4800">
              <a:solidFill>
                <a:schemeClr val="dk1"/>
              </a:solidFill>
            </a:endParaRPr>
          </a:p>
          <a:p>
            <a:pPr indent="-914400" lvl="0" marL="1219200" rtl="0" algn="l">
              <a:spcBef>
                <a:spcPts val="0"/>
              </a:spcBef>
              <a:spcAft>
                <a:spcPts val="0"/>
              </a:spcAft>
              <a:buClr>
                <a:schemeClr val="dk1"/>
              </a:buClr>
              <a:buSzPts val="4800"/>
              <a:buChar char="●"/>
            </a:pPr>
            <a:r>
              <a:rPr b="1" lang="en-US" sz="4800">
                <a:solidFill>
                  <a:schemeClr val="dk1"/>
                </a:solidFill>
              </a:rPr>
              <a:t>Screening applicants</a:t>
            </a:r>
            <a:endParaRPr b="1" sz="4800">
              <a:solidFill>
                <a:schemeClr val="dk1"/>
              </a:solidFill>
            </a:endParaRPr>
          </a:p>
          <a:p>
            <a:pPr indent="-914400" lvl="0" marL="1219200" rtl="0" algn="l">
              <a:spcBef>
                <a:spcPts val="0"/>
              </a:spcBef>
              <a:spcAft>
                <a:spcPts val="0"/>
              </a:spcAft>
              <a:buClr>
                <a:schemeClr val="dk1"/>
              </a:buClr>
              <a:buSzPts val="4800"/>
              <a:buChar char="●"/>
            </a:pPr>
            <a:r>
              <a:rPr b="1" lang="en-US" sz="4800">
                <a:solidFill>
                  <a:schemeClr val="dk1"/>
                </a:solidFill>
              </a:rPr>
              <a:t>Scheduling appointments for interviews</a:t>
            </a:r>
            <a:endParaRPr b="1" sz="4800">
              <a:solidFill>
                <a:schemeClr val="dk1"/>
              </a:solidFill>
            </a:endParaRPr>
          </a:p>
          <a:p>
            <a:pPr indent="-914400" lvl="0" marL="1219200" rtl="0" algn="l">
              <a:spcBef>
                <a:spcPts val="0"/>
              </a:spcBef>
              <a:spcAft>
                <a:spcPts val="0"/>
              </a:spcAft>
              <a:buClr>
                <a:schemeClr val="dk1"/>
              </a:buClr>
              <a:buSzPts val="4800"/>
              <a:buChar char="●"/>
            </a:pPr>
            <a:r>
              <a:rPr b="1" lang="en-US" sz="4800">
                <a:solidFill>
                  <a:schemeClr val="dk1"/>
                </a:solidFill>
              </a:rPr>
              <a:t>Conducting interviews</a:t>
            </a:r>
            <a:endParaRPr b="1" sz="4800">
              <a:solidFill>
                <a:schemeClr val="dk1"/>
              </a:solidFill>
            </a:endParaRPr>
          </a:p>
          <a:p>
            <a:pPr indent="-914400" lvl="0" marL="1219200" rtl="0" algn="l">
              <a:spcBef>
                <a:spcPts val="0"/>
              </a:spcBef>
              <a:spcAft>
                <a:spcPts val="0"/>
              </a:spcAft>
              <a:buClr>
                <a:schemeClr val="dk1"/>
              </a:buClr>
              <a:buSzPts val="4800"/>
              <a:buChar char="●"/>
            </a:pPr>
            <a:r>
              <a:rPr b="1" lang="en-US" sz="4800">
                <a:solidFill>
                  <a:schemeClr val="dk1"/>
                </a:solidFill>
              </a:rPr>
              <a:t>Conducting reference checks</a:t>
            </a:r>
            <a:endParaRPr b="1" sz="4800">
              <a:solidFill>
                <a:schemeClr val="dk1"/>
              </a:solidFill>
            </a:endParaRPr>
          </a:p>
          <a:p>
            <a:pPr indent="0" lvl="0" marL="0" rtl="0" algn="ctr">
              <a:spcBef>
                <a:spcPts val="0"/>
              </a:spcBef>
              <a:spcAft>
                <a:spcPts val="0"/>
              </a:spcAft>
              <a:buNone/>
            </a:pPr>
            <a:r>
              <a:t/>
            </a:r>
            <a:endParaRPr b="1" sz="4800">
              <a:solidFill>
                <a:srgbClr val="FFFFFF"/>
              </a:solidFill>
            </a:endParaRPr>
          </a:p>
          <a:p>
            <a:pPr indent="0" lvl="0" marL="0" rtl="0" algn="ctr">
              <a:spcBef>
                <a:spcPts val="0"/>
              </a:spcBef>
              <a:spcAft>
                <a:spcPts val="0"/>
              </a:spcAft>
              <a:buNone/>
            </a:pPr>
            <a:r>
              <a:t/>
            </a:r>
            <a:endParaRPr b="1" sz="4800">
              <a:solidFill>
                <a:srgbClr val="FFFFFF"/>
              </a:solidFill>
            </a:endParaRPr>
          </a:p>
        </p:txBody>
      </p:sp>
      <p:sp>
        <p:nvSpPr>
          <p:cNvPr id="273" name="Google Shape;273;p40"/>
          <p:cNvSpPr txBox="1"/>
          <p:nvPr>
            <p:ph type="ctrTitle"/>
          </p:nvPr>
        </p:nvSpPr>
        <p:spPr>
          <a:xfrm>
            <a:off x="11772692" y="532058"/>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9FC5E8"/>
                </a:solidFill>
              </a:rPr>
              <a:t>High School</a:t>
            </a:r>
            <a:endParaRPr>
              <a:solidFill>
                <a:srgbClr val="9FC5E8"/>
              </a:solidFill>
            </a:endParaRPr>
          </a:p>
        </p:txBody>
      </p:sp>
      <p:sp>
        <p:nvSpPr>
          <p:cNvPr id="274" name="Google Shape;274;p40"/>
          <p:cNvSpPr txBox="1"/>
          <p:nvPr/>
        </p:nvSpPr>
        <p:spPr>
          <a:xfrm>
            <a:off x="2606200" y="9627533"/>
            <a:ext cx="18087300" cy="22848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b="1" lang="en-US" sz="4800">
                <a:solidFill>
                  <a:srgbClr val="FFFFFF"/>
                </a:solidFill>
              </a:rPr>
              <a:t>Three candidates (ELA, Social Science, Science) were offered positions and chose to take a job elsewhere.</a:t>
            </a:r>
            <a:endParaRPr b="1" sz="4800">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41"/>
          <p:cNvSpPr txBox="1"/>
          <p:nvPr>
            <p:ph type="ctrTitle"/>
          </p:nvPr>
        </p:nvSpPr>
        <p:spPr>
          <a:xfrm>
            <a:off x="11839625" y="442725"/>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CFE2F3"/>
                </a:solidFill>
              </a:rPr>
              <a:t>High School</a:t>
            </a:r>
            <a:endParaRPr>
              <a:solidFill>
                <a:srgbClr val="CFE2F3"/>
              </a:solidFill>
            </a:endParaRPr>
          </a:p>
        </p:txBody>
      </p:sp>
      <p:sp>
        <p:nvSpPr>
          <p:cNvPr id="280" name="Google Shape;280;p41"/>
          <p:cNvSpPr txBox="1"/>
          <p:nvPr/>
        </p:nvSpPr>
        <p:spPr>
          <a:xfrm>
            <a:off x="3986525" y="990127"/>
            <a:ext cx="9196800" cy="99843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b="1" lang="en-US" sz="4300">
                <a:solidFill>
                  <a:schemeClr val="dk1"/>
                </a:solidFill>
              </a:rPr>
              <a:t>TESTING Season...</a:t>
            </a:r>
            <a:endParaRPr b="1" sz="4300">
              <a:solidFill>
                <a:schemeClr val="dk1"/>
              </a:solidFill>
            </a:endParaRPr>
          </a:p>
          <a:p>
            <a:pPr indent="0" lvl="0" marL="0" rtl="0" algn="l">
              <a:spcBef>
                <a:spcPts val="2700"/>
              </a:spcBef>
              <a:spcAft>
                <a:spcPts val="0"/>
              </a:spcAft>
              <a:buNone/>
            </a:pPr>
            <a:r>
              <a:rPr b="1" lang="en-US" sz="4300">
                <a:solidFill>
                  <a:schemeClr val="dk1"/>
                </a:solidFill>
              </a:rPr>
              <a:t>14 AP tests have been given.  Test takers ranged in number from 4 in French to 120 taking World History.</a:t>
            </a:r>
            <a:endParaRPr b="1" sz="4300">
              <a:solidFill>
                <a:schemeClr val="dk1"/>
              </a:solidFill>
            </a:endParaRPr>
          </a:p>
          <a:p>
            <a:pPr indent="0" lvl="0" marL="0" rtl="0" algn="l">
              <a:spcBef>
                <a:spcPts val="2700"/>
              </a:spcBef>
              <a:spcAft>
                <a:spcPts val="0"/>
              </a:spcAft>
              <a:buNone/>
            </a:pPr>
            <a:r>
              <a:rPr b="1" lang="en-US" sz="4300">
                <a:solidFill>
                  <a:schemeClr val="dk1"/>
                </a:solidFill>
              </a:rPr>
              <a:t>This week:</a:t>
            </a:r>
            <a:endParaRPr b="1" sz="4300">
              <a:solidFill>
                <a:schemeClr val="dk1"/>
              </a:solidFill>
            </a:endParaRPr>
          </a:p>
          <a:p>
            <a:pPr indent="-882650" lvl="0" marL="1219200" rtl="0" algn="l">
              <a:spcBef>
                <a:spcPts val="2700"/>
              </a:spcBef>
              <a:spcAft>
                <a:spcPts val="0"/>
              </a:spcAft>
              <a:buClr>
                <a:schemeClr val="dk1"/>
              </a:buClr>
              <a:buSzPts val="4300"/>
              <a:buChar char="●"/>
            </a:pPr>
            <a:r>
              <a:rPr b="1" lang="en-US" sz="4300">
                <a:solidFill>
                  <a:schemeClr val="dk1"/>
                </a:solidFill>
              </a:rPr>
              <a:t>11th grade is taking the SBAC in English and Math; and </a:t>
            </a:r>
            <a:endParaRPr b="1" sz="4300">
              <a:solidFill>
                <a:schemeClr val="dk1"/>
              </a:solidFill>
            </a:endParaRPr>
          </a:p>
          <a:p>
            <a:pPr indent="-882650" lvl="0" marL="1219200" rtl="0" algn="l">
              <a:spcBef>
                <a:spcPts val="2700"/>
              </a:spcBef>
              <a:spcAft>
                <a:spcPts val="0"/>
              </a:spcAft>
              <a:buClr>
                <a:schemeClr val="dk1"/>
              </a:buClr>
              <a:buSzPts val="4300"/>
              <a:buChar char="●"/>
            </a:pPr>
            <a:r>
              <a:rPr b="1" lang="en-US" sz="4300">
                <a:solidFill>
                  <a:schemeClr val="dk1"/>
                </a:solidFill>
              </a:rPr>
              <a:t>10th and 12th grade is taking the California Science Test (CAST).</a:t>
            </a:r>
            <a:endParaRPr b="1" sz="4300">
              <a:solidFill>
                <a:schemeClr val="dk1"/>
              </a:solidFill>
            </a:endParaRPr>
          </a:p>
          <a:p>
            <a:pPr indent="0" lvl="0" marL="0" rtl="0" algn="l">
              <a:spcBef>
                <a:spcPts val="2700"/>
              </a:spcBef>
              <a:spcAft>
                <a:spcPts val="2700"/>
              </a:spcAft>
              <a:buNone/>
            </a:pPr>
            <a:r>
              <a:t/>
            </a:r>
            <a:endParaRPr b="1" sz="4300">
              <a:solidFill>
                <a:schemeClr val="dk1"/>
              </a:solidFill>
            </a:endParaRPr>
          </a:p>
        </p:txBody>
      </p:sp>
      <p:sp>
        <p:nvSpPr>
          <p:cNvPr id="281" name="Google Shape;281;p41"/>
          <p:cNvSpPr txBox="1"/>
          <p:nvPr/>
        </p:nvSpPr>
        <p:spPr>
          <a:xfrm>
            <a:off x="13896525" y="4935274"/>
            <a:ext cx="9003300" cy="55206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0"/>
              </a:spcAft>
              <a:buNone/>
            </a:pPr>
            <a:r>
              <a:rPr b="1" lang="en-US" sz="4300">
                <a:solidFill>
                  <a:schemeClr val="dk1"/>
                </a:solidFill>
              </a:rPr>
              <a:t>Next week:</a:t>
            </a:r>
            <a:endParaRPr b="1" sz="4300">
              <a:solidFill>
                <a:schemeClr val="dk1"/>
              </a:solidFill>
            </a:endParaRPr>
          </a:p>
          <a:p>
            <a:pPr indent="-882650" lvl="0" marL="1219200" rtl="0" algn="l">
              <a:spcBef>
                <a:spcPts val="2700"/>
              </a:spcBef>
              <a:spcAft>
                <a:spcPts val="0"/>
              </a:spcAft>
              <a:buClr>
                <a:schemeClr val="dk1"/>
              </a:buClr>
              <a:buSzPts val="4300"/>
              <a:buChar char="●"/>
            </a:pPr>
            <a:r>
              <a:rPr b="1" lang="en-US" sz="4300">
                <a:solidFill>
                  <a:schemeClr val="dk1"/>
                </a:solidFill>
              </a:rPr>
              <a:t>9th and 10th grade is taking the blue ELA and Math benchmarks, and</a:t>
            </a:r>
            <a:endParaRPr b="1" sz="4300">
              <a:solidFill>
                <a:schemeClr val="dk1"/>
              </a:solidFill>
            </a:endParaRPr>
          </a:p>
          <a:p>
            <a:pPr indent="-882650" lvl="0" marL="1219200" rtl="0" algn="l">
              <a:spcBef>
                <a:spcPts val="2700"/>
              </a:spcBef>
              <a:spcAft>
                <a:spcPts val="2700"/>
              </a:spcAft>
              <a:buClr>
                <a:schemeClr val="dk1"/>
              </a:buClr>
              <a:buSzPts val="4300"/>
              <a:buChar char="●"/>
            </a:pPr>
            <a:r>
              <a:rPr b="1" lang="en-US" sz="4300">
                <a:solidFill>
                  <a:schemeClr val="dk1"/>
                </a:solidFill>
              </a:rPr>
              <a:t>All grades will be taking the SRI beginning May 24th.</a:t>
            </a:r>
            <a:endParaRPr sz="3700"/>
          </a:p>
        </p:txBody>
      </p:sp>
      <p:sp>
        <p:nvSpPr>
          <p:cNvPr id="282" name="Google Shape;282;p41"/>
          <p:cNvSpPr txBox="1"/>
          <p:nvPr/>
        </p:nvSpPr>
        <p:spPr>
          <a:xfrm>
            <a:off x="5724050" y="10974425"/>
            <a:ext cx="13218000" cy="2268900"/>
          </a:xfrm>
          <a:prstGeom prst="rect">
            <a:avLst/>
          </a:prstGeom>
          <a:noFill/>
          <a:ln>
            <a:noFill/>
          </a:ln>
        </p:spPr>
        <p:txBody>
          <a:bodyPr anchorCtr="0" anchor="t" bIns="243800" lIns="243800" spcFirstLastPara="1" rIns="243800" wrap="square" tIns="243800">
            <a:noAutofit/>
          </a:bodyPr>
          <a:lstStyle/>
          <a:p>
            <a:pPr indent="0" lvl="0" marL="0" rtl="0" algn="l">
              <a:spcBef>
                <a:spcPts val="0"/>
              </a:spcBef>
              <a:spcAft>
                <a:spcPts val="2700"/>
              </a:spcAft>
              <a:buNone/>
            </a:pPr>
            <a:r>
              <a:rPr b="1" lang="en-US" sz="3600">
                <a:solidFill>
                  <a:schemeClr val="dk1"/>
                </a:solidFill>
              </a:rPr>
              <a:t>In addition, multiple teachers are giving final projects or final exams.</a:t>
            </a:r>
            <a:endParaRPr sz="3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2"/>
          <p:cNvSpPr txBox="1"/>
          <p:nvPr>
            <p:ph type="ctrTitle"/>
          </p:nvPr>
        </p:nvSpPr>
        <p:spPr>
          <a:xfrm>
            <a:off x="11839625" y="442725"/>
            <a:ext cx="11701500" cy="1719300"/>
          </a:xfrm>
          <a:prstGeom prst="rect">
            <a:avLst/>
          </a:prstGeom>
        </p:spPr>
        <p:txBody>
          <a:bodyPr anchorCtr="0" anchor="b" bIns="243800" lIns="243800" spcFirstLastPara="1" rIns="243800" wrap="square" tIns="243800">
            <a:noAutofit/>
          </a:bodyPr>
          <a:lstStyle/>
          <a:p>
            <a:pPr indent="0" lvl="0" marL="0" rtl="0" algn="l">
              <a:spcBef>
                <a:spcPts val="0"/>
              </a:spcBef>
              <a:spcAft>
                <a:spcPts val="0"/>
              </a:spcAft>
              <a:buNone/>
            </a:pPr>
            <a:r>
              <a:rPr lang="en-US">
                <a:solidFill>
                  <a:srgbClr val="CFE2F3"/>
                </a:solidFill>
              </a:rPr>
              <a:t>High School</a:t>
            </a:r>
            <a:endParaRPr>
              <a:solidFill>
                <a:srgbClr val="CFE2F3"/>
              </a:solidFill>
            </a:endParaRPr>
          </a:p>
        </p:txBody>
      </p:sp>
      <p:sp>
        <p:nvSpPr>
          <p:cNvPr id="288" name="Google Shape;288;p42"/>
          <p:cNvSpPr txBox="1"/>
          <p:nvPr/>
        </p:nvSpPr>
        <p:spPr>
          <a:xfrm>
            <a:off x="1356133" y="956267"/>
            <a:ext cx="9841500" cy="2642400"/>
          </a:xfrm>
          <a:prstGeom prst="rect">
            <a:avLst/>
          </a:prstGeom>
          <a:noFill/>
          <a:ln>
            <a:noFill/>
          </a:ln>
        </p:spPr>
        <p:txBody>
          <a:bodyPr anchorCtr="0" anchor="t" bIns="91400" lIns="91400" spcFirstLastPara="1" rIns="91400" wrap="square" tIns="91400">
            <a:noAutofit/>
          </a:bodyPr>
          <a:lstStyle/>
          <a:p>
            <a:pPr indent="0" lvl="0" marL="0" rtl="0" algn="l">
              <a:spcBef>
                <a:spcPts val="0"/>
              </a:spcBef>
              <a:spcAft>
                <a:spcPts val="0"/>
              </a:spcAft>
              <a:buNone/>
            </a:pPr>
            <a:r>
              <a:rPr b="1" lang="en-US" sz="4800">
                <a:solidFill>
                  <a:srgbClr val="FFFFFF"/>
                </a:solidFill>
              </a:rPr>
              <a:t>The Rock Climbing Club has been out and about...</a:t>
            </a:r>
            <a:endParaRPr b="1" sz="4800">
              <a:solidFill>
                <a:srgbClr val="FFFFFF"/>
              </a:solidFill>
            </a:endParaRPr>
          </a:p>
        </p:txBody>
      </p:sp>
      <p:pic>
        <p:nvPicPr>
          <p:cNvPr id="289" name="Google Shape;289;p42"/>
          <p:cNvPicPr preferRelativeResize="0"/>
          <p:nvPr/>
        </p:nvPicPr>
        <p:blipFill>
          <a:blip r:embed="rId3">
            <a:alphaModFix/>
          </a:blip>
          <a:stretch>
            <a:fillRect/>
          </a:stretch>
        </p:blipFill>
        <p:spPr>
          <a:xfrm>
            <a:off x="12637667" y="2309925"/>
            <a:ext cx="10741278" cy="10741278"/>
          </a:xfrm>
          <a:prstGeom prst="rect">
            <a:avLst/>
          </a:prstGeom>
          <a:noFill/>
          <a:ln>
            <a:noFill/>
          </a:ln>
        </p:spPr>
      </p:pic>
      <p:pic>
        <p:nvPicPr>
          <p:cNvPr id="290" name="Google Shape;290;p42"/>
          <p:cNvPicPr preferRelativeResize="0"/>
          <p:nvPr/>
        </p:nvPicPr>
        <p:blipFill>
          <a:blip r:embed="rId4">
            <a:alphaModFix/>
          </a:blip>
          <a:stretch>
            <a:fillRect/>
          </a:stretch>
        </p:blipFill>
        <p:spPr>
          <a:xfrm>
            <a:off x="3119467" y="3028300"/>
            <a:ext cx="9304533" cy="9304533"/>
          </a:xfrm>
          <a:prstGeom prst="rect">
            <a:avLst/>
          </a:prstGeom>
          <a:noFill/>
          <a:ln>
            <a:noFill/>
          </a:ln>
        </p:spPr>
      </p:pic>
      <p:pic>
        <p:nvPicPr>
          <p:cNvPr id="291" name="Google Shape;291;p42"/>
          <p:cNvPicPr preferRelativeResize="0"/>
          <p:nvPr/>
        </p:nvPicPr>
        <p:blipFill>
          <a:blip r:embed="rId5">
            <a:alphaModFix/>
          </a:blip>
          <a:stretch>
            <a:fillRect/>
          </a:stretch>
        </p:blipFill>
        <p:spPr>
          <a:xfrm>
            <a:off x="250800" y="651067"/>
            <a:ext cx="11701597" cy="11701597"/>
          </a:xfrm>
          <a:prstGeom prst="rect">
            <a:avLst/>
          </a:prstGeom>
          <a:noFill/>
          <a:ln>
            <a:noFill/>
          </a:ln>
        </p:spPr>
      </p:pic>
      <p:pic>
        <p:nvPicPr>
          <p:cNvPr id="292" name="Google Shape;292;p42"/>
          <p:cNvPicPr preferRelativeResize="0"/>
          <p:nvPr/>
        </p:nvPicPr>
        <p:blipFill>
          <a:blip r:embed="rId6">
            <a:alphaModFix/>
          </a:blip>
          <a:stretch>
            <a:fillRect/>
          </a:stretch>
        </p:blipFill>
        <p:spPr>
          <a:xfrm>
            <a:off x="6898199" y="1839933"/>
            <a:ext cx="11211200" cy="11211269"/>
          </a:xfrm>
          <a:prstGeom prst="rect">
            <a:avLst/>
          </a:prstGeom>
          <a:noFill/>
          <a:ln>
            <a:noFill/>
          </a:ln>
        </p:spPr>
      </p:pic>
      <p:pic>
        <p:nvPicPr>
          <p:cNvPr id="293" name="Google Shape;293;p42"/>
          <p:cNvPicPr preferRelativeResize="0"/>
          <p:nvPr/>
        </p:nvPicPr>
        <p:blipFill>
          <a:blip r:embed="rId7">
            <a:alphaModFix/>
          </a:blip>
          <a:stretch>
            <a:fillRect/>
          </a:stretch>
        </p:blipFill>
        <p:spPr>
          <a:xfrm>
            <a:off x="13910600" y="2309933"/>
            <a:ext cx="10042734" cy="100427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2500"/>
                                        <p:tgtEl>
                                          <p:spTgt spid="290"/>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2500"/>
                                        <p:tgtEl>
                                          <p:spTgt spid="291"/>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2500"/>
                                        <p:tgtEl>
                                          <p:spTgt spid="292"/>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25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Google Shape;82;p16"/>
          <p:cNvSpPr txBox="1"/>
          <p:nvPr>
            <p:ph type="ctrTitle"/>
          </p:nvPr>
        </p:nvSpPr>
        <p:spPr>
          <a:xfrm>
            <a:off x="4480800" y="0"/>
            <a:ext cx="15422400" cy="1279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7200"/>
              <a:t>AIPCS ADA &amp; ADA %</a:t>
            </a:r>
            <a:endParaRPr b="1" sz="7200"/>
          </a:p>
        </p:txBody>
      </p:sp>
      <p:graphicFrame>
        <p:nvGraphicFramePr>
          <p:cNvPr id="83" name="Google Shape;83;p16"/>
          <p:cNvGraphicFramePr/>
          <p:nvPr/>
        </p:nvGraphicFramePr>
        <p:xfrm>
          <a:off x="1327625" y="1279867"/>
          <a:ext cx="3000000" cy="3000000"/>
        </p:xfrm>
        <a:graphic>
          <a:graphicData uri="http://schemas.openxmlformats.org/drawingml/2006/table">
            <a:tbl>
              <a:tblPr>
                <a:noFill/>
                <a:tableStyleId>{8D7ABE3D-311A-4C54-ABFD-375AD201EFA1}</a:tableStyleId>
              </a:tblPr>
              <a:tblGrid>
                <a:gridCol w="5910950"/>
                <a:gridCol w="7299075"/>
                <a:gridCol w="7299175"/>
              </a:tblGrid>
              <a:tr h="1159325">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ADA</a:t>
                      </a:r>
                      <a:endParaRPr b="1" sz="6000">
                        <a:solidFill>
                          <a:schemeClr val="accent5"/>
                        </a:solidFill>
                      </a:endParaRPr>
                    </a:p>
                  </a:txBody>
                  <a:tcPr marT="91425" marB="91425" marR="91425" marL="91425"/>
                </a:tc>
                <a:tc>
                  <a:txBody>
                    <a:bodyPr>
                      <a:noAutofit/>
                    </a:bodyPr>
                    <a:lstStyle/>
                    <a:p>
                      <a:pPr indent="0" lvl="0" marL="0" rtl="0" algn="l">
                        <a:spcBef>
                          <a:spcPts val="0"/>
                        </a:spcBef>
                        <a:spcAft>
                          <a:spcPts val="0"/>
                        </a:spcAft>
                        <a:buNone/>
                      </a:pPr>
                      <a:r>
                        <a:rPr b="1" lang="en-US" sz="6000">
                          <a:solidFill>
                            <a:schemeClr val="accent5"/>
                          </a:solidFill>
                        </a:rPr>
                        <a:t>ADA %</a:t>
                      </a:r>
                      <a:endParaRPr b="1" sz="6000">
                        <a:solidFill>
                          <a:schemeClr val="accent5"/>
                        </a:solidFill>
                      </a:endParaRPr>
                    </a:p>
                  </a:txBody>
                  <a:tcPr marT="91425" marB="91425" marR="91425" marL="91425"/>
                </a:tc>
              </a:tr>
              <a:tr h="1157600">
                <a:tc>
                  <a:txBody>
                    <a:bodyPr>
                      <a:noAutofit/>
                    </a:bodyPr>
                    <a:lstStyle/>
                    <a:p>
                      <a:pPr indent="0" lvl="0" marL="0" rtl="0" algn="l">
                        <a:spcBef>
                          <a:spcPts val="0"/>
                        </a:spcBef>
                        <a:spcAft>
                          <a:spcPts val="0"/>
                        </a:spcAft>
                        <a:buNone/>
                      </a:pPr>
                      <a:r>
                        <a:rPr b="1" lang="en-US" sz="6000">
                          <a:solidFill>
                            <a:schemeClr val="accent5"/>
                          </a:solidFill>
                        </a:rPr>
                        <a:t>Month 1a</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150.60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95.31</a:t>
                      </a:r>
                      <a:endParaRPr b="1" sz="6000">
                        <a:solidFill>
                          <a:schemeClr val="accent5"/>
                        </a:solidFill>
                      </a:endParaRPr>
                    </a:p>
                  </a:txBody>
                  <a:tcPr marT="91425" marB="91425" marR="91425" marL="91425"/>
                </a:tc>
              </a:tr>
              <a:tr h="1157600">
                <a:tc>
                  <a:txBody>
                    <a:bodyPr>
                      <a:noAutofit/>
                    </a:bodyPr>
                    <a:lstStyle/>
                    <a:p>
                      <a:pPr indent="0" lvl="0" marL="0" rtl="0" algn="l">
                        <a:spcBef>
                          <a:spcPts val="0"/>
                        </a:spcBef>
                        <a:spcAft>
                          <a:spcPts val="0"/>
                        </a:spcAft>
                        <a:buNone/>
                      </a:pPr>
                      <a:r>
                        <a:rPr b="1" lang="en-US" sz="6000">
                          <a:solidFill>
                            <a:schemeClr val="accent5"/>
                          </a:solidFill>
                        </a:rPr>
                        <a:t>Month 1b</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159.28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97.85</a:t>
                      </a:r>
                      <a:endParaRPr b="1" sz="6000">
                        <a:solidFill>
                          <a:schemeClr val="accent5"/>
                        </a:solidFill>
                      </a:endParaRPr>
                    </a:p>
                  </a:txBody>
                  <a:tcPr marT="91425" marB="91425" marR="91425" marL="91425"/>
                </a:tc>
              </a:tr>
              <a:tr h="1157600">
                <a:tc>
                  <a:txBody>
                    <a:bodyPr>
                      <a:noAutofit/>
                    </a:bodyPr>
                    <a:lstStyle/>
                    <a:p>
                      <a:pPr indent="0" lvl="0" marL="0" rtl="0" algn="l">
                        <a:spcBef>
                          <a:spcPts val="0"/>
                        </a:spcBef>
                        <a:spcAft>
                          <a:spcPts val="0"/>
                        </a:spcAft>
                        <a:buNone/>
                      </a:pPr>
                      <a:r>
                        <a:rPr b="1" lang="en-US" sz="6000">
                          <a:solidFill>
                            <a:schemeClr val="accent5"/>
                          </a:solidFill>
                        </a:rPr>
                        <a:t>Month 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158.42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98.40</a:t>
                      </a:r>
                      <a:endParaRPr b="1" sz="6000">
                        <a:solidFill>
                          <a:schemeClr val="accent5"/>
                        </a:solidFill>
                      </a:endParaRPr>
                    </a:p>
                  </a:txBody>
                  <a:tcPr marT="91425" marB="91425" marR="91425" marL="91425"/>
                </a:tc>
              </a:tr>
              <a:tr h="1157600">
                <a:tc>
                  <a:txBody>
                    <a:bodyPr>
                      <a:noAutofit/>
                    </a:bodyPr>
                    <a:lstStyle/>
                    <a:p>
                      <a:pPr indent="0" lvl="0" marL="0" rtl="0" algn="l">
                        <a:spcBef>
                          <a:spcPts val="0"/>
                        </a:spcBef>
                        <a:spcAft>
                          <a:spcPts val="0"/>
                        </a:spcAft>
                        <a:buNone/>
                      </a:pPr>
                      <a:r>
                        <a:rPr b="1" lang="en-US" sz="6000">
                          <a:solidFill>
                            <a:schemeClr val="accent5"/>
                          </a:solidFill>
                        </a:rPr>
                        <a:t>Month 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154.61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97.61</a:t>
                      </a:r>
                      <a:endParaRPr b="1" sz="6000">
                        <a:solidFill>
                          <a:schemeClr val="accent5"/>
                        </a:solidFill>
                      </a:endParaRPr>
                    </a:p>
                  </a:txBody>
                  <a:tcPr marT="91425" marB="91425" marR="91425" marL="91425"/>
                </a:tc>
              </a:tr>
              <a:tr h="1157600">
                <a:tc>
                  <a:txBody>
                    <a:bodyPr>
                      <a:noAutofit/>
                    </a:bodyPr>
                    <a:lstStyle/>
                    <a:p>
                      <a:pPr indent="0" lvl="0" marL="0" rtl="0" algn="l">
                        <a:spcBef>
                          <a:spcPts val="0"/>
                        </a:spcBef>
                        <a:spcAft>
                          <a:spcPts val="0"/>
                        </a:spcAft>
                        <a:buNone/>
                      </a:pPr>
                      <a:r>
                        <a:rPr b="1" lang="en-US" sz="6000">
                          <a:solidFill>
                            <a:schemeClr val="accent5"/>
                          </a:solidFill>
                        </a:rPr>
                        <a:t>Month 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154.70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96.69</a:t>
                      </a:r>
                      <a:endParaRPr b="1" sz="6000">
                        <a:solidFill>
                          <a:schemeClr val="accent5"/>
                        </a:solidFill>
                      </a:endParaRPr>
                    </a:p>
                  </a:txBody>
                  <a:tcPr marT="91425" marB="91425" marR="91425" marL="91425"/>
                </a:tc>
              </a:tr>
              <a:tr h="1157600">
                <a:tc>
                  <a:txBody>
                    <a:bodyPr>
                      <a:noAutofit/>
                    </a:bodyPr>
                    <a:lstStyle/>
                    <a:p>
                      <a:pPr indent="0" lvl="0" marL="0" rtl="0" algn="l">
                        <a:spcBef>
                          <a:spcPts val="0"/>
                        </a:spcBef>
                        <a:spcAft>
                          <a:spcPts val="0"/>
                        </a:spcAft>
                        <a:buNone/>
                      </a:pPr>
                      <a:r>
                        <a:rPr b="1" lang="en-US" sz="6000">
                          <a:solidFill>
                            <a:schemeClr val="accent5"/>
                          </a:solidFill>
                        </a:rPr>
                        <a:t>Month 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157.50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97.83</a:t>
                      </a:r>
                      <a:endParaRPr b="1" sz="6000">
                        <a:solidFill>
                          <a:schemeClr val="accent5"/>
                        </a:solidFill>
                      </a:endParaRPr>
                    </a:p>
                  </a:txBody>
                  <a:tcPr marT="91425" marB="91425" marR="91425" marL="91425"/>
                </a:tc>
              </a:tr>
              <a:tr h="1157600">
                <a:tc>
                  <a:txBody>
                    <a:bodyPr>
                      <a:noAutofit/>
                    </a:bodyPr>
                    <a:lstStyle/>
                    <a:p>
                      <a:pPr indent="0" lvl="0" marL="0" rtl="0" algn="l">
                        <a:spcBef>
                          <a:spcPts val="0"/>
                        </a:spcBef>
                        <a:spcAft>
                          <a:spcPts val="0"/>
                        </a:spcAft>
                        <a:buNone/>
                      </a:pPr>
                      <a:r>
                        <a:rPr b="1" lang="en-US" sz="6000">
                          <a:solidFill>
                            <a:schemeClr val="accent5"/>
                          </a:solidFill>
                        </a:rPr>
                        <a:t>Month 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156.83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97.65</a:t>
                      </a:r>
                      <a:endParaRPr b="1" sz="6000">
                        <a:solidFill>
                          <a:schemeClr val="accent5"/>
                        </a:solidFill>
                      </a:endParaRPr>
                    </a:p>
                  </a:txBody>
                  <a:tcPr marT="91425" marB="91425" marR="91425" marL="91425"/>
                </a:tc>
              </a:tr>
              <a:tr h="1157600">
                <a:tc>
                  <a:txBody>
                    <a:bodyPr>
                      <a:noAutofit/>
                    </a:bodyPr>
                    <a:lstStyle/>
                    <a:p>
                      <a:pPr indent="0" lvl="0" marL="0" rtl="0" algn="l">
                        <a:spcBef>
                          <a:spcPts val="0"/>
                        </a:spcBef>
                        <a:spcAft>
                          <a:spcPts val="0"/>
                        </a:spcAft>
                        <a:buNone/>
                      </a:pPr>
                      <a:r>
                        <a:rPr b="1" lang="en-US" sz="6000">
                          <a:solidFill>
                            <a:schemeClr val="accent5"/>
                          </a:solidFill>
                        </a:rPr>
                        <a:t>Month 7</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154.29</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97.04</a:t>
                      </a:r>
                      <a:endParaRPr b="1" sz="6000">
                        <a:solidFill>
                          <a:schemeClr val="accent5"/>
                        </a:solidFill>
                      </a:endParaRPr>
                    </a:p>
                  </a:txBody>
                  <a:tcPr marT="91425" marB="91425" marR="91425" marL="91425"/>
                </a:tc>
              </a:tr>
              <a:tr h="1157600">
                <a:tc>
                  <a:txBody>
                    <a:bodyPr>
                      <a:noAutofit/>
                    </a:bodyPr>
                    <a:lstStyle/>
                    <a:p>
                      <a:pPr indent="0" lvl="0" marL="0" rtl="0" algn="l">
                        <a:spcBef>
                          <a:spcPts val="0"/>
                        </a:spcBef>
                        <a:spcAft>
                          <a:spcPts val="0"/>
                        </a:spcAft>
                        <a:buNone/>
                      </a:pPr>
                      <a:r>
                        <a:rPr b="1" lang="en-US" sz="6000">
                          <a:solidFill>
                            <a:schemeClr val="accent5"/>
                          </a:solidFill>
                        </a:rPr>
                        <a:t>Month 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153.86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96.77</a:t>
                      </a:r>
                      <a:endParaRPr b="1" sz="6000">
                        <a:solidFill>
                          <a:schemeClr val="accent5"/>
                        </a:solidFill>
                      </a:endParaRPr>
                    </a:p>
                  </a:txBody>
                  <a:tcPr marT="91425" marB="91425" marR="91425" marL="91425"/>
                </a:tc>
              </a:tr>
            </a:tbl>
          </a:graphicData>
        </a:graphic>
      </p:graphicFrame>
      <p:sp>
        <p:nvSpPr>
          <p:cNvPr id="84" name="Google Shape;84;p16"/>
          <p:cNvSpPr txBox="1"/>
          <p:nvPr/>
        </p:nvSpPr>
        <p:spPr>
          <a:xfrm>
            <a:off x="1327625" y="12892000"/>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3600">
                <a:solidFill>
                  <a:schemeClr val="accent5"/>
                </a:solidFill>
              </a:rPr>
              <a:t>*Reporting period March 4, 2019 to March 29, 2019</a:t>
            </a:r>
            <a:endParaRPr b="1" sz="3600">
              <a:solidFill>
                <a:schemeClr val="accent5"/>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7" name="Shape 297"/>
        <p:cNvGrpSpPr/>
        <p:nvPr/>
      </p:nvGrpSpPr>
      <p:grpSpPr>
        <a:xfrm>
          <a:off x="0" y="0"/>
          <a:ext cx="0" cy="0"/>
          <a:chOff x="0" y="0"/>
          <a:chExt cx="0" cy="0"/>
        </a:xfrm>
      </p:grpSpPr>
      <p:sp>
        <p:nvSpPr>
          <p:cNvPr id="298" name="Google Shape;298;p43"/>
          <p:cNvSpPr txBox="1"/>
          <p:nvPr>
            <p:ph type="title"/>
          </p:nvPr>
        </p:nvSpPr>
        <p:spPr>
          <a:xfrm>
            <a:off x="12475500" y="999850"/>
            <a:ext cx="239016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AIPHS Athletics </a:t>
            </a:r>
            <a:endParaRPr b="1"/>
          </a:p>
          <a:p>
            <a:pPr indent="0" lvl="0" marL="0" rtl="0" algn="l">
              <a:spcBef>
                <a:spcPts val="0"/>
              </a:spcBef>
              <a:spcAft>
                <a:spcPts val="0"/>
              </a:spcAft>
              <a:buNone/>
            </a:pPr>
            <a:r>
              <a:rPr b="1" lang="en-US"/>
              <a:t>Updates</a:t>
            </a:r>
            <a:endParaRPr b="1"/>
          </a:p>
        </p:txBody>
      </p:sp>
      <p:sp>
        <p:nvSpPr>
          <p:cNvPr id="299" name="Google Shape;299;p43"/>
          <p:cNvSpPr txBox="1"/>
          <p:nvPr>
            <p:ph idx="4294967295" type="subTitle"/>
          </p:nvPr>
        </p:nvSpPr>
        <p:spPr>
          <a:xfrm>
            <a:off x="12246075" y="4401675"/>
            <a:ext cx="11488500" cy="8839800"/>
          </a:xfrm>
          <a:prstGeom prst="rect">
            <a:avLst/>
          </a:prstGeom>
        </p:spPr>
        <p:txBody>
          <a:bodyPr anchorCtr="0" anchor="t" bIns="243800" lIns="243800" spcFirstLastPara="1" rIns="243800" wrap="square" tIns="243800">
            <a:noAutofit/>
          </a:bodyPr>
          <a:lstStyle/>
          <a:p>
            <a:pPr indent="-444500" lvl="0" marL="457200" rtl="0" algn="l">
              <a:spcBef>
                <a:spcPts val="0"/>
              </a:spcBef>
              <a:spcAft>
                <a:spcPts val="0"/>
              </a:spcAft>
              <a:buSzPts val="3400"/>
              <a:buChar char="●"/>
            </a:pPr>
            <a:r>
              <a:rPr lang="en-US" sz="3400"/>
              <a:t>Annual Title IX Athletic Participation Survey was submitted in April.  The Athletic Department is in the process of creating its own comprehensive Title IX Report which would include various statistics about the athletic program.  Among the highlights:</a:t>
            </a:r>
            <a:br>
              <a:rPr lang="en-US" sz="3400"/>
            </a:br>
            <a:endParaRPr sz="3400"/>
          </a:p>
          <a:p>
            <a:pPr indent="-444500" lvl="0" marL="457200" rtl="0" algn="l">
              <a:spcBef>
                <a:spcPts val="0"/>
              </a:spcBef>
              <a:spcAft>
                <a:spcPts val="0"/>
              </a:spcAft>
              <a:buSzPts val="3400"/>
              <a:buChar char="●"/>
            </a:pPr>
            <a:r>
              <a:rPr lang="en-US" sz="3400"/>
              <a:t>129 Athletes (64 Boys and 65 Girls) participated in sports this year, over 31 percent of the AIPHS student Body. </a:t>
            </a:r>
            <a:endParaRPr sz="3400"/>
          </a:p>
          <a:p>
            <a:pPr indent="-444500" lvl="0" marL="457200" rtl="0" algn="l">
              <a:spcBef>
                <a:spcPts val="0"/>
              </a:spcBef>
              <a:spcAft>
                <a:spcPts val="0"/>
              </a:spcAft>
              <a:buSzPts val="3400"/>
              <a:buChar char="●"/>
            </a:pPr>
            <a:r>
              <a:rPr lang="en-US" sz="3400"/>
              <a:t>Overall Sports GPA is 3.58</a:t>
            </a:r>
            <a:endParaRPr sz="3400"/>
          </a:p>
          <a:p>
            <a:pPr indent="-444500" lvl="0" marL="457200" rtl="0" algn="l">
              <a:spcBef>
                <a:spcPts val="0"/>
              </a:spcBef>
              <a:spcAft>
                <a:spcPts val="0"/>
              </a:spcAft>
              <a:buSzPts val="3400"/>
              <a:buChar char="●"/>
            </a:pPr>
            <a:r>
              <a:rPr lang="en-US" sz="3400"/>
              <a:t>2 Championship and 5 Runner-Up Banners; 8 State Qualifying Athletes; 3 Max Prep Players of the Week (Overall)</a:t>
            </a:r>
            <a:endParaRPr sz="3400"/>
          </a:p>
          <a:p>
            <a:pPr indent="0" lvl="0" marL="457200" rtl="0" algn="l">
              <a:spcBef>
                <a:spcPts val="4300"/>
              </a:spcBef>
              <a:spcAft>
                <a:spcPts val="0"/>
              </a:spcAft>
              <a:buNone/>
            </a:pPr>
            <a:r>
              <a:t/>
            </a:r>
            <a:endParaRPr sz="3400"/>
          </a:p>
          <a:p>
            <a:pPr indent="0" lvl="0" marL="457200" rtl="0" algn="l">
              <a:spcBef>
                <a:spcPts val="4300"/>
              </a:spcBef>
              <a:spcAft>
                <a:spcPts val="4300"/>
              </a:spcAft>
              <a:buNone/>
            </a:pPr>
            <a:r>
              <a:t/>
            </a:r>
            <a:endParaRPr sz="3400"/>
          </a:p>
        </p:txBody>
      </p:sp>
      <p:pic>
        <p:nvPicPr>
          <p:cNvPr id="300" name="Google Shape;300;p43"/>
          <p:cNvPicPr preferRelativeResize="0"/>
          <p:nvPr/>
        </p:nvPicPr>
        <p:blipFill>
          <a:blip r:embed="rId3">
            <a:alphaModFix/>
          </a:blip>
          <a:stretch>
            <a:fillRect/>
          </a:stretch>
        </p:blipFill>
        <p:spPr>
          <a:xfrm>
            <a:off x="152400" y="152400"/>
            <a:ext cx="10363200" cy="13411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04" name="Shape 304"/>
        <p:cNvGrpSpPr/>
        <p:nvPr/>
      </p:nvGrpSpPr>
      <p:grpSpPr>
        <a:xfrm>
          <a:off x="0" y="0"/>
          <a:ext cx="0" cy="0"/>
          <a:chOff x="0" y="0"/>
          <a:chExt cx="0" cy="0"/>
        </a:xfrm>
      </p:grpSpPr>
      <p:sp>
        <p:nvSpPr>
          <p:cNvPr id="305" name="Google Shape;305;p44"/>
          <p:cNvSpPr txBox="1"/>
          <p:nvPr>
            <p:ph type="title"/>
          </p:nvPr>
        </p:nvSpPr>
        <p:spPr>
          <a:xfrm>
            <a:off x="14061850" y="999850"/>
            <a:ext cx="223152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AIPHS Athletics </a:t>
            </a:r>
            <a:endParaRPr b="1"/>
          </a:p>
          <a:p>
            <a:pPr indent="0" lvl="0" marL="0" rtl="0" algn="l">
              <a:spcBef>
                <a:spcPts val="0"/>
              </a:spcBef>
              <a:spcAft>
                <a:spcPts val="0"/>
              </a:spcAft>
              <a:buNone/>
            </a:pPr>
            <a:r>
              <a:rPr b="1" lang="en-US"/>
              <a:t>Updates</a:t>
            </a:r>
            <a:endParaRPr b="1"/>
          </a:p>
        </p:txBody>
      </p:sp>
      <p:sp>
        <p:nvSpPr>
          <p:cNvPr id="306" name="Google Shape;306;p44"/>
          <p:cNvSpPr txBox="1"/>
          <p:nvPr>
            <p:ph idx="4294967295" type="subTitle"/>
          </p:nvPr>
        </p:nvSpPr>
        <p:spPr>
          <a:xfrm>
            <a:off x="13683100" y="4401675"/>
            <a:ext cx="10051500" cy="8839800"/>
          </a:xfrm>
          <a:prstGeom prst="rect">
            <a:avLst/>
          </a:prstGeom>
        </p:spPr>
        <p:txBody>
          <a:bodyPr anchorCtr="0" anchor="t" bIns="243800" lIns="243800" spcFirstLastPara="1" rIns="243800" wrap="square" tIns="243800">
            <a:noAutofit/>
          </a:bodyPr>
          <a:lstStyle/>
          <a:p>
            <a:pPr indent="-419100" lvl="0" marL="457200" rtl="0" algn="l">
              <a:spcBef>
                <a:spcPts val="0"/>
              </a:spcBef>
              <a:spcAft>
                <a:spcPts val="0"/>
              </a:spcAft>
              <a:buSzPts val="3000"/>
              <a:buChar char="●"/>
            </a:pPr>
            <a:r>
              <a:rPr lang="en-US" sz="3000"/>
              <a:t>The AIPHS S.E.A. Eagles Varsity Boys Team placed 2nd in the CIF-Oakland Section Championships, while the Girls Varsity team placed third.  The S.E.A. Eagles JV Boys won 1st place  and our JV girls placed 2nd.  </a:t>
            </a:r>
            <a:br>
              <a:rPr lang="en-US" sz="3000"/>
            </a:br>
            <a:endParaRPr sz="3000">
              <a:solidFill>
                <a:srgbClr val="FFFFFF"/>
              </a:solidFill>
            </a:endParaRPr>
          </a:p>
          <a:p>
            <a:pPr indent="-419100" lvl="0" marL="457200" rtl="0" algn="l">
              <a:spcBef>
                <a:spcPts val="0"/>
              </a:spcBef>
              <a:spcAft>
                <a:spcPts val="0"/>
              </a:spcAft>
              <a:buClr>
                <a:srgbClr val="FFFFFF"/>
              </a:buClr>
              <a:buSzPts val="3000"/>
              <a:buChar char="●"/>
            </a:pPr>
            <a:r>
              <a:rPr lang="en-US" sz="3000">
                <a:solidFill>
                  <a:srgbClr val="FFFFFF"/>
                </a:solidFill>
              </a:rPr>
              <a:t>Additionally, five AIMS Athletes participated in the </a:t>
            </a:r>
            <a:r>
              <a:rPr lang="en-US" sz="3000">
                <a:solidFill>
                  <a:srgbClr val="FFFFFF"/>
                </a:solidFill>
                <a:uFill>
                  <a:noFill/>
                </a:uFill>
                <a:hlinkClick r:id="rId3"/>
              </a:rPr>
              <a:t>CIF State</a:t>
            </a:r>
            <a:r>
              <a:rPr lang="en-US" sz="3000">
                <a:solidFill>
                  <a:srgbClr val="FFFFFF"/>
                </a:solidFill>
              </a:rPr>
              <a:t> Championships in Corvis, CA:   Freshman Josephina Martinez became the first AIMS Female and Freshman State Qualifying Athlete; Emerson Velasquez became the first American Indian Model Schools student to qualify for state in two different sports; Freshman Yufei Ma became the first AIMS Freshman male state qualifying athlete; and Sophomores Felix Tran and Alvin Peng also qualified for state.</a:t>
            </a:r>
            <a:endParaRPr sz="3000"/>
          </a:p>
        </p:txBody>
      </p:sp>
      <p:pic>
        <p:nvPicPr>
          <p:cNvPr id="307" name="Google Shape;307;p44"/>
          <p:cNvPicPr preferRelativeResize="0"/>
          <p:nvPr/>
        </p:nvPicPr>
        <p:blipFill>
          <a:blip r:embed="rId4">
            <a:alphaModFix/>
          </a:blip>
          <a:stretch>
            <a:fillRect/>
          </a:stretch>
        </p:blipFill>
        <p:spPr>
          <a:xfrm>
            <a:off x="0" y="7677881"/>
            <a:ext cx="12941899" cy="5877769"/>
          </a:xfrm>
          <a:prstGeom prst="rect">
            <a:avLst/>
          </a:prstGeom>
          <a:noFill/>
          <a:ln>
            <a:noFill/>
          </a:ln>
        </p:spPr>
      </p:pic>
      <p:pic>
        <p:nvPicPr>
          <p:cNvPr id="308" name="Google Shape;308;p44"/>
          <p:cNvPicPr preferRelativeResize="0"/>
          <p:nvPr/>
        </p:nvPicPr>
        <p:blipFill>
          <a:blip r:embed="rId5">
            <a:alphaModFix/>
          </a:blip>
          <a:stretch>
            <a:fillRect/>
          </a:stretch>
        </p:blipFill>
        <p:spPr>
          <a:xfrm>
            <a:off x="152400" y="152400"/>
            <a:ext cx="12789510" cy="717917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2" name="Shape 312"/>
        <p:cNvGrpSpPr/>
        <p:nvPr/>
      </p:nvGrpSpPr>
      <p:grpSpPr>
        <a:xfrm>
          <a:off x="0" y="0"/>
          <a:ext cx="0" cy="0"/>
          <a:chOff x="0" y="0"/>
          <a:chExt cx="0" cy="0"/>
        </a:xfrm>
      </p:grpSpPr>
      <p:sp>
        <p:nvSpPr>
          <p:cNvPr id="313" name="Google Shape;313;p45"/>
          <p:cNvSpPr txBox="1"/>
          <p:nvPr>
            <p:ph type="title"/>
          </p:nvPr>
        </p:nvSpPr>
        <p:spPr>
          <a:xfrm>
            <a:off x="14061850" y="999850"/>
            <a:ext cx="223152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AIPHS Athletics </a:t>
            </a:r>
            <a:endParaRPr b="1"/>
          </a:p>
          <a:p>
            <a:pPr indent="0" lvl="0" marL="0" rtl="0" algn="l">
              <a:spcBef>
                <a:spcPts val="0"/>
              </a:spcBef>
              <a:spcAft>
                <a:spcPts val="0"/>
              </a:spcAft>
              <a:buNone/>
            </a:pPr>
            <a:r>
              <a:rPr b="1" lang="en-US"/>
              <a:t>Updates</a:t>
            </a:r>
            <a:endParaRPr b="1"/>
          </a:p>
        </p:txBody>
      </p:sp>
      <p:sp>
        <p:nvSpPr>
          <p:cNvPr id="314" name="Google Shape;314;p45"/>
          <p:cNvSpPr txBox="1"/>
          <p:nvPr>
            <p:ph idx="4294967295" type="subTitle"/>
          </p:nvPr>
        </p:nvSpPr>
        <p:spPr>
          <a:xfrm>
            <a:off x="13683100" y="4401675"/>
            <a:ext cx="10051500" cy="8839800"/>
          </a:xfrm>
          <a:prstGeom prst="rect">
            <a:avLst/>
          </a:prstGeom>
        </p:spPr>
        <p:txBody>
          <a:bodyPr anchorCtr="0" anchor="t" bIns="243800" lIns="243800" spcFirstLastPara="1" rIns="243800" wrap="square" tIns="243800">
            <a:noAutofit/>
          </a:bodyPr>
          <a:lstStyle/>
          <a:p>
            <a:pPr indent="-419100" lvl="0" marL="457200" rtl="0" algn="l">
              <a:spcBef>
                <a:spcPts val="0"/>
              </a:spcBef>
              <a:spcAft>
                <a:spcPts val="0"/>
              </a:spcAft>
              <a:buSzPts val="3000"/>
              <a:buChar char="●"/>
            </a:pPr>
            <a:r>
              <a:rPr lang="en-US" sz="3000"/>
              <a:t>The AIPHS Volleyball Team finished team finished 7-6 overall, 2nd overall in our charter school conference, and went 4-2 against traditional Oakland Public Schools - including wins over Oakland Tech and Oakland High.  </a:t>
            </a:r>
            <a:br>
              <a:rPr lang="en-US" sz="3000"/>
            </a:br>
            <a:endParaRPr sz="3000"/>
          </a:p>
          <a:p>
            <a:pPr indent="-419100" lvl="0" marL="457200" rtl="0" algn="l">
              <a:spcBef>
                <a:spcPts val="0"/>
              </a:spcBef>
              <a:spcAft>
                <a:spcPts val="0"/>
              </a:spcAft>
              <a:buSzPts val="3000"/>
              <a:buChar char="●"/>
            </a:pPr>
            <a:r>
              <a:rPr lang="en-US" sz="3000"/>
              <a:t>The Boys team advanced as the #3 seed in the CIF-Oakland Section Playoffs before losing to Skyline High School.</a:t>
            </a:r>
            <a:br>
              <a:rPr lang="en-US" sz="3000"/>
            </a:br>
            <a:endParaRPr sz="3000">
              <a:solidFill>
                <a:srgbClr val="FFFFFF"/>
              </a:solidFill>
            </a:endParaRPr>
          </a:p>
          <a:p>
            <a:pPr indent="-419100" lvl="0" marL="457200" rtl="0" algn="l">
              <a:spcBef>
                <a:spcPts val="0"/>
              </a:spcBef>
              <a:spcAft>
                <a:spcPts val="0"/>
              </a:spcAft>
              <a:buClr>
                <a:srgbClr val="FFFFFF"/>
              </a:buClr>
              <a:buSzPts val="3000"/>
              <a:buChar char="●"/>
            </a:pPr>
            <a:r>
              <a:rPr lang="en-US" sz="3000"/>
              <a:t>Congrats to Coach Cassandra Choi, on being selected as the CIF Oakland Section Boys Volleyball Coach of the Year, and Eric Huang (1st Team) and Weston Cao (2nd Team) on being selected on the All League Teams. </a:t>
            </a:r>
            <a:endParaRPr sz="3000"/>
          </a:p>
        </p:txBody>
      </p:sp>
      <p:pic>
        <p:nvPicPr>
          <p:cNvPr id="315" name="Google Shape;315;p45"/>
          <p:cNvPicPr preferRelativeResize="0"/>
          <p:nvPr/>
        </p:nvPicPr>
        <p:blipFill rotWithShape="1">
          <a:blip r:embed="rId3">
            <a:alphaModFix/>
          </a:blip>
          <a:srcRect b="8921" l="0" r="0" t="3003"/>
          <a:stretch/>
        </p:blipFill>
        <p:spPr>
          <a:xfrm>
            <a:off x="304800" y="6216650"/>
            <a:ext cx="13378298" cy="6636049"/>
          </a:xfrm>
          <a:prstGeom prst="rect">
            <a:avLst/>
          </a:prstGeom>
          <a:noFill/>
          <a:ln>
            <a:noFill/>
          </a:ln>
        </p:spPr>
      </p:pic>
      <p:pic>
        <p:nvPicPr>
          <p:cNvPr id="316" name="Google Shape;316;p45"/>
          <p:cNvPicPr preferRelativeResize="0"/>
          <p:nvPr/>
        </p:nvPicPr>
        <p:blipFill rotWithShape="1">
          <a:blip r:embed="rId4">
            <a:alphaModFix/>
          </a:blip>
          <a:srcRect b="0" l="0" r="0" t="22893"/>
          <a:stretch/>
        </p:blipFill>
        <p:spPr>
          <a:xfrm>
            <a:off x="152400" y="152400"/>
            <a:ext cx="13530700" cy="66360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20" name="Shape 320"/>
        <p:cNvGrpSpPr/>
        <p:nvPr/>
      </p:nvGrpSpPr>
      <p:grpSpPr>
        <a:xfrm>
          <a:off x="0" y="0"/>
          <a:ext cx="0" cy="0"/>
          <a:chOff x="0" y="0"/>
          <a:chExt cx="0" cy="0"/>
        </a:xfrm>
      </p:grpSpPr>
      <p:sp>
        <p:nvSpPr>
          <p:cNvPr id="321" name="Google Shape;321;p46"/>
          <p:cNvSpPr txBox="1"/>
          <p:nvPr>
            <p:ph type="title"/>
          </p:nvPr>
        </p:nvSpPr>
        <p:spPr>
          <a:xfrm>
            <a:off x="14061850" y="999850"/>
            <a:ext cx="223152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AIPHS Athletics </a:t>
            </a:r>
            <a:endParaRPr b="1"/>
          </a:p>
          <a:p>
            <a:pPr indent="0" lvl="0" marL="0" rtl="0" algn="l">
              <a:spcBef>
                <a:spcPts val="0"/>
              </a:spcBef>
              <a:spcAft>
                <a:spcPts val="0"/>
              </a:spcAft>
              <a:buNone/>
            </a:pPr>
            <a:r>
              <a:rPr b="1" lang="en-US"/>
              <a:t>Updates</a:t>
            </a:r>
            <a:endParaRPr b="1"/>
          </a:p>
        </p:txBody>
      </p:sp>
      <p:sp>
        <p:nvSpPr>
          <p:cNvPr id="322" name="Google Shape;322;p46"/>
          <p:cNvSpPr txBox="1"/>
          <p:nvPr>
            <p:ph idx="4294967295" type="subTitle"/>
          </p:nvPr>
        </p:nvSpPr>
        <p:spPr>
          <a:xfrm>
            <a:off x="13683100" y="4401675"/>
            <a:ext cx="10051500" cy="8839800"/>
          </a:xfrm>
          <a:prstGeom prst="rect">
            <a:avLst/>
          </a:prstGeom>
        </p:spPr>
        <p:txBody>
          <a:bodyPr anchorCtr="0" anchor="t" bIns="243800" lIns="243800" spcFirstLastPara="1" rIns="243800" wrap="square" tIns="243800">
            <a:noAutofit/>
          </a:bodyPr>
          <a:lstStyle/>
          <a:p>
            <a:pPr indent="-457200" lvl="0" marL="457200" rtl="0" algn="l">
              <a:spcBef>
                <a:spcPts val="0"/>
              </a:spcBef>
              <a:spcAft>
                <a:spcPts val="0"/>
              </a:spcAft>
              <a:buSzPts val="3600"/>
              <a:buChar char="●"/>
            </a:pPr>
            <a:r>
              <a:rPr lang="en-US" sz="3600"/>
              <a:t>The AIPHS Soccer team season ended with a 2-7 record overall.  Sophomore Gia Shine was recognized as the MaxPreps / United Soccer Coaches player of the week for the state of California, the third AIPHS Soccer Team Athlete to receive the reward in two years of AIPHS Sports.  Gia Shine finished 6th in the state of California for goals scored during the Spring Soccer Season (15), and the second highest goal per game average.  </a:t>
            </a:r>
            <a:br>
              <a:rPr lang="en-US" sz="3600"/>
            </a:br>
            <a:endParaRPr sz="3600"/>
          </a:p>
        </p:txBody>
      </p:sp>
      <p:pic>
        <p:nvPicPr>
          <p:cNvPr id="323" name="Google Shape;323;p46"/>
          <p:cNvPicPr preferRelativeResize="0"/>
          <p:nvPr/>
        </p:nvPicPr>
        <p:blipFill>
          <a:blip r:embed="rId3">
            <a:alphaModFix/>
          </a:blip>
          <a:stretch>
            <a:fillRect/>
          </a:stretch>
        </p:blipFill>
        <p:spPr>
          <a:xfrm>
            <a:off x="681000" y="3604475"/>
            <a:ext cx="13002100" cy="650705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27" name="Shape 327"/>
        <p:cNvGrpSpPr/>
        <p:nvPr/>
      </p:nvGrpSpPr>
      <p:grpSpPr>
        <a:xfrm>
          <a:off x="0" y="0"/>
          <a:ext cx="0" cy="0"/>
          <a:chOff x="0" y="0"/>
          <a:chExt cx="0" cy="0"/>
        </a:xfrm>
      </p:grpSpPr>
      <p:sp>
        <p:nvSpPr>
          <p:cNvPr id="328" name="Google Shape;328;p47"/>
          <p:cNvSpPr txBox="1"/>
          <p:nvPr>
            <p:ph type="title"/>
          </p:nvPr>
        </p:nvSpPr>
        <p:spPr>
          <a:xfrm>
            <a:off x="14061850" y="999850"/>
            <a:ext cx="22315200" cy="18297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a:t>AIPHS Athletics </a:t>
            </a:r>
            <a:endParaRPr b="1"/>
          </a:p>
          <a:p>
            <a:pPr indent="0" lvl="0" marL="0" rtl="0" algn="l">
              <a:spcBef>
                <a:spcPts val="0"/>
              </a:spcBef>
              <a:spcAft>
                <a:spcPts val="0"/>
              </a:spcAft>
              <a:buNone/>
            </a:pPr>
            <a:r>
              <a:rPr b="1" lang="en-US"/>
              <a:t>Updates</a:t>
            </a:r>
            <a:endParaRPr b="1"/>
          </a:p>
        </p:txBody>
      </p:sp>
      <p:sp>
        <p:nvSpPr>
          <p:cNvPr id="329" name="Google Shape;329;p47"/>
          <p:cNvSpPr txBox="1"/>
          <p:nvPr>
            <p:ph idx="4294967295" type="subTitle"/>
          </p:nvPr>
        </p:nvSpPr>
        <p:spPr>
          <a:xfrm>
            <a:off x="13683100" y="4401675"/>
            <a:ext cx="10051500" cy="8839800"/>
          </a:xfrm>
          <a:prstGeom prst="rect">
            <a:avLst/>
          </a:prstGeom>
        </p:spPr>
        <p:txBody>
          <a:bodyPr anchorCtr="0" anchor="t" bIns="243800" lIns="243800" spcFirstLastPara="1" rIns="243800" wrap="square" tIns="243800">
            <a:noAutofit/>
          </a:bodyPr>
          <a:lstStyle/>
          <a:p>
            <a:pPr indent="-457200" lvl="0" marL="457200" rtl="0" algn="l">
              <a:spcBef>
                <a:spcPts val="0"/>
              </a:spcBef>
              <a:spcAft>
                <a:spcPts val="0"/>
              </a:spcAft>
              <a:buSzPts val="3600"/>
              <a:buChar char="●"/>
            </a:pPr>
            <a:r>
              <a:rPr lang="en-US" sz="3600"/>
              <a:t>AIMS District Athletic Director, Maurice Williams was appointed by BACSAC to represent on the OUSD / CIF Oakland Section Policy Committee for Sports.  </a:t>
            </a:r>
            <a:endParaRPr sz="3600"/>
          </a:p>
          <a:p>
            <a:pPr indent="-457200" lvl="0" marL="457200" rtl="0" algn="l">
              <a:spcBef>
                <a:spcPts val="0"/>
              </a:spcBef>
              <a:spcAft>
                <a:spcPts val="0"/>
              </a:spcAft>
              <a:buSzPts val="3600"/>
              <a:buChar char="●"/>
            </a:pPr>
            <a:r>
              <a:rPr lang="en-US" sz="3600"/>
              <a:t>The AIMS Athletic Department will be creating a Sports Handbook over the summer</a:t>
            </a:r>
            <a:endParaRPr sz="3600"/>
          </a:p>
          <a:p>
            <a:pPr indent="0" lvl="0" marL="0" rtl="0" algn="l">
              <a:spcBef>
                <a:spcPts val="4300"/>
              </a:spcBef>
              <a:spcAft>
                <a:spcPts val="0"/>
              </a:spcAft>
              <a:buNone/>
            </a:pPr>
            <a:r>
              <a:rPr b="1" lang="en-US" sz="3600"/>
              <a:t>Upcoming Events:</a:t>
            </a:r>
            <a:endParaRPr b="1" sz="3600"/>
          </a:p>
          <a:p>
            <a:pPr indent="-457200" lvl="0" marL="457200" rtl="0" algn="l">
              <a:spcBef>
                <a:spcPts val="4300"/>
              </a:spcBef>
              <a:spcAft>
                <a:spcPts val="0"/>
              </a:spcAft>
              <a:buSzPts val="3600"/>
              <a:buChar char="●"/>
            </a:pPr>
            <a:r>
              <a:rPr b="1" lang="en-US" sz="3600"/>
              <a:t>Gatorade G-Day Experience: </a:t>
            </a:r>
            <a:r>
              <a:rPr lang="en-US" sz="3600"/>
              <a:t> Tuesday, May 21 - Wednesday, May 23.  </a:t>
            </a:r>
            <a:endParaRPr b="1" sz="3600"/>
          </a:p>
          <a:p>
            <a:pPr indent="-457200" lvl="0" marL="457200" rtl="0" algn="l">
              <a:spcBef>
                <a:spcPts val="0"/>
              </a:spcBef>
              <a:spcAft>
                <a:spcPts val="0"/>
              </a:spcAft>
              <a:buSzPts val="3600"/>
              <a:buChar char="●"/>
            </a:pPr>
            <a:r>
              <a:rPr b="1" lang="en-US" sz="3600"/>
              <a:t>Winter / Spring Sports Banquet: T</a:t>
            </a:r>
            <a:r>
              <a:rPr lang="en-US" sz="3600"/>
              <a:t>uesday, June 11, at 6PM.  </a:t>
            </a:r>
            <a:endParaRPr sz="3600"/>
          </a:p>
          <a:p>
            <a:pPr indent="0" lvl="0" marL="0" rtl="0" algn="l">
              <a:spcBef>
                <a:spcPts val="4300"/>
              </a:spcBef>
              <a:spcAft>
                <a:spcPts val="4300"/>
              </a:spcAft>
              <a:buNone/>
            </a:pPr>
            <a:r>
              <a:t/>
            </a:r>
            <a:endParaRPr sz="3600"/>
          </a:p>
        </p:txBody>
      </p:sp>
      <p:pic>
        <p:nvPicPr>
          <p:cNvPr id="330" name="Google Shape;330;p47"/>
          <p:cNvPicPr preferRelativeResize="0"/>
          <p:nvPr/>
        </p:nvPicPr>
        <p:blipFill>
          <a:blip r:embed="rId3">
            <a:alphaModFix/>
          </a:blip>
          <a:stretch>
            <a:fillRect/>
          </a:stretch>
        </p:blipFill>
        <p:spPr>
          <a:xfrm>
            <a:off x="3705500" y="1411434"/>
            <a:ext cx="6331197" cy="5478616"/>
          </a:xfrm>
          <a:prstGeom prst="rect">
            <a:avLst/>
          </a:prstGeom>
          <a:noFill/>
          <a:ln>
            <a:noFill/>
          </a:ln>
        </p:spPr>
      </p:pic>
      <p:pic>
        <p:nvPicPr>
          <p:cNvPr descr="Image result for gatorade logo" id="331" name="Google Shape;331;p47"/>
          <p:cNvPicPr preferRelativeResize="0"/>
          <p:nvPr/>
        </p:nvPicPr>
        <p:blipFill>
          <a:blip r:embed="rId4">
            <a:alphaModFix/>
          </a:blip>
          <a:stretch>
            <a:fillRect/>
          </a:stretch>
        </p:blipFill>
        <p:spPr>
          <a:xfrm>
            <a:off x="4216788" y="7432213"/>
            <a:ext cx="5308600" cy="5308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7"/>
          <p:cNvSpPr txBox="1"/>
          <p:nvPr>
            <p:ph type="ctrTitle"/>
          </p:nvPr>
        </p:nvSpPr>
        <p:spPr>
          <a:xfrm>
            <a:off x="4480800" y="0"/>
            <a:ext cx="15422400" cy="1279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7200"/>
              <a:t>AIPCS II ADA &amp; ADA %</a:t>
            </a:r>
            <a:endParaRPr b="1" sz="7200"/>
          </a:p>
        </p:txBody>
      </p:sp>
      <p:graphicFrame>
        <p:nvGraphicFramePr>
          <p:cNvPr id="90" name="Google Shape;90;p17"/>
          <p:cNvGraphicFramePr/>
          <p:nvPr/>
        </p:nvGraphicFramePr>
        <p:xfrm>
          <a:off x="1125625" y="1734550"/>
          <a:ext cx="3000000" cy="3000000"/>
        </p:xfrm>
        <a:graphic>
          <a:graphicData uri="http://schemas.openxmlformats.org/drawingml/2006/table">
            <a:tbl>
              <a:tblPr>
                <a:noFill/>
                <a:tableStyleId>{8D7ABE3D-311A-4C54-ABFD-375AD201EFA1}</a:tableStyleId>
              </a:tblPr>
              <a:tblGrid>
                <a:gridCol w="6262350"/>
                <a:gridCol w="6611350"/>
                <a:gridCol w="7454100"/>
              </a:tblGrid>
              <a:tr h="1280125">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ADA</a:t>
                      </a:r>
                      <a:endParaRPr b="1" sz="6000">
                        <a:solidFill>
                          <a:schemeClr val="accent5"/>
                        </a:solidFill>
                      </a:endParaRPr>
                    </a:p>
                  </a:txBody>
                  <a:tcPr marT="91425" marB="91425" marR="91425" marL="91425"/>
                </a:tc>
                <a:tc>
                  <a:txBody>
                    <a:bodyPr>
                      <a:noAutofit/>
                    </a:bodyPr>
                    <a:lstStyle/>
                    <a:p>
                      <a:pPr indent="0" lvl="0" marL="0" rtl="0" algn="l">
                        <a:spcBef>
                          <a:spcPts val="0"/>
                        </a:spcBef>
                        <a:spcAft>
                          <a:spcPts val="0"/>
                        </a:spcAft>
                        <a:buNone/>
                      </a:pPr>
                      <a:r>
                        <a:rPr b="1" lang="en-US" sz="6000">
                          <a:solidFill>
                            <a:schemeClr val="accent5"/>
                          </a:solidFill>
                        </a:rPr>
                        <a:t>ADA %</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Month 1a</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737.38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98.37</a:t>
                      </a:r>
                      <a:endParaRPr b="1" sz="6000">
                        <a:solidFill>
                          <a:schemeClr val="accent5"/>
                        </a:solidFill>
                      </a:endParaRPr>
                    </a:p>
                  </a:txBody>
                  <a:tcPr marT="91425" marB="91425" marR="91425" marL="91425"/>
                </a:tc>
              </a:tr>
              <a:tr h="396200">
                <a:tc>
                  <a:txBody>
                    <a:bodyPr>
                      <a:noAutofit/>
                    </a:bodyPr>
                    <a:lstStyle/>
                    <a:p>
                      <a:pPr indent="0" lvl="0" marL="0" rtl="0" algn="l">
                        <a:spcBef>
                          <a:spcPts val="0"/>
                        </a:spcBef>
                        <a:spcAft>
                          <a:spcPts val="0"/>
                        </a:spcAft>
                        <a:buNone/>
                      </a:pPr>
                      <a:r>
                        <a:rPr b="1" lang="en-US" sz="6000">
                          <a:solidFill>
                            <a:schemeClr val="accent5"/>
                          </a:solidFill>
                        </a:rPr>
                        <a:t>Month 1b</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765.72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97.58</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Month 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775.58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97.84</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Month 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784.78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98.07</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Month 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773.60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96.94</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Month 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769.50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96.55</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Month 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774.22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97.14</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Month 7</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765.24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96.36</a:t>
                      </a:r>
                      <a:endParaRPr b="1" sz="6000">
                        <a:solidFill>
                          <a:schemeClr val="accent5"/>
                        </a:solidFill>
                      </a:endParaRPr>
                    </a:p>
                  </a:txBody>
                  <a:tcPr marT="91425" marB="91425" marR="91425" marL="91425"/>
                </a:tc>
              </a:tr>
              <a:tr h="381000">
                <a:tc>
                  <a:txBody>
                    <a:bodyPr>
                      <a:noAutofit/>
                    </a:bodyPr>
                    <a:lstStyle/>
                    <a:p>
                      <a:pPr indent="0" lvl="0" marL="0" rtl="0" algn="l">
                        <a:spcBef>
                          <a:spcPts val="0"/>
                        </a:spcBef>
                        <a:spcAft>
                          <a:spcPts val="0"/>
                        </a:spcAft>
                        <a:buNone/>
                      </a:pPr>
                      <a:r>
                        <a:rPr b="1" lang="en-US" sz="6000">
                          <a:solidFill>
                            <a:schemeClr val="accent5"/>
                          </a:solidFill>
                        </a:rPr>
                        <a:t>Month 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765.24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97.37</a:t>
                      </a:r>
                      <a:endParaRPr b="1" sz="6000">
                        <a:solidFill>
                          <a:schemeClr val="accent5"/>
                        </a:solidFill>
                      </a:endParaRPr>
                    </a:p>
                  </a:txBody>
                  <a:tcPr marT="91425" marB="91425" marR="91425" marL="91425"/>
                </a:tc>
              </a:tr>
            </a:tbl>
          </a:graphicData>
        </a:graphic>
      </p:graphicFrame>
      <p:sp>
        <p:nvSpPr>
          <p:cNvPr id="91" name="Google Shape;91;p17"/>
          <p:cNvSpPr txBox="1"/>
          <p:nvPr/>
        </p:nvSpPr>
        <p:spPr>
          <a:xfrm>
            <a:off x="1125625" y="12987900"/>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5"/>
                </a:solidFill>
              </a:rPr>
              <a:t>*Reporting period March 4, 2019 to March 29, 2019</a:t>
            </a:r>
            <a:endParaRPr b="1" sz="3600">
              <a:solidFill>
                <a:schemeClr val="accent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8"/>
          <p:cNvSpPr txBox="1"/>
          <p:nvPr>
            <p:ph type="ctrTitle"/>
          </p:nvPr>
        </p:nvSpPr>
        <p:spPr>
          <a:xfrm>
            <a:off x="4480800" y="-150450"/>
            <a:ext cx="15422400" cy="1279800"/>
          </a:xfrm>
          <a:prstGeom prst="rect">
            <a:avLst/>
          </a:prstGeom>
        </p:spPr>
        <p:txBody>
          <a:bodyPr anchorCtr="0" anchor="t" bIns="243800" lIns="243800" spcFirstLastPara="1" rIns="243800" wrap="square" tIns="243800">
            <a:noAutofit/>
          </a:bodyPr>
          <a:lstStyle/>
          <a:p>
            <a:pPr indent="0" lvl="0" marL="0" rtl="0" algn="ctr">
              <a:spcBef>
                <a:spcPts val="0"/>
              </a:spcBef>
              <a:spcAft>
                <a:spcPts val="0"/>
              </a:spcAft>
              <a:buNone/>
            </a:pPr>
            <a:r>
              <a:rPr b="1" lang="en-US" sz="7200"/>
              <a:t>AIPHS ADA &amp; ADA %</a:t>
            </a:r>
            <a:endParaRPr b="1" sz="7200"/>
          </a:p>
        </p:txBody>
      </p:sp>
      <p:graphicFrame>
        <p:nvGraphicFramePr>
          <p:cNvPr id="97" name="Google Shape;97;p18"/>
          <p:cNvGraphicFramePr/>
          <p:nvPr/>
        </p:nvGraphicFramePr>
        <p:xfrm>
          <a:off x="1289150" y="1129338"/>
          <a:ext cx="3000000" cy="3000000"/>
        </p:xfrm>
        <a:graphic>
          <a:graphicData uri="http://schemas.openxmlformats.org/drawingml/2006/table">
            <a:tbl>
              <a:tblPr>
                <a:noFill/>
                <a:tableStyleId>{8D7ABE3D-311A-4C54-ABFD-375AD201EFA1}</a:tableStyleId>
              </a:tblPr>
              <a:tblGrid>
                <a:gridCol w="6052675"/>
                <a:gridCol w="6321650"/>
                <a:gridCol w="7335075"/>
              </a:tblGrid>
              <a:tr h="998450">
                <a:tc>
                  <a:txBody>
                    <a:bodyPr>
                      <a:noAutofit/>
                    </a:bodyPr>
                    <a:lstStyle/>
                    <a:p>
                      <a:pPr indent="0" lvl="0" marL="0" rtl="0" algn="l">
                        <a:spcBef>
                          <a:spcPts val="0"/>
                        </a:spcBef>
                        <a:spcAft>
                          <a:spcPts val="0"/>
                        </a:spcAft>
                        <a:buNone/>
                      </a:pPr>
                      <a:r>
                        <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ADA</a:t>
                      </a:r>
                      <a:endParaRPr b="1" sz="6000">
                        <a:solidFill>
                          <a:schemeClr val="accent5"/>
                        </a:solidFill>
                      </a:endParaRPr>
                    </a:p>
                  </a:txBody>
                  <a:tcPr marT="91425" marB="91425" marR="91425" marL="91425"/>
                </a:tc>
                <a:tc>
                  <a:txBody>
                    <a:bodyPr>
                      <a:noAutofit/>
                    </a:bodyPr>
                    <a:lstStyle/>
                    <a:p>
                      <a:pPr indent="0" lvl="0" marL="0" rtl="0" algn="l">
                        <a:spcBef>
                          <a:spcPts val="0"/>
                        </a:spcBef>
                        <a:spcAft>
                          <a:spcPts val="0"/>
                        </a:spcAft>
                        <a:buNone/>
                      </a:pPr>
                      <a:r>
                        <a:rPr b="1" lang="en-US" sz="6000">
                          <a:solidFill>
                            <a:schemeClr val="accent5"/>
                          </a:solidFill>
                        </a:rPr>
                        <a:t>ADA %</a:t>
                      </a:r>
                      <a:endParaRPr b="1" sz="6000">
                        <a:solidFill>
                          <a:schemeClr val="accent5"/>
                        </a:solidFill>
                      </a:endParaRPr>
                    </a:p>
                  </a:txBody>
                  <a:tcPr marT="91425" marB="91425" marR="91425" marL="91425"/>
                </a:tc>
              </a:tr>
              <a:tr h="996975">
                <a:tc>
                  <a:txBody>
                    <a:bodyPr>
                      <a:noAutofit/>
                    </a:bodyPr>
                    <a:lstStyle/>
                    <a:p>
                      <a:pPr indent="0" lvl="0" marL="0" rtl="0" algn="l">
                        <a:spcBef>
                          <a:spcPts val="0"/>
                        </a:spcBef>
                        <a:spcAft>
                          <a:spcPts val="0"/>
                        </a:spcAft>
                        <a:buNone/>
                      </a:pPr>
                      <a:r>
                        <a:rPr b="1" lang="en-US" sz="6000">
                          <a:solidFill>
                            <a:schemeClr val="accent5"/>
                          </a:solidFill>
                        </a:rPr>
                        <a:t>Month 1a</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394.5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tcPr>
                </a:tc>
                <a:tc>
                  <a:txBody>
                    <a:bodyPr>
                      <a:noAutofit/>
                    </a:bodyPr>
                    <a:lstStyle/>
                    <a:p>
                      <a:pPr indent="0" lvl="0" marL="0" rtl="0" algn="l">
                        <a:spcBef>
                          <a:spcPts val="0"/>
                        </a:spcBef>
                        <a:spcAft>
                          <a:spcPts val="0"/>
                        </a:spcAft>
                        <a:buNone/>
                      </a:pPr>
                      <a:r>
                        <a:rPr b="1" lang="en-US" sz="6000">
                          <a:solidFill>
                            <a:schemeClr val="accent5"/>
                          </a:solidFill>
                        </a:rPr>
                        <a:t>96.21</a:t>
                      </a:r>
                      <a:endParaRPr b="1" sz="6000">
                        <a:solidFill>
                          <a:schemeClr val="accent5"/>
                        </a:solidFill>
                      </a:endParaRPr>
                    </a:p>
                  </a:txBody>
                  <a:tcPr marT="91425" marB="91425" marR="91425" marL="91425"/>
                </a:tc>
              </a:tr>
              <a:tr h="996975">
                <a:tc>
                  <a:txBody>
                    <a:bodyPr>
                      <a:noAutofit/>
                    </a:bodyPr>
                    <a:lstStyle/>
                    <a:p>
                      <a:pPr indent="0" lvl="0" marL="0" rtl="0" algn="l">
                        <a:spcBef>
                          <a:spcPts val="0"/>
                        </a:spcBef>
                        <a:spcAft>
                          <a:spcPts val="0"/>
                        </a:spcAft>
                        <a:buNone/>
                      </a:pPr>
                      <a:r>
                        <a:rPr b="1" lang="en-US" sz="6000">
                          <a:solidFill>
                            <a:schemeClr val="accent5"/>
                          </a:solidFill>
                        </a:rPr>
                        <a:t>Month 1b</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393.22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93.90</a:t>
                      </a:r>
                      <a:endParaRPr b="1" sz="6000">
                        <a:solidFill>
                          <a:schemeClr val="accent5"/>
                        </a:solidFill>
                      </a:endParaRPr>
                    </a:p>
                  </a:txBody>
                  <a:tcPr marT="91425" marB="91425" marR="91425" marL="91425">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Month 2</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388.16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94.36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Month 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390.53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94.91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Month 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384.30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93.51</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Month 5</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391.40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95.23</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Month 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386.44</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95.20</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Month 7</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380.76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95.29</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996975">
                <a:tc>
                  <a:txBody>
                    <a:bodyPr>
                      <a:noAutofit/>
                    </a:bodyPr>
                    <a:lstStyle/>
                    <a:p>
                      <a:pPr indent="0" lvl="0" marL="0" rtl="0" algn="l">
                        <a:spcBef>
                          <a:spcPts val="0"/>
                        </a:spcBef>
                        <a:spcAft>
                          <a:spcPts val="0"/>
                        </a:spcAft>
                        <a:buNone/>
                      </a:pPr>
                      <a:r>
                        <a:rPr b="1" lang="en-US" sz="6000">
                          <a:solidFill>
                            <a:schemeClr val="accent5"/>
                          </a:solidFill>
                        </a:rPr>
                        <a:t>Month 8*</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380.07</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b="1" lang="en-US" sz="6000">
                          <a:solidFill>
                            <a:schemeClr val="accent5"/>
                          </a:solidFill>
                        </a:rPr>
                        <a:t>95.26</a:t>
                      </a:r>
                      <a:endParaRPr b="1" sz="6000">
                        <a:solidFill>
                          <a:schemeClr val="accent5"/>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98" name="Google Shape;98;p18"/>
          <p:cNvSpPr txBox="1"/>
          <p:nvPr/>
        </p:nvSpPr>
        <p:spPr>
          <a:xfrm>
            <a:off x="1161950" y="12987900"/>
            <a:ext cx="12041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600">
                <a:solidFill>
                  <a:schemeClr val="accent5"/>
                </a:solidFill>
              </a:rPr>
              <a:t>*Reporting period March 4, 2019 to March 29, 2019</a:t>
            </a:r>
            <a:endParaRPr b="1" sz="3600">
              <a:solidFill>
                <a:schemeClr val="accent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9"/>
          <p:cNvSpPr txBox="1"/>
          <p:nvPr>
            <p:ph type="ctrTitle"/>
          </p:nvPr>
        </p:nvSpPr>
        <p:spPr>
          <a:xfrm>
            <a:off x="2381250" y="1773475"/>
            <a:ext cx="19367400" cy="14649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K-1 Satellite Updates: Events</a:t>
            </a:r>
            <a:endParaRPr/>
          </a:p>
        </p:txBody>
      </p:sp>
      <p:sp>
        <p:nvSpPr>
          <p:cNvPr id="104" name="Google Shape;104;p19"/>
          <p:cNvSpPr txBox="1"/>
          <p:nvPr/>
        </p:nvSpPr>
        <p:spPr>
          <a:xfrm>
            <a:off x="11536200" y="5519200"/>
            <a:ext cx="9557700" cy="53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5000">
                <a:solidFill>
                  <a:schemeClr val="accent5"/>
                </a:solidFill>
                <a:latin typeface="Roboto"/>
                <a:ea typeface="Roboto"/>
                <a:cs typeface="Roboto"/>
                <a:sym typeface="Roboto"/>
              </a:rPr>
              <a:t>May 24:</a:t>
            </a:r>
            <a:r>
              <a:rPr lang="en-US" sz="5000">
                <a:solidFill>
                  <a:schemeClr val="accent5"/>
                </a:solidFill>
                <a:latin typeface="Roboto"/>
                <a:ea typeface="Roboto"/>
                <a:cs typeface="Roboto"/>
                <a:sym typeface="Roboto"/>
              </a:rPr>
              <a:t> Family Literacy Tea</a:t>
            </a:r>
            <a:endParaRPr b="1" sz="5000">
              <a:solidFill>
                <a:schemeClr val="accent5"/>
              </a:solidFill>
              <a:latin typeface="Roboto"/>
              <a:ea typeface="Roboto"/>
              <a:cs typeface="Roboto"/>
              <a:sym typeface="Roboto"/>
            </a:endParaRPr>
          </a:p>
          <a:p>
            <a:pPr indent="0" lvl="0" marL="0" rtl="0" algn="l">
              <a:spcBef>
                <a:spcPts val="0"/>
              </a:spcBef>
              <a:spcAft>
                <a:spcPts val="0"/>
              </a:spcAft>
              <a:buNone/>
            </a:pPr>
            <a:r>
              <a:t/>
            </a:r>
            <a:endParaRPr b="1" sz="5000">
              <a:solidFill>
                <a:schemeClr val="accent5"/>
              </a:solidFill>
              <a:latin typeface="Roboto"/>
              <a:ea typeface="Roboto"/>
              <a:cs typeface="Roboto"/>
              <a:sym typeface="Roboto"/>
            </a:endParaRPr>
          </a:p>
          <a:p>
            <a:pPr indent="0" lvl="0" marL="0" rtl="0" algn="l">
              <a:spcBef>
                <a:spcPts val="0"/>
              </a:spcBef>
              <a:spcAft>
                <a:spcPts val="0"/>
              </a:spcAft>
              <a:buNone/>
            </a:pPr>
            <a:r>
              <a:rPr b="1" lang="en-US" sz="5000">
                <a:solidFill>
                  <a:schemeClr val="accent5"/>
                </a:solidFill>
                <a:latin typeface="Roboto"/>
                <a:ea typeface="Roboto"/>
                <a:cs typeface="Roboto"/>
                <a:sym typeface="Roboto"/>
              </a:rPr>
              <a:t>May 31:</a:t>
            </a:r>
            <a:r>
              <a:rPr lang="en-US" sz="5000">
                <a:solidFill>
                  <a:schemeClr val="accent5"/>
                </a:solidFill>
                <a:latin typeface="Roboto"/>
                <a:ea typeface="Roboto"/>
                <a:cs typeface="Roboto"/>
                <a:sym typeface="Roboto"/>
              </a:rPr>
              <a:t> Sing Out Loud Day</a:t>
            </a:r>
            <a:endParaRPr sz="5000">
              <a:solidFill>
                <a:schemeClr val="accent5"/>
              </a:solidFill>
              <a:latin typeface="Roboto"/>
              <a:ea typeface="Roboto"/>
              <a:cs typeface="Roboto"/>
              <a:sym typeface="Roboto"/>
            </a:endParaRPr>
          </a:p>
          <a:p>
            <a:pPr indent="0" lvl="0" marL="0" rtl="0" algn="l">
              <a:spcBef>
                <a:spcPts val="0"/>
              </a:spcBef>
              <a:spcAft>
                <a:spcPts val="0"/>
              </a:spcAft>
              <a:buNone/>
            </a:pPr>
            <a:r>
              <a:t/>
            </a:r>
            <a:endParaRPr sz="5000">
              <a:solidFill>
                <a:schemeClr val="accent5"/>
              </a:solidFill>
              <a:latin typeface="Roboto"/>
              <a:ea typeface="Roboto"/>
              <a:cs typeface="Roboto"/>
              <a:sym typeface="Roboto"/>
            </a:endParaRPr>
          </a:p>
          <a:p>
            <a:pPr indent="0" lvl="0" marL="0" rtl="0" algn="l">
              <a:spcBef>
                <a:spcPts val="0"/>
              </a:spcBef>
              <a:spcAft>
                <a:spcPts val="0"/>
              </a:spcAft>
              <a:buNone/>
            </a:pPr>
            <a:r>
              <a:rPr b="1" lang="en-US" sz="5000">
                <a:solidFill>
                  <a:schemeClr val="accent5"/>
                </a:solidFill>
                <a:latin typeface="Roboto"/>
                <a:ea typeface="Roboto"/>
                <a:cs typeface="Roboto"/>
                <a:sym typeface="Roboto"/>
              </a:rPr>
              <a:t>June 6: </a:t>
            </a:r>
            <a:r>
              <a:rPr lang="en-US" sz="5000">
                <a:solidFill>
                  <a:schemeClr val="accent5"/>
                </a:solidFill>
                <a:latin typeface="Roboto"/>
                <a:ea typeface="Roboto"/>
                <a:cs typeface="Roboto"/>
                <a:sym typeface="Roboto"/>
              </a:rPr>
              <a:t>End of the year field trip</a:t>
            </a:r>
            <a:endParaRPr sz="5000">
              <a:solidFill>
                <a:schemeClr val="accent5"/>
              </a:solidFill>
              <a:latin typeface="Roboto"/>
              <a:ea typeface="Roboto"/>
              <a:cs typeface="Roboto"/>
              <a:sym typeface="Roboto"/>
            </a:endParaRPr>
          </a:p>
        </p:txBody>
      </p:sp>
      <p:pic>
        <p:nvPicPr>
          <p:cNvPr id="105" name="Google Shape;105;p19"/>
          <p:cNvPicPr preferRelativeResize="0"/>
          <p:nvPr/>
        </p:nvPicPr>
        <p:blipFill>
          <a:blip r:embed="rId3">
            <a:alphaModFix/>
          </a:blip>
          <a:stretch>
            <a:fillRect/>
          </a:stretch>
        </p:blipFill>
        <p:spPr>
          <a:xfrm>
            <a:off x="621900" y="4347338"/>
            <a:ext cx="10234577" cy="7675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0"/>
          <p:cNvSpPr txBox="1"/>
          <p:nvPr>
            <p:ph type="ctrTitle"/>
          </p:nvPr>
        </p:nvSpPr>
        <p:spPr>
          <a:xfrm>
            <a:off x="571500" y="871925"/>
            <a:ext cx="23812500" cy="18108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K-1 Satellite: May Priority Report</a:t>
            </a:r>
            <a:endParaRPr/>
          </a:p>
        </p:txBody>
      </p:sp>
      <p:sp>
        <p:nvSpPr>
          <p:cNvPr id="111" name="Google Shape;111;p20"/>
          <p:cNvSpPr txBox="1"/>
          <p:nvPr>
            <p:ph idx="1" type="subTitle"/>
          </p:nvPr>
        </p:nvSpPr>
        <p:spPr>
          <a:xfrm>
            <a:off x="10826750" y="3652975"/>
            <a:ext cx="10703100" cy="9015300"/>
          </a:xfrm>
          <a:prstGeom prst="rect">
            <a:avLst/>
          </a:prstGeom>
        </p:spPr>
        <p:txBody>
          <a:bodyPr anchorCtr="0" anchor="t" bIns="243800" lIns="243800" spcFirstLastPara="1" rIns="243800" wrap="square" tIns="243800">
            <a:noAutofit/>
          </a:bodyPr>
          <a:lstStyle/>
          <a:p>
            <a:pPr indent="0" lvl="0" marL="0" rtl="0" algn="l">
              <a:spcBef>
                <a:spcPts val="0"/>
              </a:spcBef>
              <a:spcAft>
                <a:spcPts val="0"/>
              </a:spcAft>
              <a:buNone/>
            </a:pPr>
            <a:r>
              <a:rPr b="1" lang="en-US" u="sng"/>
              <a:t>May</a:t>
            </a:r>
            <a:r>
              <a:rPr b="1" lang="en-US" u="sng"/>
              <a:t> Updates</a:t>
            </a:r>
            <a:endParaRPr b="1" sz="4800" u="sng"/>
          </a:p>
          <a:p>
            <a:pPr indent="0" lvl="0" marL="457200" rtl="0" algn="ctr">
              <a:spcBef>
                <a:spcPts val="0"/>
              </a:spcBef>
              <a:spcAft>
                <a:spcPts val="0"/>
              </a:spcAft>
              <a:buClr>
                <a:srgbClr val="000000"/>
              </a:buClr>
              <a:buSzPts val="1100"/>
              <a:buFont typeface="Arial"/>
              <a:buNone/>
            </a:pPr>
            <a:r>
              <a:t/>
            </a:r>
            <a:endParaRPr b="1" sz="3600" u="sng"/>
          </a:p>
          <a:p>
            <a:pPr indent="-457200" lvl="0" marL="457200" rtl="0" algn="l">
              <a:spcBef>
                <a:spcPts val="0"/>
              </a:spcBef>
              <a:spcAft>
                <a:spcPts val="0"/>
              </a:spcAft>
              <a:buSzPts val="3600"/>
              <a:buAutoNum type="arabicPeriod"/>
            </a:pPr>
            <a:r>
              <a:rPr b="1" lang="en-US" sz="3600"/>
              <a:t>Literacy Overview:</a:t>
            </a:r>
            <a:r>
              <a:rPr lang="en-US" sz="3600"/>
              <a:t> strategic literacy plan; disaggregate data</a:t>
            </a:r>
            <a:endParaRPr sz="3600"/>
          </a:p>
          <a:p>
            <a:pPr indent="0" lvl="0" marL="457200" rtl="0" algn="l">
              <a:spcBef>
                <a:spcPts val="0"/>
              </a:spcBef>
              <a:spcAft>
                <a:spcPts val="0"/>
              </a:spcAft>
              <a:buClr>
                <a:srgbClr val="000000"/>
              </a:buClr>
              <a:buSzPts val="1100"/>
              <a:buFont typeface="Arial"/>
              <a:buNone/>
            </a:pPr>
            <a:r>
              <a:t/>
            </a:r>
            <a:endParaRPr sz="3600"/>
          </a:p>
          <a:p>
            <a:pPr indent="-457200" lvl="0" marL="457200" rtl="0" algn="l">
              <a:spcBef>
                <a:spcPts val="0"/>
              </a:spcBef>
              <a:spcAft>
                <a:spcPts val="0"/>
              </a:spcAft>
              <a:buSzPts val="3600"/>
              <a:buAutoNum type="arabicPeriod"/>
            </a:pPr>
            <a:r>
              <a:rPr b="1" lang="en-US" sz="3600"/>
              <a:t>SpEd:</a:t>
            </a:r>
            <a:r>
              <a:rPr lang="en-US" sz="3600"/>
              <a:t> services have been coordinated for all students who might be eligible for SpEd. </a:t>
            </a:r>
            <a:endParaRPr sz="3600"/>
          </a:p>
          <a:p>
            <a:pPr indent="0" lvl="0" marL="457200" rtl="0" algn="l">
              <a:spcBef>
                <a:spcPts val="0"/>
              </a:spcBef>
              <a:spcAft>
                <a:spcPts val="0"/>
              </a:spcAft>
              <a:buClr>
                <a:srgbClr val="000000"/>
              </a:buClr>
              <a:buSzPts val="1100"/>
              <a:buFont typeface="Arial"/>
              <a:buNone/>
            </a:pPr>
            <a:r>
              <a:t/>
            </a:r>
            <a:endParaRPr sz="3600"/>
          </a:p>
          <a:p>
            <a:pPr indent="-457200" lvl="0" marL="457200" rtl="0" algn="l">
              <a:spcBef>
                <a:spcPts val="0"/>
              </a:spcBef>
              <a:spcAft>
                <a:spcPts val="0"/>
              </a:spcAft>
              <a:buSzPts val="3600"/>
              <a:buAutoNum type="arabicPeriod"/>
            </a:pPr>
            <a:r>
              <a:rPr b="1" lang="en-US" sz="3600"/>
              <a:t>Common Assessments:</a:t>
            </a:r>
            <a:r>
              <a:rPr lang="en-US" sz="3600"/>
              <a:t> teachers are building weekly common assessments </a:t>
            </a:r>
            <a:endParaRPr sz="3600"/>
          </a:p>
          <a:p>
            <a:pPr indent="0" lvl="0" marL="457200" rtl="0" algn="l">
              <a:spcBef>
                <a:spcPts val="0"/>
              </a:spcBef>
              <a:spcAft>
                <a:spcPts val="0"/>
              </a:spcAft>
              <a:buClr>
                <a:srgbClr val="000000"/>
              </a:buClr>
              <a:buSzPts val="1100"/>
              <a:buFont typeface="Arial"/>
              <a:buNone/>
            </a:pPr>
            <a:r>
              <a:t/>
            </a:r>
            <a:endParaRPr sz="3600"/>
          </a:p>
          <a:p>
            <a:pPr indent="-457200" lvl="0" marL="457200" rtl="0" algn="l">
              <a:spcBef>
                <a:spcPts val="0"/>
              </a:spcBef>
              <a:spcAft>
                <a:spcPts val="0"/>
              </a:spcAft>
              <a:buSzPts val="3600"/>
              <a:buAutoNum type="arabicPeriod"/>
            </a:pPr>
            <a:r>
              <a:rPr b="1" lang="en-US" sz="3600"/>
              <a:t>Restorative Practices:</a:t>
            </a:r>
            <a:r>
              <a:rPr lang="en-US" sz="3600"/>
              <a:t> we have had zero referrals to the office this week!</a:t>
            </a:r>
            <a:endParaRPr sz="3600"/>
          </a:p>
          <a:p>
            <a:pPr indent="0" lvl="0" marL="457200" rtl="0" algn="l">
              <a:spcBef>
                <a:spcPts val="0"/>
              </a:spcBef>
              <a:spcAft>
                <a:spcPts val="0"/>
              </a:spcAft>
              <a:buNone/>
            </a:pPr>
            <a:r>
              <a:t/>
            </a:r>
            <a:endParaRPr sz="3600"/>
          </a:p>
          <a:p>
            <a:pPr indent="-457200" lvl="0" marL="457200" rtl="0" algn="l">
              <a:spcBef>
                <a:spcPts val="0"/>
              </a:spcBef>
              <a:spcAft>
                <a:spcPts val="0"/>
              </a:spcAft>
              <a:buSzPts val="3600"/>
              <a:buAutoNum type="arabicPeriod"/>
            </a:pPr>
            <a:r>
              <a:rPr lang="en-US" sz="3600"/>
              <a:t>Finished </a:t>
            </a:r>
            <a:r>
              <a:rPr b="1" lang="en-US" sz="3600"/>
              <a:t>CRP</a:t>
            </a:r>
            <a:r>
              <a:rPr lang="en-US" sz="3600"/>
              <a:t> and </a:t>
            </a:r>
            <a:r>
              <a:rPr b="1" lang="en-US" sz="3600"/>
              <a:t>UDL</a:t>
            </a:r>
            <a:r>
              <a:rPr lang="en-US" sz="3600"/>
              <a:t> coaching cycles.</a:t>
            </a:r>
            <a:endParaRPr sz="3600"/>
          </a:p>
          <a:p>
            <a:pPr indent="0" lvl="0" marL="0" rtl="0" algn="l">
              <a:spcBef>
                <a:spcPts val="0"/>
              </a:spcBef>
              <a:spcAft>
                <a:spcPts val="0"/>
              </a:spcAft>
              <a:buNone/>
            </a:pPr>
            <a:r>
              <a:t/>
            </a:r>
            <a:endParaRPr sz="4000"/>
          </a:p>
          <a:p>
            <a:pPr indent="0" lvl="0" marL="0" rtl="0" algn="l">
              <a:spcBef>
                <a:spcPts val="0"/>
              </a:spcBef>
              <a:spcAft>
                <a:spcPts val="0"/>
              </a:spcAft>
              <a:buNone/>
            </a:pPr>
            <a:r>
              <a:t/>
            </a:r>
            <a:endParaRPr/>
          </a:p>
        </p:txBody>
      </p:sp>
      <p:pic>
        <p:nvPicPr>
          <p:cNvPr id="112" name="Google Shape;112;p20"/>
          <p:cNvPicPr preferRelativeResize="0"/>
          <p:nvPr/>
        </p:nvPicPr>
        <p:blipFill>
          <a:blip r:embed="rId3">
            <a:alphaModFix/>
          </a:blip>
          <a:stretch>
            <a:fillRect/>
          </a:stretch>
        </p:blipFill>
        <p:spPr>
          <a:xfrm>
            <a:off x="6887425" y="3777309"/>
            <a:ext cx="1846300" cy="2380615"/>
          </a:xfrm>
          <a:prstGeom prst="rect">
            <a:avLst/>
          </a:prstGeom>
          <a:noFill/>
          <a:ln>
            <a:noFill/>
          </a:ln>
        </p:spPr>
      </p:pic>
      <p:pic>
        <p:nvPicPr>
          <p:cNvPr id="113" name="Google Shape;113;p20"/>
          <p:cNvPicPr preferRelativeResize="0"/>
          <p:nvPr/>
        </p:nvPicPr>
        <p:blipFill>
          <a:blip r:embed="rId4">
            <a:alphaModFix/>
          </a:blip>
          <a:stretch>
            <a:fillRect/>
          </a:stretch>
        </p:blipFill>
        <p:spPr>
          <a:xfrm>
            <a:off x="1443425" y="7222550"/>
            <a:ext cx="7260967" cy="5445725"/>
          </a:xfrm>
          <a:prstGeom prst="rect">
            <a:avLst/>
          </a:prstGeom>
          <a:noFill/>
          <a:ln>
            <a:noFill/>
          </a:ln>
        </p:spPr>
      </p:pic>
      <p:pic>
        <p:nvPicPr>
          <p:cNvPr id="114" name="Google Shape;114;p20"/>
          <p:cNvPicPr preferRelativeResize="0"/>
          <p:nvPr/>
        </p:nvPicPr>
        <p:blipFill>
          <a:blip r:embed="rId5">
            <a:alphaModFix/>
          </a:blip>
          <a:stretch>
            <a:fillRect/>
          </a:stretch>
        </p:blipFill>
        <p:spPr>
          <a:xfrm>
            <a:off x="3688025" y="3777300"/>
            <a:ext cx="2771775" cy="1647825"/>
          </a:xfrm>
          <a:prstGeom prst="rect">
            <a:avLst/>
          </a:prstGeom>
          <a:noFill/>
          <a:ln>
            <a:noFill/>
          </a:ln>
        </p:spPr>
      </p:pic>
      <p:pic>
        <p:nvPicPr>
          <p:cNvPr id="115" name="Google Shape;115;p20"/>
          <p:cNvPicPr preferRelativeResize="0"/>
          <p:nvPr/>
        </p:nvPicPr>
        <p:blipFill>
          <a:blip r:embed="rId6">
            <a:alphaModFix/>
          </a:blip>
          <a:stretch>
            <a:fillRect/>
          </a:stretch>
        </p:blipFill>
        <p:spPr>
          <a:xfrm>
            <a:off x="1544050" y="3214688"/>
            <a:ext cx="1716349" cy="2210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1"/>
          <p:cNvSpPr txBox="1"/>
          <p:nvPr>
            <p:ph type="ctrTitle"/>
          </p:nvPr>
        </p:nvSpPr>
        <p:spPr>
          <a:xfrm>
            <a:off x="571500" y="357125"/>
            <a:ext cx="23812500" cy="19761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lang="en-US"/>
              <a:t>K-1 Satellite: Upcoming Priorities</a:t>
            </a:r>
            <a:endParaRPr/>
          </a:p>
        </p:txBody>
      </p:sp>
      <p:sp>
        <p:nvSpPr>
          <p:cNvPr id="121" name="Google Shape;121;p21"/>
          <p:cNvSpPr txBox="1"/>
          <p:nvPr>
            <p:ph idx="1" type="subTitle"/>
          </p:nvPr>
        </p:nvSpPr>
        <p:spPr>
          <a:xfrm>
            <a:off x="571500" y="2780925"/>
            <a:ext cx="11808000" cy="9726300"/>
          </a:xfrm>
          <a:prstGeom prst="rect">
            <a:avLst/>
          </a:prstGeom>
        </p:spPr>
        <p:txBody>
          <a:bodyPr anchorCtr="0" anchor="t" bIns="243800" lIns="243800" spcFirstLastPara="1" rIns="243800" wrap="square" tIns="243800">
            <a:noAutofit/>
          </a:bodyPr>
          <a:lstStyle/>
          <a:p>
            <a:pPr indent="0" lvl="0" marL="457200" rtl="0" algn="ctr">
              <a:spcBef>
                <a:spcPts val="0"/>
              </a:spcBef>
              <a:spcAft>
                <a:spcPts val="0"/>
              </a:spcAft>
              <a:buNone/>
            </a:pPr>
            <a:r>
              <a:rPr b="1" lang="en-US" sz="4800" u="sng"/>
              <a:t>June</a:t>
            </a:r>
            <a:r>
              <a:rPr b="1" lang="en-US" sz="4800" u="sng"/>
              <a:t> Priorities</a:t>
            </a:r>
            <a:endParaRPr b="1" sz="4800" u="sng"/>
          </a:p>
          <a:p>
            <a:pPr indent="0" lvl="0" marL="457200" rtl="0" algn="l">
              <a:spcBef>
                <a:spcPts val="0"/>
              </a:spcBef>
              <a:spcAft>
                <a:spcPts val="0"/>
              </a:spcAft>
              <a:buNone/>
            </a:pPr>
            <a:r>
              <a:t/>
            </a:r>
            <a:endParaRPr sz="4800"/>
          </a:p>
          <a:p>
            <a:pPr indent="-533400" lvl="0" marL="457200" rtl="0" algn="l">
              <a:spcBef>
                <a:spcPts val="0"/>
              </a:spcBef>
              <a:spcAft>
                <a:spcPts val="0"/>
              </a:spcAft>
              <a:buSzPts val="4800"/>
              <a:buAutoNum type="arabicPeriod"/>
            </a:pPr>
            <a:r>
              <a:rPr lang="en-US" sz="4800"/>
              <a:t>Assessment Master Plans</a:t>
            </a:r>
            <a:endParaRPr sz="4800"/>
          </a:p>
          <a:p>
            <a:pPr indent="0" lvl="0" marL="457200" rtl="0" algn="l">
              <a:spcBef>
                <a:spcPts val="0"/>
              </a:spcBef>
              <a:spcAft>
                <a:spcPts val="0"/>
              </a:spcAft>
              <a:buNone/>
            </a:pPr>
            <a:r>
              <a:t/>
            </a:r>
            <a:endParaRPr sz="4800"/>
          </a:p>
          <a:p>
            <a:pPr indent="-533400" lvl="0" marL="457200" rtl="0" algn="l">
              <a:spcBef>
                <a:spcPts val="0"/>
              </a:spcBef>
              <a:spcAft>
                <a:spcPts val="0"/>
              </a:spcAft>
              <a:buSzPts val="4800"/>
              <a:buAutoNum type="arabicPeriod"/>
            </a:pPr>
            <a:r>
              <a:rPr lang="en-US" sz="4800"/>
              <a:t>Intentional Communities</a:t>
            </a:r>
            <a:endParaRPr sz="4800"/>
          </a:p>
          <a:p>
            <a:pPr indent="0" lvl="0" marL="457200" rtl="0" algn="l">
              <a:spcBef>
                <a:spcPts val="0"/>
              </a:spcBef>
              <a:spcAft>
                <a:spcPts val="0"/>
              </a:spcAft>
              <a:buNone/>
            </a:pPr>
            <a:r>
              <a:t/>
            </a:r>
            <a:endParaRPr sz="4800"/>
          </a:p>
          <a:p>
            <a:pPr indent="-533400" lvl="0" marL="457200" rtl="0" algn="l">
              <a:spcBef>
                <a:spcPts val="0"/>
              </a:spcBef>
              <a:spcAft>
                <a:spcPts val="0"/>
              </a:spcAft>
              <a:buSzPts val="4800"/>
              <a:buAutoNum type="arabicPeriod"/>
            </a:pPr>
            <a:r>
              <a:rPr lang="en-US" sz="4800"/>
              <a:t>Data Celebrations</a:t>
            </a:r>
            <a:endParaRPr sz="4800"/>
          </a:p>
          <a:p>
            <a:pPr indent="0" lvl="0" marL="457200" rtl="0" algn="l">
              <a:spcBef>
                <a:spcPts val="0"/>
              </a:spcBef>
              <a:spcAft>
                <a:spcPts val="0"/>
              </a:spcAft>
              <a:buNone/>
            </a:pPr>
            <a:r>
              <a:t/>
            </a:r>
            <a:endParaRPr sz="4800"/>
          </a:p>
          <a:p>
            <a:pPr indent="-533400" lvl="0" marL="457200" rtl="0" algn="l">
              <a:spcBef>
                <a:spcPts val="0"/>
              </a:spcBef>
              <a:spcAft>
                <a:spcPts val="0"/>
              </a:spcAft>
              <a:buSzPts val="4800"/>
              <a:buAutoNum type="arabicPeriod"/>
            </a:pPr>
            <a:r>
              <a:rPr lang="en-US" sz="4800"/>
              <a:t>Building Summer Learning Continuity</a:t>
            </a:r>
            <a:endParaRPr sz="4800"/>
          </a:p>
          <a:p>
            <a:pPr indent="0" lvl="0" marL="457200" rtl="0" algn="l">
              <a:spcBef>
                <a:spcPts val="0"/>
              </a:spcBef>
              <a:spcAft>
                <a:spcPts val="0"/>
              </a:spcAft>
              <a:buNone/>
            </a:pPr>
            <a:r>
              <a:t/>
            </a:r>
            <a:endParaRPr sz="4800"/>
          </a:p>
        </p:txBody>
      </p:sp>
      <p:pic>
        <p:nvPicPr>
          <p:cNvPr id="122" name="Google Shape;122;p21"/>
          <p:cNvPicPr preferRelativeResize="0"/>
          <p:nvPr/>
        </p:nvPicPr>
        <p:blipFill>
          <a:blip r:embed="rId3">
            <a:alphaModFix/>
          </a:blip>
          <a:stretch>
            <a:fillRect/>
          </a:stretch>
        </p:blipFill>
        <p:spPr>
          <a:xfrm>
            <a:off x="13870425" y="2485625"/>
            <a:ext cx="8308478" cy="110779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2"/>
          <p:cNvSpPr txBox="1"/>
          <p:nvPr>
            <p:ph type="ctrTitle"/>
          </p:nvPr>
        </p:nvSpPr>
        <p:spPr>
          <a:xfrm>
            <a:off x="14522250" y="1408500"/>
            <a:ext cx="9506700" cy="7578900"/>
          </a:xfrm>
          <a:prstGeom prst="rect">
            <a:avLst/>
          </a:prstGeom>
        </p:spPr>
        <p:txBody>
          <a:bodyPr anchorCtr="0" anchor="b" bIns="243800" lIns="243800" spcFirstLastPara="1" rIns="243800" wrap="square" tIns="243800">
            <a:noAutofit/>
          </a:bodyPr>
          <a:lstStyle/>
          <a:p>
            <a:pPr indent="0" lvl="0" marL="0" rtl="0" algn="ctr">
              <a:spcBef>
                <a:spcPts val="0"/>
              </a:spcBef>
              <a:spcAft>
                <a:spcPts val="0"/>
              </a:spcAft>
              <a:buNone/>
            </a:pPr>
            <a:r>
              <a:rPr b="1" lang="en-US">
                <a:solidFill>
                  <a:schemeClr val="accent5"/>
                </a:solidFill>
              </a:rPr>
              <a:t>MAY </a:t>
            </a:r>
            <a:r>
              <a:rPr b="1" lang="en-US">
                <a:solidFill>
                  <a:schemeClr val="accent5"/>
                </a:solidFill>
              </a:rPr>
              <a:t>DATA</a:t>
            </a:r>
            <a:endParaRPr>
              <a:solidFill>
                <a:schemeClr val="accent5"/>
              </a:solidFill>
            </a:endParaRPr>
          </a:p>
          <a:p>
            <a:pPr indent="0" lvl="0" marL="0" rtl="0" algn="ctr">
              <a:spcBef>
                <a:spcPts val="0"/>
              </a:spcBef>
              <a:spcAft>
                <a:spcPts val="0"/>
              </a:spcAft>
              <a:buNone/>
            </a:pPr>
            <a:r>
              <a:rPr lang="en-US"/>
              <a:t>Progress Report Growth</a:t>
            </a:r>
            <a:endParaRPr/>
          </a:p>
        </p:txBody>
      </p:sp>
      <p:pic>
        <p:nvPicPr>
          <p:cNvPr id="128" name="Google Shape;128;p22"/>
          <p:cNvPicPr preferRelativeResize="0"/>
          <p:nvPr/>
        </p:nvPicPr>
        <p:blipFill>
          <a:blip r:embed="rId3">
            <a:alphaModFix/>
          </a:blip>
          <a:stretch>
            <a:fillRect/>
          </a:stretch>
        </p:blipFill>
        <p:spPr>
          <a:xfrm>
            <a:off x="328025" y="0"/>
            <a:ext cx="13928325" cy="13716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