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embeddedFontLst>
    <p:embeddedFont>
      <p:font typeface="Arial Rounded MT Bold" panose="020F0704030504030204" pitchFamily="34" charset="0"/>
      <p:regular r:id="rId8"/>
    </p:embeddedFont>
    <p:embeddedFont>
      <p:font typeface="Open Sans" panose="020B0604020202020204" charset="0"/>
      <p:regular r:id="rId9"/>
      <p:bold r:id="rId10"/>
      <p:italic r:id="rId11"/>
      <p:boldItalic r:id="rId12"/>
    </p:embeddedFont>
    <p:embeddedFont>
      <p:font typeface="PT Sans Narrow" panose="020B0604020202020204" charset="0"/>
      <p:regular r:id="rId13"/>
      <p:bold r:id="rId14"/>
    </p:embeddedFont>
    <p:embeddedFont>
      <p:font typeface="Verdana" panose="020B060403050404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069f63502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069f63502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06b253a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06b253a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06b253a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06b253a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877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06b253a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06b253a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7892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06b253a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06b253a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920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4235850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421100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362666"/>
            <a:ext cx="7136668" cy="203195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5292001"/>
            <a:ext cx="7136668" cy="203195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2335685"/>
            <a:ext cx="7136700" cy="136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3800052"/>
            <a:ext cx="48705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739800"/>
            <a:ext cx="8520600" cy="205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3994200"/>
            <a:ext cx="8520600" cy="142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◆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Char char="◆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3429200"/>
            <a:ext cx="9144000" cy="34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1086400"/>
            <a:ext cx="8571300" cy="12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688233"/>
            <a:ext cx="39999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688233"/>
            <a:ext cx="39999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36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386233"/>
            <a:ext cx="4045200" cy="2234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36358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5640967"/>
            <a:ext cx="5998800" cy="7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225084" y="2335675"/>
            <a:ext cx="8651630" cy="189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latin typeface="Arial Rounded MT Bold" panose="020F0704030504030204" pitchFamily="34" charset="0"/>
              </a:rPr>
              <a:t>HUMAN RESOURCES REPORT </a:t>
            </a:r>
            <a:endParaRPr b="0" dirty="0">
              <a:latin typeface="Arial Rounded MT Bold" panose="020F07040305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latin typeface="Arial Rounded MT Bold" panose="020F0704030504030204" pitchFamily="34" charset="0"/>
              </a:rPr>
              <a:t>April 16, 2019</a:t>
            </a:r>
            <a:endParaRPr b="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714349" y="668675"/>
            <a:ext cx="8288973" cy="539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latin typeface="Arial Rounded MT Bold" panose="020F0704030504030204" pitchFamily="34" charset="0"/>
              </a:rPr>
              <a:t>Current Vacancies: </a:t>
            </a:r>
            <a:endParaRPr sz="4800" b="0" dirty="0">
              <a:latin typeface="Arial Rounded MT Bold" panose="020F07040305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latin typeface="Arial Rounded MT Bold" panose="020F0704030504030204" pitchFamily="34" charset="0"/>
            </a:endParaRPr>
          </a:p>
          <a:p>
            <a:pPr marL="6350" lvl="0" algn="l">
              <a:buSzPts val="3500"/>
            </a:pP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 </a:t>
            </a:r>
            <a:r>
              <a:rPr lang="en-US" sz="3500" b="0" dirty="0">
                <a:latin typeface="Arial Rounded MT Bold" panose="020F0704030504030204" pitchFamily="34" charset="0"/>
              </a:rPr>
              <a:t>Middle School Front Desk Clerk (2)</a:t>
            </a:r>
            <a:endParaRPr sz="3500" b="0" dirty="0">
              <a:latin typeface="Arial Rounded MT Bold" panose="020F0704030504030204" pitchFamily="34" charset="0"/>
            </a:endParaRPr>
          </a:p>
          <a:p>
            <a:pPr marL="6350" lvl="0" algn="l">
              <a:buSzPts val="3500"/>
            </a:pP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 </a:t>
            </a:r>
            <a:r>
              <a:rPr lang="en-US" sz="3500" b="0" dirty="0">
                <a:latin typeface="Arial Rounded MT Bold" panose="020F0704030504030204" pitchFamily="34" charset="0"/>
              </a:rPr>
              <a:t>High School:  Teacher, Math (TBD)</a:t>
            </a:r>
            <a:endParaRPr sz="3500" b="0" dirty="0">
              <a:latin typeface="Arial Rounded MT Bold" panose="020F07040305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500" b="0" dirty="0">
                <a:latin typeface="Arial Rounded MT Bold" panose="020F0704030504030204" pitchFamily="34" charset="0"/>
              </a:rPr>
            </a:br>
            <a:br>
              <a:rPr lang="en-US" sz="3500" b="0" dirty="0">
                <a:latin typeface="Arial Rounded MT Bold" panose="020F0704030504030204" pitchFamily="34" charset="0"/>
              </a:rPr>
            </a:br>
            <a:br>
              <a:rPr lang="en-US" sz="3500" b="0" dirty="0">
                <a:latin typeface="Arial Rounded MT Bold" panose="020F0704030504030204" pitchFamily="34" charset="0"/>
              </a:rPr>
            </a:br>
            <a:endParaRPr sz="3000" b="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379829" y="668675"/>
            <a:ext cx="8623494" cy="539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latin typeface="Arial Rounded MT Bold" panose="020F0704030504030204" pitchFamily="34" charset="0"/>
              </a:rPr>
            </a:br>
            <a:br>
              <a:rPr lang="en-US" b="0" dirty="0">
                <a:latin typeface="Arial Rounded MT Bold" panose="020F0704030504030204" pitchFamily="34" charset="0"/>
              </a:rPr>
            </a:br>
            <a:br>
              <a:rPr lang="en-US" b="0" dirty="0">
                <a:latin typeface="Arial Rounded MT Bold" panose="020F0704030504030204" pitchFamily="34" charset="0"/>
              </a:rPr>
            </a:br>
            <a:br>
              <a:rPr lang="en-US" b="0" dirty="0">
                <a:latin typeface="Arial Rounded MT Bold" panose="020F0704030504030204" pitchFamily="34" charset="0"/>
              </a:rPr>
            </a:br>
            <a:r>
              <a:rPr lang="en-US" b="0" dirty="0">
                <a:latin typeface="Arial Rounded MT Bold" panose="020F0704030504030204" pitchFamily="34" charset="0"/>
              </a:rPr>
              <a:t>2019/2020 Recruitment</a:t>
            </a:r>
            <a:endParaRPr sz="3000" b="0" dirty="0">
              <a:latin typeface="Arial Rounded MT Bold" panose="020F0704030504030204" pitchFamily="34" charset="0"/>
            </a:endParaRPr>
          </a:p>
          <a:p>
            <a:pPr marL="6350" lvl="0" algn="l">
              <a:buSzPts val="3500"/>
            </a:pPr>
            <a:b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 </a:t>
            </a:r>
            <a:r>
              <a:rPr lang="en-US" sz="3500" b="0" dirty="0">
                <a:latin typeface="Arial Rounded MT Bold" panose="020F0704030504030204" pitchFamily="34" charset="0"/>
              </a:rPr>
              <a:t>Recruitment 2019/2020</a:t>
            </a:r>
            <a:br>
              <a:rPr lang="en-US" sz="3500" b="0" dirty="0">
                <a:latin typeface="Arial Rounded MT Bold" panose="020F0704030504030204" pitchFamily="34" charset="0"/>
              </a:rPr>
            </a:b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</a:t>
            </a:r>
            <a:r>
              <a:rPr lang="en-US" sz="3500" b="0" dirty="0">
                <a:latin typeface="Arial Rounded MT Bold" panose="020F0704030504030204" pitchFamily="34" charset="0"/>
              </a:rPr>
              <a:t>Recruitment Planning</a:t>
            </a:r>
            <a:br>
              <a:rPr lang="en-US" sz="3500" b="0" dirty="0">
                <a:latin typeface="Arial Rounded MT Bold" panose="020F0704030504030204" pitchFamily="34" charset="0"/>
              </a:rPr>
            </a:b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</a:t>
            </a:r>
            <a:r>
              <a:rPr lang="en-US" sz="3500" b="0" dirty="0">
                <a:latin typeface="Arial Rounded MT Bold" panose="020F0704030504030204" pitchFamily="34" charset="0"/>
              </a:rPr>
              <a:t>Recruitment Tactics</a:t>
            </a:r>
            <a:br>
              <a:rPr lang="en-US" sz="3500" b="0" dirty="0">
                <a:latin typeface="Arial Rounded MT Bold" panose="020F0704030504030204" pitchFamily="34" charset="0"/>
              </a:rPr>
            </a:b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</a:t>
            </a:r>
            <a:r>
              <a:rPr lang="en-US" sz="3500" b="0" dirty="0">
                <a:latin typeface="Arial Rounded MT Bold" panose="020F0704030504030204" pitchFamily="34" charset="0"/>
              </a:rPr>
              <a:t>Recruitment Tools</a:t>
            </a:r>
            <a:br>
              <a:rPr lang="en-US" sz="3500" b="0" dirty="0">
                <a:latin typeface="Arial Rounded MT Bold" panose="020F0704030504030204" pitchFamily="34" charset="0"/>
              </a:rPr>
            </a:br>
            <a:r>
              <a:rPr lang="en-US" sz="35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</a:t>
            </a:r>
            <a:r>
              <a:rPr lang="en-US" sz="3500" b="0" dirty="0">
                <a:latin typeface="Arial Rounded MT Bold" panose="020F0704030504030204" pitchFamily="34" charset="0"/>
              </a:rPr>
              <a:t>Recruitment Calendar</a:t>
            </a:r>
            <a:br>
              <a:rPr lang="en-US" sz="3500" b="0" dirty="0">
                <a:latin typeface="Arial Rounded MT Bold" panose="020F0704030504030204" pitchFamily="34" charset="0"/>
              </a:rPr>
            </a:br>
            <a:endParaRPr sz="3000" b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8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379829" y="1266092"/>
            <a:ext cx="8623494" cy="34606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latin typeface="Arial Rounded MT Bold" panose="020F0704030504030204" pitchFamily="34" charset="0"/>
              </a:rPr>
            </a:br>
            <a:br>
              <a:rPr lang="en-US" b="0" dirty="0">
                <a:latin typeface="Arial Rounded MT Bold" panose="020F0704030504030204" pitchFamily="34" charset="0"/>
              </a:rPr>
            </a:br>
            <a:r>
              <a:rPr lang="en-US" b="0" dirty="0">
                <a:latin typeface="Arial Rounded MT Bold" panose="020F0704030504030204" pitchFamily="34" charset="0"/>
              </a:rPr>
              <a:t>2019/2020 Career Fairs</a:t>
            </a:r>
            <a:endParaRPr sz="3000" b="0" dirty="0">
              <a:latin typeface="Arial Rounded MT Bold" panose="020F0704030504030204" pitchFamily="34" charset="0"/>
            </a:endParaRPr>
          </a:p>
          <a:p>
            <a:pPr marL="6350" lvl="0" algn="l">
              <a:buSzPts val="3500"/>
            </a:pP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 Attended Stanford Career Fair - February 26 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Attended Cal State East Bay Career Fair – March 21 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Attended Sonoma State Career Fair – March 29 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Attended Holy Names University Career Fair – April 10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Attended CSU Sacramento Career Fair – April 15</a:t>
            </a:r>
            <a:br>
              <a:rPr lang="en-US" sz="2400" b="0" dirty="0">
                <a:latin typeface="Arial Rounded MT Bold" panose="020F0704030504030204" pitchFamily="34" charset="0"/>
              </a:rPr>
            </a:br>
            <a:endParaRPr sz="2400" b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3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379829" y="668674"/>
            <a:ext cx="8623494" cy="5000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latin typeface="Arial Rounded MT Bold" panose="020F0704030504030204" pitchFamily="34" charset="0"/>
              </a:rPr>
            </a:br>
            <a:br>
              <a:rPr lang="en-US" b="0" dirty="0">
                <a:latin typeface="Arial Rounded MT Bold" panose="020F0704030504030204" pitchFamily="34" charset="0"/>
              </a:rPr>
            </a:br>
            <a:r>
              <a:rPr lang="en-US" b="0" dirty="0">
                <a:latin typeface="Arial Rounded MT Bold" panose="020F0704030504030204" pitchFamily="34" charset="0"/>
              </a:rPr>
              <a:t>18/19 Recruitment Data</a:t>
            </a:r>
            <a:endParaRPr sz="3000" b="0" dirty="0">
              <a:latin typeface="Arial Rounded MT Bold" panose="020F0704030504030204" pitchFamily="34" charset="0"/>
            </a:endParaRPr>
          </a:p>
          <a:p>
            <a:pPr marL="6350" lvl="0" algn="l">
              <a:buSzPts val="3500"/>
            </a:pP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 </a:t>
            </a:r>
            <a:r>
              <a:rPr lang="en-US" sz="2400" b="0" dirty="0" err="1">
                <a:latin typeface="Arial Rounded MT Bold" panose="020F0704030504030204" pitchFamily="34" charset="0"/>
                <a:sym typeface="Wingdings" panose="05000000000000000000" pitchFamily="2" charset="2"/>
              </a:rPr>
              <a:t>Edjoin</a:t>
            </a: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: 18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Swing Education: 7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Referrals: 11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             18/19 Recruits contacted within 48 hours</a:t>
            </a:r>
            <a:br>
              <a:rPr lang="en-US" sz="24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0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Employees contacted within 48 hours: 11</a:t>
            </a:r>
            <a:br>
              <a:rPr lang="en-US" sz="20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0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Employees contacted within 48 hours and still employed: 7</a:t>
            </a:r>
            <a:br>
              <a:rPr lang="en-US" sz="2000" b="0" dirty="0">
                <a:latin typeface="Arial Rounded MT Bold" panose="020F0704030504030204" pitchFamily="34" charset="0"/>
                <a:sym typeface="Wingdings" panose="05000000000000000000" pitchFamily="2" charset="2"/>
              </a:rPr>
            </a:br>
            <a:r>
              <a:rPr lang="en-US" sz="2000" b="0" dirty="0">
                <a:latin typeface="Arial Rounded MT Bold" panose="020F0704030504030204" pitchFamily="34" charset="0"/>
                <a:sym typeface="Wingdings" panose="05000000000000000000" pitchFamily="2" charset="2"/>
              </a:rPr>
              <a:t> Employees contacted within 48 hours and are exemplary teachers: 6</a:t>
            </a:r>
            <a:br>
              <a:rPr lang="en-US" sz="2400" b="0" dirty="0">
                <a:latin typeface="Arial Rounded MT Bold" panose="020F0704030504030204" pitchFamily="34" charset="0"/>
              </a:rPr>
            </a:br>
            <a:endParaRPr sz="2400" b="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5290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29</Words>
  <Application>Microsoft Office PowerPoint</Application>
  <PresentationFormat>On-screen Show (4:3)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PT Sans Narrow</vt:lpstr>
      <vt:lpstr>Verdana</vt:lpstr>
      <vt:lpstr>Noto Sans Symbols</vt:lpstr>
      <vt:lpstr>Arial Rounded MT Bold</vt:lpstr>
      <vt:lpstr>Arial</vt:lpstr>
      <vt:lpstr>Open Sans</vt:lpstr>
      <vt:lpstr>Tropic</vt:lpstr>
      <vt:lpstr>HUMAN RESOURCES REPORT  April 16, 2019</vt:lpstr>
      <vt:lpstr>Current Vacancies:     Middle School Front Desk Clerk (2)   High School:  Teacher, Math (TBD)    </vt:lpstr>
      <vt:lpstr>    2019/2020 Recruitment    Recruitment 2019/2020  Recruitment Planning  Recruitment Tactics  Recruitment Tools  Recruitment Calendar </vt:lpstr>
      <vt:lpstr>  2019/2020 Career Fairs      Attended Stanford Career Fair - February 26   Attended Cal State East Bay Career Fair – March 21   Attended Sonoma State Career Fair – March 29   Attended Holy Names University Career Fair – April 10  Attended CSU Sacramento Career Fair – April 15 </vt:lpstr>
      <vt:lpstr>  18/19 Recruitment Data      Edjoin: 18  Swing Education: 7  Referrals: 11               18/19 Recruits contacted within 48 hours  Employees contacted within 48 hours: 11  Employees contacted within 48 hours and still employed: 7  Employees contacted within 48 hours and are exemplary teachers: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HUMAN RESOURCES REPORT  April 16, 2019</dc:title>
  <cp:lastModifiedBy>Robert Mayfield</cp:lastModifiedBy>
  <cp:revision>8</cp:revision>
  <dcterms:modified xsi:type="dcterms:W3CDTF">2019-04-10T15:51:20Z</dcterms:modified>
</cp:coreProperties>
</file>