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2" r:id="rId7"/>
    <p:sldId id="263" r:id="rId8"/>
    <p:sldId id="269" r:id="rId9"/>
    <p:sldId id="270" r:id="rId10"/>
    <p:sldId id="266" r:id="rId11"/>
    <p:sldId id="258" r:id="rId12"/>
    <p:sldId id="274" r:id="rId13"/>
    <p:sldId id="273" r:id="rId14"/>
  </p:sldIdLst>
  <p:sldSz cx="12192000" cy="6858000"/>
  <p:notesSz cx="6954838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2/27/2019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2/27/2019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5138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6389"/>
            <a:ext cx="5563870" cy="3637955"/>
          </a:xfrm>
          <a:prstGeom prst="rect">
            <a:avLst/>
          </a:prstGeom>
        </p:spPr>
        <p:txBody>
          <a:bodyPr vert="horz" lIns="92537" tIns="46269" rIns="92537" bIns="4626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American Indian Model Schools </a:t>
            </a:r>
            <a:br>
              <a:rPr lang="en-US" dirty="0"/>
            </a:br>
            <a:r>
              <a:rPr lang="en-US" dirty="0"/>
              <a:t>2nd Interim Report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look at the Books for November 2018 through January 2019 Activity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F6C05-1B8B-4AA5-872D-6630E76D9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959201"/>
            <a:ext cx="10193726" cy="33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Second Interim</a:t>
            </a:r>
          </a:p>
          <a:p>
            <a:r>
              <a:rPr lang="en-US" dirty="0"/>
              <a:t>Key Results from AIMS Second Interim</a:t>
            </a:r>
          </a:p>
          <a:p>
            <a:r>
              <a:rPr lang="en-US" dirty="0"/>
              <a:t>Ensuring our Reserves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SUMMARY: WHAT IS SECOND INTERIM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EEC9-E0FA-4A8D-AAE6-3E1FA1908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905" y="2321652"/>
            <a:ext cx="8893406" cy="1646339"/>
          </a:xfrm>
        </p:spPr>
        <p:txBody>
          <a:bodyPr>
            <a:normAutofit/>
          </a:bodyPr>
          <a:lstStyle/>
          <a:p>
            <a:r>
              <a:rPr lang="en-US" dirty="0"/>
              <a:t>The Second Interim report is a snapshot of in time financial budget update and is dated as of January 31, 2019.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SUMMARY:  YTD Summary – 01.31.2019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E5E4A-ED31-4DDA-AA7A-5E03F377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18" y="1895060"/>
            <a:ext cx="10191186" cy="29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SUMMARY:  1819 Full Year Budget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28623-54EE-4EDE-B3E3-E596FC70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55" y="1908006"/>
            <a:ext cx="10405889" cy="30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SUMMARY:  2018-19 Budget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DE795-5D4C-4B5E-A5A8-64A124FB7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81" y="2014330"/>
            <a:ext cx="10466381" cy="29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at Our Schools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Enrollment at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ADA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Revenue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Expense Changes</a:t>
            </a:r>
            <a:endParaRPr lang="en-US" sz="2800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Enrollment Adoption VS First Interim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E4094F-CF86-4050-9A83-88C178534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86661"/>
              </p:ext>
            </p:extLst>
          </p:nvPr>
        </p:nvGraphicFramePr>
        <p:xfrm>
          <a:off x="917716" y="1415430"/>
          <a:ext cx="4073733" cy="2013570"/>
        </p:xfrm>
        <a:graphic>
          <a:graphicData uri="http://schemas.openxmlformats.org/drawingml/2006/table">
            <a:tbl>
              <a:tblPr/>
              <a:tblGrid>
                <a:gridCol w="1280316">
                  <a:extLst>
                    <a:ext uri="{9D8B030D-6E8A-4147-A177-3AD203B41FA5}">
                      <a16:colId xmlns:a16="http://schemas.microsoft.com/office/drawing/2014/main" val="25733973"/>
                    </a:ext>
                  </a:extLst>
                </a:gridCol>
                <a:gridCol w="945247">
                  <a:extLst>
                    <a:ext uri="{9D8B030D-6E8A-4147-A177-3AD203B41FA5}">
                      <a16:colId xmlns:a16="http://schemas.microsoft.com/office/drawing/2014/main" val="1212129269"/>
                    </a:ext>
                  </a:extLst>
                </a:gridCol>
                <a:gridCol w="917031">
                  <a:extLst>
                    <a:ext uri="{9D8B030D-6E8A-4147-A177-3AD203B41FA5}">
                      <a16:colId xmlns:a16="http://schemas.microsoft.com/office/drawing/2014/main" val="1470894476"/>
                    </a:ext>
                  </a:extLst>
                </a:gridCol>
                <a:gridCol w="931139">
                  <a:extLst>
                    <a:ext uri="{9D8B030D-6E8A-4147-A177-3AD203B41FA5}">
                      <a16:colId xmlns:a16="http://schemas.microsoft.com/office/drawing/2014/main" val="1124292383"/>
                    </a:ext>
                  </a:extLst>
                </a:gridCol>
              </a:tblGrid>
              <a:tr h="2237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AIMS 2018-19 Budget Comparison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302839"/>
                  </a:ext>
                </a:extLst>
              </a:tr>
              <a:tr h="2237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1329"/>
                  </a:ext>
                </a:extLst>
              </a:tr>
              <a:tr h="671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Interim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Interim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485951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AIPCS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54279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AIPCSII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211561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700532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3680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A0B8C9-0497-4DC6-BD9A-2A1FFCB7F8AB}"/>
              </a:ext>
            </a:extLst>
          </p:cNvPr>
          <p:cNvSpPr txBox="1"/>
          <p:nvPr/>
        </p:nvSpPr>
        <p:spPr>
          <a:xfrm>
            <a:off x="4991449" y="1982450"/>
            <a:ext cx="22091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/>
              <a:t>ENROLLMENT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Enrollment stayed level for AIPCS II &amp; the HS for 2</a:t>
            </a:r>
            <a:r>
              <a:rPr lang="en-US" sz="1100" baseline="30000" dirty="0"/>
              <a:t>nd</a:t>
            </a:r>
            <a:r>
              <a:rPr lang="en-US" sz="1100" dirty="0"/>
              <a:t> Interim.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AIPCS I reflected a slight increase due to increase in Average Daily Attendance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D2BEEE-5DFC-4FF1-BBCB-795AA61FE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101"/>
              </p:ext>
            </p:extLst>
          </p:nvPr>
        </p:nvGraphicFramePr>
        <p:xfrm>
          <a:off x="917715" y="3888778"/>
          <a:ext cx="4073735" cy="1789840"/>
        </p:xfrm>
        <a:graphic>
          <a:graphicData uri="http://schemas.openxmlformats.org/drawingml/2006/table">
            <a:tbl>
              <a:tblPr/>
              <a:tblGrid>
                <a:gridCol w="988939">
                  <a:extLst>
                    <a:ext uri="{9D8B030D-6E8A-4147-A177-3AD203B41FA5}">
                      <a16:colId xmlns:a16="http://schemas.microsoft.com/office/drawing/2014/main" val="3855827158"/>
                    </a:ext>
                  </a:extLst>
                </a:gridCol>
                <a:gridCol w="1013229">
                  <a:extLst>
                    <a:ext uri="{9D8B030D-6E8A-4147-A177-3AD203B41FA5}">
                      <a16:colId xmlns:a16="http://schemas.microsoft.com/office/drawing/2014/main" val="1530067833"/>
                    </a:ext>
                  </a:extLst>
                </a:gridCol>
                <a:gridCol w="988939">
                  <a:extLst>
                    <a:ext uri="{9D8B030D-6E8A-4147-A177-3AD203B41FA5}">
                      <a16:colId xmlns:a16="http://schemas.microsoft.com/office/drawing/2014/main" val="3019768060"/>
                    </a:ext>
                  </a:extLst>
                </a:gridCol>
                <a:gridCol w="1082628">
                  <a:extLst>
                    <a:ext uri="{9D8B030D-6E8A-4147-A177-3AD203B41FA5}">
                      <a16:colId xmlns:a16="http://schemas.microsoft.com/office/drawing/2014/main" val="107165708"/>
                    </a:ext>
                  </a:extLst>
                </a:gridCol>
              </a:tblGrid>
              <a:tr h="2237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AIMS 2018-19 Budget Comparison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7125"/>
                  </a:ext>
                </a:extLst>
              </a:tr>
              <a:tr h="2237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031975"/>
                  </a:ext>
                </a:extLst>
              </a:tr>
              <a:tr h="671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Interim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Interim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2243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AIPCS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504783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AIPCSII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138001"/>
                  </a:ext>
                </a:extLst>
              </a:tr>
              <a:tr h="223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AIPHS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72841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0DEE90-559D-4953-9655-A90367FCB169}"/>
              </a:ext>
            </a:extLst>
          </p:cNvPr>
          <p:cNvSpPr txBox="1"/>
          <p:nvPr/>
        </p:nvSpPr>
        <p:spPr>
          <a:xfrm>
            <a:off x="4991449" y="4165297"/>
            <a:ext cx="2209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/>
              <a:t>ADA PERCENTAGE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Average Daily Attendance percentages stayed level for AIPCS II &amp; the HS for 2</a:t>
            </a:r>
            <a:r>
              <a:rPr lang="en-US" sz="1100" baseline="30000" dirty="0"/>
              <a:t>nd</a:t>
            </a:r>
            <a:r>
              <a:rPr lang="en-US" sz="1100" dirty="0"/>
              <a:t> Interim.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AIPCS I reflected a slight increase in Average Daily attendance for 2</a:t>
            </a:r>
            <a:r>
              <a:rPr lang="en-US" sz="1100" baseline="30000" dirty="0"/>
              <a:t>nd</a:t>
            </a:r>
            <a:r>
              <a:rPr lang="en-US" sz="1100" dirty="0"/>
              <a:t> Interim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87F5DB-5187-49B5-8339-4B4D6D785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100" y="2732108"/>
            <a:ext cx="3814163" cy="1608267"/>
          </a:xfrm>
          <a:prstGeom prst="rect">
            <a:avLst/>
          </a:prstGeom>
        </p:spPr>
      </p:pic>
      <p:sp>
        <p:nvSpPr>
          <p:cNvPr id="16" name="Right Brace 15">
            <a:extLst>
              <a:ext uri="{FF2B5EF4-FFF2-40B4-BE49-F238E27FC236}">
                <a16:creationId xmlns:a16="http://schemas.microsoft.com/office/drawing/2014/main" id="{6C2E96C7-9D6D-42F2-8E8E-30F922E51FE7}"/>
              </a:ext>
            </a:extLst>
          </p:cNvPr>
          <p:cNvSpPr/>
          <p:nvPr/>
        </p:nvSpPr>
        <p:spPr>
          <a:xfrm>
            <a:off x="10972263" y="3624044"/>
            <a:ext cx="210262" cy="43622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6EFB0B-59ED-4E22-B674-078489B7124A}"/>
              </a:ext>
            </a:extLst>
          </p:cNvPr>
          <p:cNvCxnSpPr>
            <a:cxnSpLocks/>
          </p:cNvCxnSpPr>
          <p:nvPr/>
        </p:nvCxnSpPr>
        <p:spPr>
          <a:xfrm flipH="1">
            <a:off x="10859519" y="3842158"/>
            <a:ext cx="310393" cy="13254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5FED85-86FA-44D7-BA5B-7999066E8E94}"/>
              </a:ext>
            </a:extLst>
          </p:cNvPr>
          <p:cNvSpPr txBox="1"/>
          <p:nvPr/>
        </p:nvSpPr>
        <p:spPr>
          <a:xfrm>
            <a:off x="8556771" y="4952208"/>
            <a:ext cx="2852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numbers reflected here are calculated by taking the enrollment number and multiplying that by the ADA%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Personnel Expense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B8C9-0497-4DC6-BD9A-2A1FFCB7F8AB}"/>
              </a:ext>
            </a:extLst>
          </p:cNvPr>
          <p:cNvSpPr txBox="1"/>
          <p:nvPr/>
        </p:nvSpPr>
        <p:spPr>
          <a:xfrm>
            <a:off x="9325324" y="5078075"/>
            <a:ext cx="2209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/>
              <a:t>PERSONNEL EXPENSE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CMO expense is trending low YTD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Employees are likely coded differently in budget vs. actuals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CD90C-101B-4B12-8618-46BB2AF3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21" y="2563004"/>
            <a:ext cx="9549157" cy="16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terms/"/>
    <ds:schemaRef ds:uri="4873beb7-5857-4685-be1f-d57550cc96c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2442</TotalTime>
  <Words>302</Words>
  <Application>Microsoft Office PowerPoint</Application>
  <PresentationFormat>Widescreen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Euphemia</vt:lpstr>
      <vt:lpstr>Plantagenet Cherokee</vt:lpstr>
      <vt:lpstr>Wingdings</vt:lpstr>
      <vt:lpstr>Academic Literature 16x9</vt:lpstr>
      <vt:lpstr>American Indian Model Schools  2nd Interim Report</vt:lpstr>
      <vt:lpstr>EXECUTIVE SUMMARY</vt:lpstr>
      <vt:lpstr>EXECUTIVE SUMMARY: WHAT IS SECOND INTERIM</vt:lpstr>
      <vt:lpstr>EXECUTIVE SUMMARY:  YTD Summary – 01.31.2019</vt:lpstr>
      <vt:lpstr>EXECUTIVE SUMMARY:  1819 Full Year Budget Summary</vt:lpstr>
      <vt:lpstr>EXECUTIVE SUMMARY:  2018-19 Budget Comparison</vt:lpstr>
      <vt:lpstr>What’s Happening at Our Schools</vt:lpstr>
      <vt:lpstr>AIMS Enrollment Adoption VS First Interim</vt:lpstr>
      <vt:lpstr>AIMS Personnel Expense</vt:lpstr>
      <vt:lpstr>Cash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Indian Model Schools  1st Interim Report</dc:title>
  <dc:creator>Katema Ballentine</dc:creator>
  <cp:lastModifiedBy>AIMS Office</cp:lastModifiedBy>
  <cp:revision>43</cp:revision>
  <cp:lastPrinted>2019-02-25T21:03:57Z</cp:lastPrinted>
  <dcterms:created xsi:type="dcterms:W3CDTF">2018-11-08T18:56:18Z</dcterms:created>
  <dcterms:modified xsi:type="dcterms:W3CDTF">2019-02-28T01:53:58Z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