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Playfair Display"/>
      <p:regular r:id="rId16"/>
      <p:bold r:id="rId17"/>
      <p:italic r:id="rId18"/>
      <p:boldItalic r:id="rId19"/>
    </p:embeddedFont>
    <p:embeddedFont>
      <p:font typeface="Lato"/>
      <p:regular r:id="rId20"/>
      <p:bold r:id="rId21"/>
      <p:italic r:id="rId22"/>
      <p:boldItalic r:id="rId23"/>
    </p:embeddedFont>
    <p:embeddedFont>
      <p:font typeface="Courgett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7.xml"/><Relationship Id="rId22" Type="http://schemas.openxmlformats.org/officeDocument/2006/relationships/font" Target="fonts/Lato-italic.fntdata"/><Relationship Id="rId10" Type="http://schemas.openxmlformats.org/officeDocument/2006/relationships/slide" Target="slides/slide6.xml"/><Relationship Id="rId21" Type="http://schemas.openxmlformats.org/officeDocument/2006/relationships/font" Target="fonts/Lato-bold.fntdata"/><Relationship Id="rId13" Type="http://schemas.openxmlformats.org/officeDocument/2006/relationships/slide" Target="slides/slide9.xml"/><Relationship Id="rId24" Type="http://schemas.openxmlformats.org/officeDocument/2006/relationships/font" Target="fonts/Courgette-regular.fntdata"/><Relationship Id="rId12" Type="http://schemas.openxmlformats.org/officeDocument/2006/relationships/slide" Target="slides/slide8.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layfairDisplay-bold.fntdata"/><Relationship Id="rId16" Type="http://schemas.openxmlformats.org/officeDocument/2006/relationships/font" Target="fonts/PlayfairDisplay-regular.fntdata"/><Relationship Id="rId5" Type="http://schemas.openxmlformats.org/officeDocument/2006/relationships/slide" Target="slides/slide1.xml"/><Relationship Id="rId19" Type="http://schemas.openxmlformats.org/officeDocument/2006/relationships/font" Target="fonts/PlayfairDisplay-boldItalic.fntdata"/><Relationship Id="rId6" Type="http://schemas.openxmlformats.org/officeDocument/2006/relationships/slide" Target="slides/slide2.xml"/><Relationship Id="rId18" Type="http://schemas.openxmlformats.org/officeDocument/2006/relationships/font" Target="fonts/PlayfairDisplay-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ce5680477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ce5680477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ce56804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ce56804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2953928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2953928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1eacdf7b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1eacdf7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59bd475f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59bd475f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c9ab0f51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c9ab0f51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59bd475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59bd475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71d6b3d55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71d6b3d55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e5165270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e5165270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c9ab0f51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c9ab0f51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77675"/>
            <a:ext cx="2951400" cy="122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rPr lang="en" sz="3000"/>
              <a:t>AIMS</a:t>
            </a:r>
            <a:r>
              <a:rPr lang="en" sz="3000"/>
              <a:t> OPERATIONS Report </a:t>
            </a:r>
            <a:endParaRPr sz="3000"/>
          </a:p>
          <a:p>
            <a:pPr indent="0" lvl="0" marL="0" rtl="0" algn="ctr">
              <a:spcBef>
                <a:spcPts val="0"/>
              </a:spcBef>
              <a:spcAft>
                <a:spcPts val="0"/>
              </a:spcAft>
              <a:buNone/>
            </a:pPr>
            <a:r>
              <a:rPr lang="en" sz="1400"/>
              <a:t>By </a:t>
            </a:r>
            <a:endParaRPr sz="1400"/>
          </a:p>
          <a:p>
            <a:pPr indent="0" lvl="0" marL="0" rtl="0" algn="ctr">
              <a:spcBef>
                <a:spcPts val="0"/>
              </a:spcBef>
              <a:spcAft>
                <a:spcPts val="0"/>
              </a:spcAft>
              <a:buNone/>
            </a:pPr>
            <a:r>
              <a:rPr lang="en" sz="1400"/>
              <a:t>Ms. Magaña Operations Director</a:t>
            </a:r>
            <a:endParaRPr sz="1400"/>
          </a:p>
          <a:p>
            <a:pPr indent="0" lvl="0" marL="0" rtl="0" algn="ctr">
              <a:spcBef>
                <a:spcPts val="0"/>
              </a:spcBef>
              <a:spcAft>
                <a:spcPts val="0"/>
              </a:spcAft>
              <a:buNone/>
            </a:pPr>
            <a:r>
              <a:rPr lang="en" sz="1400"/>
              <a:t>Ms. Tung Operations </a:t>
            </a:r>
            <a:r>
              <a:rPr lang="en" sz="1400"/>
              <a:t>Manager</a:t>
            </a:r>
            <a:endParaRPr sz="1400"/>
          </a:p>
        </p:txBody>
      </p:sp>
      <p:pic>
        <p:nvPicPr>
          <p:cNvPr id="60" name="Google Shape;60;p13"/>
          <p:cNvPicPr preferRelativeResize="0"/>
          <p:nvPr/>
        </p:nvPicPr>
        <p:blipFill>
          <a:blip r:embed="rId3">
            <a:alphaModFix/>
          </a:blip>
          <a:stretch>
            <a:fillRect/>
          </a:stretch>
        </p:blipFill>
        <p:spPr>
          <a:xfrm>
            <a:off x="4161150" y="1111550"/>
            <a:ext cx="711125" cy="5661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174725"/>
            <a:ext cx="8520600" cy="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Purpose of AIMS District Wellness Committee</a:t>
            </a:r>
            <a:endParaRPr/>
          </a:p>
        </p:txBody>
      </p:sp>
      <p:sp>
        <p:nvSpPr>
          <p:cNvPr id="115" name="Google Shape;115;p22"/>
          <p:cNvSpPr txBox="1"/>
          <p:nvPr>
            <p:ph idx="1" type="body"/>
          </p:nvPr>
        </p:nvSpPr>
        <p:spPr>
          <a:xfrm>
            <a:off x="311700" y="1354125"/>
            <a:ext cx="8520600" cy="3214800"/>
          </a:xfrm>
          <a:prstGeom prst="rect">
            <a:avLst/>
          </a:prstGeom>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rPr lang="en" sz="1400">
                <a:solidFill>
                  <a:srgbClr val="000000"/>
                </a:solidFill>
                <a:latin typeface="Calibri"/>
                <a:ea typeface="Calibri"/>
                <a:cs typeface="Calibri"/>
                <a:sym typeface="Calibri"/>
              </a:rPr>
              <a:t>Childhood obesity is one of the most serious health epidemics facing America today. The American Medical Association now recognizes obesity as a disease. According to the U.S. Centers for Disease Control and Prevention, about one third of children and teens in the United States are overweight or obese. Childhood obesity is leading to a range of health problems that previously were not generally seen until adulthood, including high blood pressure, type II diabetes and elevated blood cholesterol levels. </a:t>
            </a:r>
            <a:endParaRPr sz="1400">
              <a:solidFill>
                <a:srgbClr val="000000"/>
              </a:solidFill>
              <a:highlight>
                <a:srgbClr val="FFFF00"/>
              </a:highlight>
              <a:latin typeface="Calibri"/>
              <a:ea typeface="Calibri"/>
              <a:cs typeface="Calibri"/>
              <a:sym typeface="Calibri"/>
            </a:endParaRPr>
          </a:p>
          <a:p>
            <a:pPr indent="0" lvl="0" marL="0" rtl="0" algn="l">
              <a:lnSpc>
                <a:spcPct val="107000"/>
              </a:lnSpc>
              <a:spcBef>
                <a:spcPts val="800"/>
              </a:spcBef>
              <a:spcAft>
                <a:spcPts val="0"/>
              </a:spcAft>
              <a:buNone/>
            </a:pPr>
            <a:r>
              <a:t/>
            </a:r>
            <a:endParaRPr sz="1400">
              <a:solidFill>
                <a:srgbClr val="000000"/>
              </a:solidFill>
              <a:highlight>
                <a:srgbClr val="FFFF00"/>
              </a:highlight>
              <a:latin typeface="Calibri"/>
              <a:ea typeface="Calibri"/>
              <a:cs typeface="Calibri"/>
              <a:sym typeface="Calibri"/>
            </a:endParaRPr>
          </a:p>
          <a:p>
            <a:pPr indent="0" lvl="0" marL="0" rtl="0" algn="l">
              <a:lnSpc>
                <a:spcPct val="107000"/>
              </a:lnSpc>
              <a:spcBef>
                <a:spcPts val="800"/>
              </a:spcBef>
              <a:spcAft>
                <a:spcPts val="0"/>
              </a:spcAft>
              <a:buNone/>
            </a:pPr>
            <a:r>
              <a:rPr lang="en" sz="1400">
                <a:solidFill>
                  <a:srgbClr val="000000"/>
                </a:solidFill>
                <a:highlight>
                  <a:srgbClr val="FFFFFF"/>
                </a:highlight>
                <a:latin typeface="Calibri"/>
                <a:ea typeface="Calibri"/>
                <a:cs typeface="Calibri"/>
                <a:sym typeface="Calibri"/>
              </a:rPr>
              <a:t>At AIMS </a:t>
            </a:r>
            <a:r>
              <a:rPr lang="en" sz="1400">
                <a:solidFill>
                  <a:srgbClr val="000000"/>
                </a:solidFill>
                <a:latin typeface="Calibri"/>
                <a:ea typeface="Calibri"/>
                <a:cs typeface="Calibri"/>
                <a:sym typeface="Calibri"/>
              </a:rPr>
              <a:t>believe we have a responsibility to improve the health and well-being of our children. Experience shows that schools can be powerful places to make behavioral and environmental changes for students and staff. To make our school environment healthier, our school formed a School Wellness Committee. The purpose of the committee is to bring together representatives from the school and community who can help us address issues facing the health and socio-emotional well-being of our children and youth. </a:t>
            </a:r>
            <a:endParaRPr sz="1400">
              <a:solidFill>
                <a:srgbClr val="000000"/>
              </a:solidFill>
              <a:latin typeface="Calibri"/>
              <a:ea typeface="Calibri"/>
              <a:cs typeface="Calibri"/>
              <a:sym typeface="Calibri"/>
            </a:endParaRPr>
          </a:p>
          <a:p>
            <a:pPr indent="0" lvl="0" marL="0" rtl="0" algn="l">
              <a:lnSpc>
                <a:spcPct val="107000"/>
              </a:lnSpc>
              <a:spcBef>
                <a:spcPts val="800"/>
              </a:spcBef>
              <a:spcAft>
                <a:spcPts val="0"/>
              </a:spcAft>
              <a:buNone/>
            </a:pPr>
            <a:r>
              <a:t/>
            </a:r>
            <a:endParaRPr sz="1400">
              <a:solidFill>
                <a:srgbClr val="000000"/>
              </a:solidFill>
              <a:latin typeface="Calibri"/>
              <a:ea typeface="Calibri"/>
              <a:cs typeface="Calibri"/>
              <a:sym typeface="Calibri"/>
            </a:endParaRPr>
          </a:p>
          <a:p>
            <a:pPr indent="0" lvl="0" marL="0" rtl="0" algn="l">
              <a:lnSpc>
                <a:spcPct val="107000"/>
              </a:lnSpc>
              <a:spcBef>
                <a:spcPts val="800"/>
              </a:spcBef>
              <a:spcAft>
                <a:spcPts val="0"/>
              </a:spcAft>
              <a:buClr>
                <a:srgbClr val="000000"/>
              </a:buClr>
              <a:buSzPts val="1100"/>
              <a:buFont typeface="Arial"/>
              <a:buNone/>
            </a:pPr>
            <a:r>
              <a:t/>
            </a:r>
            <a:endParaRPr sz="1400">
              <a:solidFill>
                <a:srgbClr val="000000"/>
              </a:solidFill>
              <a:latin typeface="Calibri"/>
              <a:ea typeface="Calibri"/>
              <a:cs typeface="Calibri"/>
              <a:sym typeface="Calibri"/>
            </a:endParaRPr>
          </a:p>
          <a:p>
            <a:pPr indent="0" lvl="0" marL="0" rtl="0" algn="l">
              <a:spcBef>
                <a:spcPts val="8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Wellness Policy Assessment Tool </a:t>
            </a:r>
            <a:endParaRPr/>
          </a:p>
        </p:txBody>
      </p:sp>
      <p:sp>
        <p:nvSpPr>
          <p:cNvPr id="121" name="Google Shape;121;p23"/>
          <p:cNvSpPr txBox="1"/>
          <p:nvPr>
            <p:ph idx="1" type="body"/>
          </p:nvPr>
        </p:nvSpPr>
        <p:spPr>
          <a:xfrm>
            <a:off x="311700" y="1152475"/>
            <a:ext cx="5443200" cy="377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2" name="Google Shape;122;p23"/>
          <p:cNvPicPr preferRelativeResize="0"/>
          <p:nvPr/>
        </p:nvPicPr>
        <p:blipFill>
          <a:blip r:embed="rId3">
            <a:alphaModFix/>
          </a:blip>
          <a:stretch>
            <a:fillRect/>
          </a:stretch>
        </p:blipFill>
        <p:spPr>
          <a:xfrm>
            <a:off x="311700" y="1152463"/>
            <a:ext cx="2539774" cy="3612776"/>
          </a:xfrm>
          <a:prstGeom prst="rect">
            <a:avLst/>
          </a:prstGeom>
          <a:noFill/>
          <a:ln>
            <a:noFill/>
          </a:ln>
        </p:spPr>
      </p:pic>
      <p:pic>
        <p:nvPicPr>
          <p:cNvPr id="123" name="Google Shape;123;p23"/>
          <p:cNvPicPr preferRelativeResize="0"/>
          <p:nvPr/>
        </p:nvPicPr>
        <p:blipFill>
          <a:blip r:embed="rId4">
            <a:alphaModFix/>
          </a:blip>
          <a:stretch>
            <a:fillRect/>
          </a:stretch>
        </p:blipFill>
        <p:spPr>
          <a:xfrm>
            <a:off x="2937425" y="1164825"/>
            <a:ext cx="2862399" cy="3747801"/>
          </a:xfrm>
          <a:prstGeom prst="rect">
            <a:avLst/>
          </a:prstGeom>
          <a:noFill/>
          <a:ln>
            <a:noFill/>
          </a:ln>
        </p:spPr>
      </p:pic>
      <p:sp>
        <p:nvSpPr>
          <p:cNvPr id="124" name="Google Shape;124;p23"/>
          <p:cNvSpPr txBox="1"/>
          <p:nvPr/>
        </p:nvSpPr>
        <p:spPr>
          <a:xfrm>
            <a:off x="5799825" y="1164825"/>
            <a:ext cx="3274800" cy="3847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AutoNum type="arabicParenR"/>
            </a:pPr>
            <a:r>
              <a:rPr lang="en">
                <a:latin typeface="Lato"/>
                <a:ea typeface="Lato"/>
                <a:cs typeface="Lato"/>
                <a:sym typeface="Lato"/>
              </a:rPr>
              <a:t>Purpose of assessment tool is to examine which wellness activities we currently have and what additional activities can be implemented to support the wellness of our students.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2)      Wellness committee members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will work </a:t>
            </a:r>
            <a:r>
              <a:rPr lang="en">
                <a:latin typeface="Lato"/>
                <a:ea typeface="Lato"/>
                <a:cs typeface="Lato"/>
                <a:sym typeface="Lato"/>
              </a:rPr>
              <a:t>collaboratively</a:t>
            </a:r>
            <a:r>
              <a:rPr lang="en">
                <a:latin typeface="Lato"/>
                <a:ea typeface="Lato"/>
                <a:cs typeface="Lato"/>
                <a:sym typeface="Lato"/>
              </a:rPr>
              <a:t> to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complete assessment tool.</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3)    All ideas proposed will be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provided   to head of division and      to board for final approval if implementation of programming is needed.</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Reporting &amp; Compliance </a:t>
            </a:r>
            <a:endParaRPr/>
          </a:p>
        </p:txBody>
      </p:sp>
      <p:sp>
        <p:nvSpPr>
          <p:cNvPr id="66" name="Google Shape;66;p14"/>
          <p:cNvSpPr txBox="1"/>
          <p:nvPr>
            <p:ph idx="1" type="body"/>
          </p:nvPr>
        </p:nvSpPr>
        <p:spPr>
          <a:xfrm>
            <a:off x="311700" y="1152475"/>
            <a:ext cx="8520600" cy="3892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Report &amp; Compliance</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Submitted ASES grant for AIPCS/AIPCS II</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Submitted Fall 1 CALPADS report for all three schools</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Working on Fall 2 CALPADS reporting </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SchoolMint data cleanup-</a:t>
            </a:r>
            <a:r>
              <a:rPr lang="en"/>
              <a:t>preparation</a:t>
            </a:r>
            <a:r>
              <a:rPr lang="en"/>
              <a:t> for public District Lottery, March 8th</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Submitted School Accountability Report Card (SARC) for AIPCS, AIPCS II, AIPHS </a:t>
            </a:r>
            <a:endParaRPr/>
          </a:p>
          <a:p>
            <a:pPr indent="0" lvl="0" marL="457200" rtl="0" algn="l">
              <a:lnSpc>
                <a:spcPct val="100000"/>
              </a:lnSpc>
              <a:spcBef>
                <a:spcPts val="0"/>
              </a:spcBef>
              <a:spcAft>
                <a:spcPts val="0"/>
              </a:spcAft>
              <a:buNone/>
            </a:pPr>
            <a:r>
              <a:t/>
            </a:r>
            <a:endParaRPr/>
          </a:p>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49350" y="3687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District Lunch Program Update</a:t>
            </a:r>
            <a:endParaRPr/>
          </a:p>
        </p:txBody>
      </p:sp>
      <p:sp>
        <p:nvSpPr>
          <p:cNvPr id="72" name="Google Shape;72;p15"/>
          <p:cNvSpPr txBox="1"/>
          <p:nvPr>
            <p:ph idx="1" type="body"/>
          </p:nvPr>
        </p:nvSpPr>
        <p:spPr>
          <a:xfrm>
            <a:off x="311700" y="1159700"/>
            <a:ext cx="8520600" cy="353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Roosevelt Campus </a:t>
            </a:r>
            <a:r>
              <a:rPr b="1" lang="en"/>
              <a:t>K-1st - 110</a:t>
            </a:r>
            <a:endParaRPr b="1"/>
          </a:p>
          <a:p>
            <a:pPr indent="0" lvl="0" marL="0" rtl="0" algn="l">
              <a:spcBef>
                <a:spcPts val="1600"/>
              </a:spcBef>
              <a:spcAft>
                <a:spcPts val="0"/>
              </a:spcAft>
              <a:buNone/>
            </a:pPr>
            <a:r>
              <a:rPr lang="en"/>
              <a:t>FRL </a:t>
            </a:r>
            <a:r>
              <a:rPr lang="en"/>
              <a:t>Eligibility: Free-53 Reduced-32 Paid-25 </a:t>
            </a:r>
            <a:endParaRPr/>
          </a:p>
          <a:p>
            <a:pPr indent="0" lvl="0" marL="0" rtl="0" algn="l">
              <a:spcBef>
                <a:spcPts val="1600"/>
              </a:spcBef>
              <a:spcAft>
                <a:spcPts val="0"/>
              </a:spcAft>
              <a:buNone/>
            </a:pPr>
            <a:r>
              <a:rPr b="1" lang="en"/>
              <a:t>12th Street Campus 2nd-8th - 492</a:t>
            </a:r>
            <a:endParaRPr b="1"/>
          </a:p>
          <a:p>
            <a:pPr indent="0" lvl="0" marL="0" rtl="0" algn="l">
              <a:spcBef>
                <a:spcPts val="1600"/>
              </a:spcBef>
              <a:spcAft>
                <a:spcPts val="0"/>
              </a:spcAft>
              <a:buNone/>
            </a:pPr>
            <a:r>
              <a:rPr lang="en"/>
              <a:t>FRL </a:t>
            </a:r>
            <a:r>
              <a:rPr lang="en"/>
              <a:t>Eligibility: Free-309 Reduced-92 Paid-91 </a:t>
            </a:r>
            <a:endParaRPr/>
          </a:p>
          <a:p>
            <a:pPr indent="0" lvl="0" marL="0" rtl="0" algn="l">
              <a:spcBef>
                <a:spcPts val="1600"/>
              </a:spcBef>
              <a:spcAft>
                <a:spcPts val="0"/>
              </a:spcAft>
              <a:buNone/>
            </a:pPr>
            <a:r>
              <a:rPr b="1" lang="en"/>
              <a:t>High School Campus - 178</a:t>
            </a:r>
            <a:endParaRPr b="1"/>
          </a:p>
          <a:p>
            <a:pPr indent="0" lvl="0" marL="0" rtl="0" algn="l">
              <a:spcBef>
                <a:spcPts val="1600"/>
              </a:spcBef>
              <a:spcAft>
                <a:spcPts val="0"/>
              </a:spcAft>
              <a:buNone/>
            </a:pPr>
            <a:r>
              <a:rPr lang="en"/>
              <a:t>FRL </a:t>
            </a:r>
            <a:r>
              <a:rPr lang="en"/>
              <a:t>Eligibility: Free-119 Reduced-28 Paid-31</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Facilities </a:t>
            </a:r>
            <a:endParaRPr/>
          </a:p>
        </p:txBody>
      </p:sp>
      <p:sp>
        <p:nvSpPr>
          <p:cNvPr id="78" name="Google Shape;78;p16"/>
          <p:cNvSpPr txBox="1"/>
          <p:nvPr>
            <p:ph idx="1" type="body"/>
          </p:nvPr>
        </p:nvSpPr>
        <p:spPr>
          <a:xfrm>
            <a:off x="311700" y="1056000"/>
            <a:ext cx="8520600" cy="3513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Continued supporting with construction to damaged areas</a:t>
            </a:r>
            <a:endParaRPr sz="2400">
              <a:solidFill>
                <a:srgbClr val="233A44"/>
              </a:solidFill>
              <a:latin typeface="Calibri"/>
              <a:ea typeface="Calibri"/>
              <a:cs typeface="Calibri"/>
              <a:sym typeface="Calibri"/>
            </a:endParaRPr>
          </a:p>
          <a:p>
            <a:pPr indent="-381000" lvl="0" marL="457200" rtl="0" algn="l">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Carpet was replaced on 2nd and 3rd floor damaged areas</a:t>
            </a:r>
            <a:endParaRPr/>
          </a:p>
          <a:p>
            <a:pPr indent="0" lvl="0" marL="45720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 39 - Energy savings</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Water heater was replaced on 12/15/18</a:t>
            </a:r>
            <a:endParaRPr sz="2400">
              <a:solidFill>
                <a:srgbClr val="233A44"/>
              </a:solidFill>
              <a:latin typeface="Calibri"/>
              <a:ea typeface="Calibri"/>
              <a:cs typeface="Calibri"/>
              <a:sym typeface="Calibri"/>
            </a:endParaRPr>
          </a:p>
          <a:p>
            <a:pPr indent="-381000" lvl="0" marL="457200" rtl="0" algn="l">
              <a:lnSpc>
                <a:spcPct val="200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Inspection for water heater occurred on 1/4/19</a:t>
            </a:r>
            <a:endParaRPr sz="2400">
              <a:solidFill>
                <a:srgbClr val="233A44"/>
              </a:solidFill>
              <a:latin typeface="Calibri"/>
              <a:ea typeface="Calibri"/>
              <a:cs typeface="Calibri"/>
              <a:sym typeface="Calibri"/>
            </a:endParaRPr>
          </a:p>
          <a:p>
            <a:pPr indent="-381000" lvl="0" marL="457200" rtl="0" algn="l">
              <a:lnSpc>
                <a:spcPct val="200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Plug load installation occurred on 1/14/19</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 39 Facilities Request</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OUSD responded with objections to our ADA projection numbers for AIPCS II and AIPHS on 12/1/18</a:t>
            </a:r>
            <a:endParaRPr sz="2400">
              <a:solidFill>
                <a:srgbClr val="233A44"/>
              </a:solidFill>
              <a:latin typeface="Calibri"/>
              <a:ea typeface="Calibri"/>
              <a:cs typeface="Calibri"/>
              <a:sym typeface="Calibri"/>
            </a:endParaRPr>
          </a:p>
          <a:p>
            <a:pPr indent="-381000" lvl="0" marL="457200" rtl="0" algn="l">
              <a:lnSpc>
                <a:spcPct val="200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We sent our response on 1/2/19</a:t>
            </a:r>
            <a:endParaRPr sz="2400">
              <a:solidFill>
                <a:srgbClr val="233A44"/>
              </a:solidFill>
              <a:latin typeface="Calibri"/>
              <a:ea typeface="Calibri"/>
              <a:cs typeface="Calibri"/>
              <a:sym typeface="Calibri"/>
            </a:endParaRPr>
          </a:p>
          <a:p>
            <a:pPr indent="-381000" lvl="0" marL="457200" rtl="0" algn="l">
              <a:lnSpc>
                <a:spcPct val="200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OUSD issued Preliminary offer letters om 2/1/19</a:t>
            </a:r>
            <a:endParaRPr sz="2400">
              <a:solidFill>
                <a:srgbClr val="233A44"/>
              </a:solidFill>
              <a:latin typeface="Calibri"/>
              <a:ea typeface="Calibri"/>
              <a:cs typeface="Calibri"/>
              <a:sym typeface="Calibri"/>
            </a:endParaRPr>
          </a:p>
          <a:p>
            <a:pPr indent="-381000" lvl="0" marL="457200" rtl="0" algn="l">
              <a:lnSpc>
                <a:spcPct val="200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We are preparing to respond by 3/1/19</a:t>
            </a:r>
            <a:endParaRPr sz="2400">
              <a:solidFill>
                <a:srgbClr val="233A44"/>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391350"/>
            <a:ext cx="8650800" cy="80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7th Annual Staff/Teacher Appreciation Dinner</a:t>
            </a:r>
            <a:endParaRPr sz="3000"/>
          </a:p>
          <a:p>
            <a:pPr indent="0" lvl="0" marL="0" rtl="0" algn="l">
              <a:spcBef>
                <a:spcPts val="0"/>
              </a:spcBef>
              <a:spcAft>
                <a:spcPts val="0"/>
              </a:spcAft>
              <a:buNone/>
            </a:pPr>
            <a:r>
              <a:t/>
            </a:r>
            <a:endParaRPr>
              <a:solidFill>
                <a:srgbClr val="999999"/>
              </a:solidFill>
            </a:endParaRPr>
          </a:p>
          <a:p>
            <a:pPr indent="0" lvl="0" marL="0" rtl="0" algn="l">
              <a:spcBef>
                <a:spcPts val="0"/>
              </a:spcBef>
              <a:spcAft>
                <a:spcPts val="0"/>
              </a:spcAft>
              <a:buNone/>
            </a:pPr>
            <a:r>
              <a:rPr lang="en" sz="1800">
                <a:solidFill>
                  <a:srgbClr val="666666"/>
                </a:solidFill>
              </a:rPr>
              <a:t>Where: Lake Chalet Banquet Room </a:t>
            </a:r>
            <a:endParaRPr sz="1800">
              <a:solidFill>
                <a:srgbClr val="666666"/>
              </a:solidFill>
            </a:endParaRPr>
          </a:p>
          <a:p>
            <a:pPr indent="0" lvl="0" marL="0" rtl="0" algn="l">
              <a:spcBef>
                <a:spcPts val="0"/>
              </a:spcBef>
              <a:spcAft>
                <a:spcPts val="0"/>
              </a:spcAft>
              <a:buNone/>
            </a:pPr>
            <a:r>
              <a:rPr lang="en" sz="1800">
                <a:solidFill>
                  <a:srgbClr val="666666"/>
                </a:solidFill>
              </a:rPr>
              <a:t>Total Attended: 120 Across the District </a:t>
            </a:r>
            <a:endParaRPr sz="1800">
              <a:solidFill>
                <a:srgbClr val="666666"/>
              </a:solidFill>
            </a:endParaRPr>
          </a:p>
          <a:p>
            <a:pPr indent="-342900" lvl="0" marL="457200" rtl="0" algn="l">
              <a:spcBef>
                <a:spcPts val="0"/>
              </a:spcBef>
              <a:spcAft>
                <a:spcPts val="0"/>
              </a:spcAft>
              <a:buClr>
                <a:srgbClr val="666666"/>
              </a:buClr>
              <a:buSzPts val="1800"/>
              <a:buChar char="●"/>
            </a:pPr>
            <a:r>
              <a:rPr b="0" lang="en" sz="1800">
                <a:solidFill>
                  <a:srgbClr val="666666"/>
                </a:solidFill>
              </a:rPr>
              <a:t>Teachers were given AIMS jackets, t-shirts, and gift cards.  </a:t>
            </a:r>
            <a:endParaRPr b="0" sz="1800">
              <a:solidFill>
                <a:srgbClr val="666666"/>
              </a:solidFill>
            </a:endParaRPr>
          </a:p>
          <a:p>
            <a:pPr indent="-342900" lvl="0" marL="457200" rtl="0" algn="l">
              <a:spcBef>
                <a:spcPts val="0"/>
              </a:spcBef>
              <a:spcAft>
                <a:spcPts val="0"/>
              </a:spcAft>
              <a:buClr>
                <a:srgbClr val="666666"/>
              </a:buClr>
              <a:buSzPts val="1800"/>
              <a:buChar char="●"/>
            </a:pPr>
            <a:r>
              <a:rPr b="0" lang="en" sz="1800">
                <a:solidFill>
                  <a:srgbClr val="666666"/>
                </a:solidFill>
              </a:rPr>
              <a:t>We also had raffle prizes. </a:t>
            </a:r>
            <a:endParaRPr b="0" sz="1800">
              <a:solidFill>
                <a:srgbClr val="666666"/>
              </a:solidFill>
            </a:endParaRPr>
          </a:p>
          <a:p>
            <a:pPr indent="0" lvl="0" marL="0" rtl="0" algn="l">
              <a:spcBef>
                <a:spcPts val="0"/>
              </a:spcBef>
              <a:spcAft>
                <a:spcPts val="0"/>
              </a:spcAft>
              <a:buNone/>
            </a:pPr>
            <a:r>
              <a:rPr b="0" lang="en" sz="1800"/>
              <a:t> </a:t>
            </a:r>
            <a:endParaRPr b="0"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pic>
        <p:nvPicPr>
          <p:cNvPr id="96" name="Google Shape;96;p19"/>
          <p:cNvPicPr preferRelativeResize="0"/>
          <p:nvPr/>
        </p:nvPicPr>
        <p:blipFill>
          <a:blip r:embed="rId3">
            <a:alphaModFix/>
          </a:blip>
          <a:stretch>
            <a:fillRect/>
          </a:stretch>
        </p:blipFill>
        <p:spPr>
          <a:xfrm>
            <a:off x="417175" y="2718925"/>
            <a:ext cx="3657349" cy="2038575"/>
          </a:xfrm>
          <a:prstGeom prst="rect">
            <a:avLst/>
          </a:prstGeom>
          <a:noFill/>
          <a:ln>
            <a:noFill/>
          </a:ln>
        </p:spPr>
      </p:pic>
      <p:pic>
        <p:nvPicPr>
          <p:cNvPr id="97" name="Google Shape;97;p19"/>
          <p:cNvPicPr preferRelativeResize="0"/>
          <p:nvPr/>
        </p:nvPicPr>
        <p:blipFill>
          <a:blip r:embed="rId4">
            <a:alphaModFix/>
          </a:blip>
          <a:stretch>
            <a:fillRect/>
          </a:stretch>
        </p:blipFill>
        <p:spPr>
          <a:xfrm>
            <a:off x="5110025" y="2663050"/>
            <a:ext cx="1784148" cy="23177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7th Annual Appreciation Dinner Donors</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70000"/>
              </a:lnSpc>
              <a:spcBef>
                <a:spcPts val="0"/>
              </a:spcBef>
              <a:spcAft>
                <a:spcPts val="0"/>
              </a:spcAft>
              <a:buClr>
                <a:schemeClr val="lt1"/>
              </a:buClr>
              <a:buSzPts val="4800"/>
              <a:buFont typeface="Arial"/>
              <a:buNone/>
            </a:pPr>
            <a:r>
              <a:rPr b="1" lang="en">
                <a:solidFill>
                  <a:srgbClr val="666666"/>
                </a:solidFill>
                <a:latin typeface="Arial"/>
                <a:ea typeface="Arial"/>
                <a:cs typeface="Arial"/>
                <a:sym typeface="Arial"/>
              </a:rPr>
              <a:t>AIMS Thanks the following individuals/organizations for their generous donations.</a:t>
            </a:r>
            <a:endParaRPr>
              <a:solidFill>
                <a:srgbClr val="666666"/>
              </a:solidFill>
              <a:latin typeface="Arial"/>
              <a:ea typeface="Arial"/>
              <a:cs typeface="Arial"/>
              <a:sym typeface="Arial"/>
            </a:endParaRPr>
          </a:p>
          <a:p>
            <a:pPr indent="0" lvl="0" marL="0" rtl="0" algn="ctr">
              <a:lnSpc>
                <a:spcPct val="70000"/>
              </a:lnSpc>
              <a:spcBef>
                <a:spcPts val="0"/>
              </a:spcBef>
              <a:spcAft>
                <a:spcPts val="0"/>
              </a:spcAft>
              <a:buClr>
                <a:schemeClr val="lt1"/>
              </a:buClr>
              <a:buSzPts val="2500"/>
              <a:buFont typeface="Arial"/>
              <a:buNone/>
            </a:pPr>
            <a:r>
              <a:t/>
            </a:r>
            <a:endParaRPr b="1">
              <a:solidFill>
                <a:srgbClr val="666666"/>
              </a:solidFill>
              <a:latin typeface="Arial"/>
              <a:ea typeface="Arial"/>
              <a:cs typeface="Arial"/>
              <a:sym typeface="Arial"/>
            </a:endParaRPr>
          </a:p>
          <a:p>
            <a:pPr indent="-317500" lvl="0" marL="457200" rtl="0" algn="l">
              <a:lnSpc>
                <a:spcPct val="70000"/>
              </a:lnSpc>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AIMS Families</a:t>
            </a:r>
            <a:endParaRPr>
              <a:solidFill>
                <a:srgbClr val="666666"/>
              </a:solidFill>
              <a:latin typeface="Arial"/>
              <a:ea typeface="Arial"/>
              <a:cs typeface="Arial"/>
              <a:sym typeface="Arial"/>
            </a:endParaRPr>
          </a:p>
          <a:p>
            <a:pPr indent="-317500" lvl="0" marL="457200" rtl="0" algn="l">
              <a:lnSpc>
                <a:spcPct val="70000"/>
              </a:lnSpc>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Eden Plaza Café</a:t>
            </a:r>
            <a:endParaRPr>
              <a:solidFill>
                <a:srgbClr val="666666"/>
              </a:solidFill>
              <a:latin typeface="Arial"/>
              <a:ea typeface="Arial"/>
              <a:cs typeface="Arial"/>
              <a:sym typeface="Arial"/>
            </a:endParaRPr>
          </a:p>
          <a:p>
            <a:pPr indent="-317500" lvl="0" marL="457200" rtl="0" algn="l">
              <a:lnSpc>
                <a:spcPct val="70000"/>
              </a:lnSpc>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Lagos Grill</a:t>
            </a:r>
            <a:endParaRPr>
              <a:solidFill>
                <a:srgbClr val="666666"/>
              </a:solidFill>
              <a:latin typeface="Arial"/>
              <a:ea typeface="Arial"/>
              <a:cs typeface="Arial"/>
              <a:sym typeface="Arial"/>
            </a:endParaRPr>
          </a:p>
          <a:p>
            <a:pPr indent="-317500" lvl="0" marL="457200" rtl="0" algn="l">
              <a:lnSpc>
                <a:spcPct val="70000"/>
              </a:lnSpc>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Mo’Joe Café</a:t>
            </a:r>
            <a:endParaRPr>
              <a:solidFill>
                <a:srgbClr val="666666"/>
              </a:solidFill>
              <a:latin typeface="Arial"/>
              <a:ea typeface="Arial"/>
              <a:cs typeface="Arial"/>
              <a:sym typeface="Arial"/>
            </a:endParaRPr>
          </a:p>
          <a:p>
            <a:pPr indent="-317500" lvl="0" marL="457200" rtl="0" algn="l">
              <a:lnSpc>
                <a:spcPct val="70000"/>
              </a:lnSpc>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Target Corporation</a:t>
            </a:r>
            <a:endParaRPr>
              <a:solidFill>
                <a:srgbClr val="666666"/>
              </a:solidFill>
              <a:latin typeface="Arial"/>
              <a:ea typeface="Arial"/>
              <a:cs typeface="Arial"/>
              <a:sym typeface="Arial"/>
            </a:endParaRPr>
          </a:p>
          <a:p>
            <a:pPr indent="-317500" lvl="0" marL="457200" rtl="0" algn="l">
              <a:lnSpc>
                <a:spcPct val="70000"/>
              </a:lnSpc>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Trader Joe’s</a:t>
            </a:r>
            <a:endParaRPr>
              <a:solidFill>
                <a:srgbClr val="666666"/>
              </a:solidFill>
              <a:latin typeface="Arial"/>
              <a:ea typeface="Arial"/>
              <a:cs typeface="Arial"/>
              <a:sym typeface="Arial"/>
            </a:endParaRPr>
          </a:p>
          <a:p>
            <a:pPr indent="-298450" lvl="0" marL="457200" rtl="0" algn="l">
              <a:lnSpc>
                <a:spcPct val="70000"/>
              </a:lnSpc>
              <a:spcBef>
                <a:spcPts val="0"/>
              </a:spcBef>
              <a:spcAft>
                <a:spcPts val="0"/>
              </a:spcAft>
              <a:buClr>
                <a:schemeClr val="lt1"/>
              </a:buClr>
              <a:buSzPts val="2500"/>
              <a:buFont typeface="Noto Sans Symbols"/>
              <a:buNone/>
            </a:pPr>
            <a:r>
              <a:t/>
            </a:r>
            <a:endParaRPr sz="1200">
              <a:solidFill>
                <a:srgbClr val="666666"/>
              </a:solidFill>
              <a:latin typeface="Courgette"/>
              <a:ea typeface="Courgette"/>
              <a:cs typeface="Courgette"/>
              <a:sym typeface="Courgette"/>
            </a:endParaRPr>
          </a:p>
          <a:p>
            <a:pPr indent="0" lvl="0" marL="0" rtl="0" algn="l">
              <a:spcBef>
                <a:spcPts val="0"/>
              </a:spcBef>
              <a:spcAft>
                <a:spcPts val="1600"/>
              </a:spcAft>
              <a:buNone/>
            </a:pPr>
            <a:r>
              <a:t/>
            </a:r>
            <a:endParaRPr sz="1200">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Wellness Committee </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year four Wellness committee meetings will be held:</a:t>
            </a:r>
            <a:endParaRPr/>
          </a:p>
          <a:p>
            <a:pPr indent="0" lvl="0" marL="0" rtl="0" algn="l">
              <a:spcBef>
                <a:spcPts val="1600"/>
              </a:spcBef>
              <a:spcAft>
                <a:spcPts val="0"/>
              </a:spcAft>
              <a:buNone/>
            </a:pPr>
            <a:r>
              <a:rPr i="1" lang="en"/>
              <a:t>February</a:t>
            </a:r>
            <a:r>
              <a:rPr lang="en"/>
              <a:t>- Resources for families and referrals for mental health support, invitation will be sent home to families, staff to seek potential committee members.</a:t>
            </a:r>
            <a:endParaRPr/>
          </a:p>
          <a:p>
            <a:pPr indent="0" lvl="0" marL="0" rtl="0" algn="l">
              <a:spcBef>
                <a:spcPts val="1600"/>
              </a:spcBef>
              <a:spcAft>
                <a:spcPts val="0"/>
              </a:spcAft>
              <a:buNone/>
            </a:pPr>
            <a:r>
              <a:rPr i="1" lang="en"/>
              <a:t>March</a:t>
            </a:r>
            <a:r>
              <a:rPr lang="en"/>
              <a:t> - Review of Wellness Policy and potential changes within policy that can be adopted and implemented for betterment of students wellbeing.</a:t>
            </a:r>
            <a:endParaRPr/>
          </a:p>
          <a:p>
            <a:pPr indent="0" lvl="0" marL="0" rtl="0" algn="l">
              <a:spcBef>
                <a:spcPts val="1600"/>
              </a:spcBef>
              <a:spcAft>
                <a:spcPts val="0"/>
              </a:spcAft>
              <a:buNone/>
            </a:pPr>
            <a:r>
              <a:rPr i="1" lang="en"/>
              <a:t>April</a:t>
            </a:r>
            <a:r>
              <a:rPr lang="en"/>
              <a:t> - Discussion of mandated health and wellness programs within public schools and what that looks like.</a:t>
            </a:r>
            <a:endParaRPr/>
          </a:p>
          <a:p>
            <a:pPr indent="0" lvl="0" marL="0" rtl="0" algn="l">
              <a:spcBef>
                <a:spcPts val="1600"/>
              </a:spcBef>
              <a:spcAft>
                <a:spcPts val="1600"/>
              </a:spcAft>
              <a:buNone/>
            </a:pPr>
            <a:r>
              <a:rPr i="1" lang="en"/>
              <a:t>May</a:t>
            </a:r>
            <a:r>
              <a:rPr lang="en"/>
              <a:t>- Overview of school lunch program and review of survey results and current wellness practices K-12th.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