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30" r:id="rId2"/>
    <p:sldId id="371" r:id="rId3"/>
    <p:sldId id="372" r:id="rId4"/>
    <p:sldId id="3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87FC8-47E4-4F18-8652-A87E6018BF6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980D2-8979-4B54-ACAB-DEC737BFD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5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6ACAE-A51B-A14C-9250-7D102F164E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9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6ACAE-A51B-A14C-9250-7D102F164E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78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6ACAE-A51B-A14C-9250-7D102F164E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0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8938-8530-46A9-E521-4F0B7E273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D1A96-61BC-CA8C-791D-5876E97FC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FB6A2-BD85-EDE0-65FD-D05D44F9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1234D-92BC-3C65-C950-61B03B63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B3AF3-DF8C-F1CE-53BD-531A1BD6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C2C84-1BC2-2B62-2B87-0B3A5A1B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68DBC-8410-A48D-2A2D-55BF378E0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2C780-518D-6B5F-204F-1DDC8744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12AB0-F3BC-24C4-5CC1-49FB1409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B89D6-030F-CF07-602D-782A7BA7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2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AB0418-24DA-5CC6-DE80-72D25217E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E4F86-913A-BE5A-70D3-7177F0330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7498A-4DAD-C2B7-9641-CE74EE0E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20780-8F2D-A179-98A1-23E96E96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93D2C-A709-8AAB-F99E-B1E51649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1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06B65C45-BB0F-694D-ADBE-5E469F83C9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6896" y="2431313"/>
            <a:ext cx="10363200" cy="1623237"/>
          </a:xfr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4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Page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2C17A85F-9DF3-344C-AA68-F8CDA6A859D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533" y="4292176"/>
            <a:ext cx="7681039" cy="51003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dirty="0"/>
              <a:t>Sub 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40686-3586-724E-80AF-DDB61F03C6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DE8C437-E642-432C-BCF0-872C8F3400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531" y="338995"/>
            <a:ext cx="2677652" cy="51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63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DDFC378-0B70-46A4-A93F-E65FD8F395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6400" y="0"/>
            <a:ext cx="41656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582E45-59B0-4084-988D-DD992E2F3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BF395-063E-4441-9862-8919D8E067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5059A96F-E232-43F1-A486-9AA3B5FBAA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6532" y="2057580"/>
            <a:ext cx="9347201" cy="396222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457200" indent="-45720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Clr>
                <a:srgbClr val="7DB03D"/>
              </a:buClr>
              <a:buSzPct val="100000"/>
              <a:buFont typeface="Wingdings" panose="05000000000000000000" pitchFamily="2" charset="2"/>
              <a:buChar char="§"/>
              <a:defRPr sz="2800" spc="-70" baseline="0"/>
            </a:lvl1pPr>
          </a:lstStyle>
          <a:p>
            <a:pPr lvl="0"/>
            <a:r>
              <a:rPr lang="en-US" dirty="0"/>
              <a:t>Click to enter body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405CBF0-BE00-41F0-81AE-3592501E3A50}"/>
              </a:ext>
            </a:extLst>
          </p:cNvPr>
          <p:cNvSpPr txBox="1">
            <a:spLocks/>
          </p:cNvSpPr>
          <p:nvPr userDrawn="1"/>
        </p:nvSpPr>
        <p:spPr>
          <a:xfrm>
            <a:off x="11353801" y="6627823"/>
            <a:ext cx="650065" cy="185420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sz="900" b="0" i="0" kern="1200">
                <a:solidFill>
                  <a:srgbClr val="C4C4C4"/>
                </a:solidFill>
                <a:latin typeface="Ringside Regular Office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F6F342-923F-F947-AB68-DF4515FC8525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673170E-54CA-49AB-8C90-68BCDBB199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442" y="6535493"/>
            <a:ext cx="1448492" cy="275903"/>
          </a:xfrm>
          <a:prstGeom prst="rect">
            <a:avLst/>
          </a:prstGeom>
        </p:spPr>
      </p:pic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81BE0E5-4510-476D-869E-130D4A86D9D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57600" y="6627823"/>
            <a:ext cx="4876800" cy="185420"/>
          </a:xfrm>
          <a:prstGeom prst="rect">
            <a:avLst/>
          </a:prstGeom>
        </p:spPr>
        <p:txBody>
          <a:bodyPr/>
          <a:lstStyle/>
          <a:p>
            <a:pPr algn="ctr"/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268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2C64-8C85-C311-2784-43F40015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A81DF-BED5-2E94-F36C-823DC63D0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E16D3-F1C6-7283-06EC-C75D3AB1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FE748-A52C-11DB-F39B-4CEC8DB65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A0277-17B0-D02A-1D60-B85127F8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1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D41C1-85AA-767E-2AFF-350F56AFE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2075F-8451-118D-2615-A3F955BC7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A929E-4308-1FD8-6ACC-BB4D5AC36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E3EF4-E49B-9DEB-D668-8B9C4C38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9801A-C1AC-9065-A5C7-884A07C9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8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D5EC1-8B0E-18B3-C438-362245817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FF23-4320-8218-3DCD-BDB638777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9B8CD-936E-FB84-4CF5-23A144D0D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75F41-B69F-FCFD-6698-857B1591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C75D0-0584-4873-7E87-74EEC7F4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F035-E713-4C83-89DC-45B341DC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7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0112C-1087-AFAC-8228-1E950FEE0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03480-14F1-3419-4429-3C5E8FA05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B2211-04B1-EBF3-CA29-686FE757E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9E0BA-EC01-DE93-EBA4-EF3E37310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10C6DD-174F-1059-D3F5-409552F15B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884814-1E26-5B02-FADF-7D8173673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DBA3F-09AF-9D60-AABC-B6C18CA56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F6B19E-77F7-FD5D-16B2-DAB2D472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7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CCCA-965E-5991-4304-7ABFE304E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FDFA1-DD2A-4B8B-0102-3C38A985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C9DC9-5D7A-8437-495C-6870F968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7771E-E543-5719-BEB8-E28D75B7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2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F047FD-0170-68F1-AA70-FC169C4F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B3D4B-DF62-F585-8D05-88B168D86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697B9-5724-1035-0C8F-ED56F9F0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1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5683A-5B49-2DB0-5658-648EB0EAB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E4D78-E746-3377-A086-AFB1F40AB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99062-B244-CEB8-3EEE-6787D45B8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319F2-01D3-2A4C-CCBC-136C3DA7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5D888-8343-C899-1D97-079EF226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862AB-EAB3-DDA3-2191-83FE5BEC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CF7E-5FC4-1380-6247-36D05EC7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4260C-E473-D972-1BCA-666E1FB35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02C61-DB4B-35C2-E555-23B309085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4721A-845B-7B6A-5396-BB2C8A08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5D985-B11C-4FAA-08B1-CE93F964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86010-3590-7C63-B721-EFFD32A0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F288F2-CAFD-04D5-6395-CFA5EE7E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22146-20F1-23F3-1324-7852EACED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24B1F-37CB-8075-091A-F44B39E40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A02E-DE2F-483D-836B-2911542E5C63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91E06-4D9B-C575-F49E-692E6A627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688B0-A723-E28A-93B0-58ED963EC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AD3B-CCA7-4848-96FE-9652E0ED4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9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0EB9D-3E0B-954E-8089-52FB1EB92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Proposed Management and Accounting Agreement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579E1-DA48-3544-AC2A-41C842C432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14001" y="4292176"/>
            <a:ext cx="7653375" cy="510030"/>
          </a:xfrm>
        </p:spPr>
        <p:txBody>
          <a:bodyPr>
            <a:normAutofit/>
          </a:bodyPr>
          <a:lstStyle/>
          <a:p>
            <a:endParaRPr lang="en-US" sz="2800" dirty="0">
              <a:latin typeface="+mj-lt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28FFB-7F5D-444F-8050-5F32CACE906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98E6E-A53C-4CE1-942B-5BA5E27DB46A}"/>
              </a:ext>
            </a:extLst>
          </p:cNvPr>
          <p:cNvSpPr/>
          <p:nvPr/>
        </p:nvSpPr>
        <p:spPr>
          <a:xfrm>
            <a:off x="1527176" y="6400800"/>
            <a:ext cx="9140825" cy="457200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7F5AC5-0C3A-4F3C-8F5B-95ECC165B510}"/>
              </a:ext>
            </a:extLst>
          </p:cNvPr>
          <p:cNvSpPr/>
          <p:nvPr/>
        </p:nvSpPr>
        <p:spPr>
          <a:xfrm>
            <a:off x="1524016" y="6334316"/>
            <a:ext cx="9140810" cy="66484"/>
          </a:xfrm>
          <a:prstGeom prst="rect">
            <a:avLst/>
          </a:prstGeom>
          <a:solidFill>
            <a:srgbClr val="7DB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879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2E6B-1D6E-44C0-BFB7-E27FAB87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121" y="138224"/>
            <a:ext cx="8803758" cy="474173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Agreement Update- Reasons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AC25D-168B-445B-AC35-5833198201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B8136-65C5-4078-9ADD-A1BA2D447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53812" y="792481"/>
            <a:ext cx="8484377" cy="56257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400" spc="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spc="0" dirty="0"/>
              <a:t>TEACH Las Vegas is currently in a tight cash position and has reached out to vendors with longstanding relationships for solutions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spc="0" dirty="0"/>
              <a:t>In recognition of the longstanding relationship, Charter Impact has considered and made the following recommended changes to the existing agreement as detailed on  the following slide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spc="0" dirty="0"/>
              <a:t>Deferring payments by restructuring the agreement allows for a healthier bottom line in the current year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1200" spc="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1200" spc="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1200" spc="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1200" spc="0" dirty="0">
              <a:latin typeface="Calibri "/>
            </a:endParaRPr>
          </a:p>
          <a:p>
            <a:endParaRPr lang="en-US" sz="1100" spc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00BE8A-5557-4C41-BDB4-037948EBD2D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67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 dirty="0"/>
              <a:t>TEACH Las Vegas</a:t>
            </a:r>
          </a:p>
        </p:txBody>
      </p:sp>
    </p:spTree>
    <p:extLst>
      <p:ext uri="{BB962C8B-B14F-4D97-AF65-F5344CB8AC3E}">
        <p14:creationId xmlns:p14="http://schemas.microsoft.com/office/powerpoint/2010/main" val="234477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2E6B-1D6E-44C0-BFB7-E27FAB87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121" y="138224"/>
            <a:ext cx="8803758" cy="474173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Agreement Update-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AC25D-168B-445B-AC35-5833198201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B8136-65C5-4078-9ADD-A1BA2D447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53812" y="792481"/>
            <a:ext cx="8484377" cy="56257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14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1800" spc="0" dirty="0"/>
              <a:t> Extend the term of the agreement  (as outlined in Section 2.01) from one year ending June 30</a:t>
            </a:r>
            <a:r>
              <a:rPr lang="en-US" sz="1800" spc="0" baseline="30000" dirty="0"/>
              <a:t>th</a:t>
            </a:r>
            <a:r>
              <a:rPr lang="en-US" sz="1800" spc="0" dirty="0"/>
              <a:t>, 2022 (with automatic one-year renewals unless 60-day notice is provided) to end June 30, 2026, with automatic one-year renewals (unless 60-day notice is provided)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1800" spc="0" dirty="0"/>
              <a:t>Note that this is currently the 2</a:t>
            </a:r>
            <a:r>
              <a:rPr lang="en-US" sz="1800" spc="0" baseline="30000" dirty="0"/>
              <a:t>nd</a:t>
            </a:r>
            <a:r>
              <a:rPr lang="en-US" sz="1800" spc="0" dirty="0"/>
              <a:t> year of the existing agreement, the proposed change will add a minimum of 3 years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1800" spc="0" dirty="0"/>
              <a:t>Fees in section 3.01 will be adjusted from 2.00% of revenue as calculated based on each reporting unit (i.e.-Charter school, department, location, central office and any other additional reporting units which may be added at the discretion of the Client) to 0.50% of revenue from July 1, 2022-June 30, 2023, and 2.25% of revenue from July 1, 2023, forward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1800" spc="0" dirty="0"/>
              <a:t>Section 3.03 changes the language to begin billing from July 1</a:t>
            </a:r>
            <a:r>
              <a:rPr lang="en-US" sz="1800" spc="0" baseline="30000" dirty="0"/>
              <a:t>st</a:t>
            </a:r>
            <a:r>
              <a:rPr lang="en-US" sz="1800" spc="0" dirty="0"/>
              <a:t> , 2021 to July 1</a:t>
            </a:r>
            <a:r>
              <a:rPr lang="en-US" sz="1800" spc="0" baseline="30000" dirty="0"/>
              <a:t>st</a:t>
            </a:r>
            <a:r>
              <a:rPr lang="en-US" sz="1800" spc="0" dirty="0"/>
              <a:t> , 2022 to align to the new proposed rate schedule to make it retroactive to the beginning of the current fiscal year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1200" spc="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1200" spc="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1200" spc="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1200" spc="0" dirty="0">
              <a:latin typeface="Calibri "/>
            </a:endParaRPr>
          </a:p>
          <a:p>
            <a:endParaRPr lang="en-US" sz="1100" spc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00BE8A-5557-4C41-BDB4-037948EBD2D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67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 dirty="0"/>
              <a:t>TEACH Las Vegas</a:t>
            </a:r>
          </a:p>
        </p:txBody>
      </p:sp>
    </p:spTree>
    <p:extLst>
      <p:ext uri="{BB962C8B-B14F-4D97-AF65-F5344CB8AC3E}">
        <p14:creationId xmlns:p14="http://schemas.microsoft.com/office/powerpoint/2010/main" val="5371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8CAA0-347F-4ED5-488A-301C4986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Financial Impact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4E093-158D-D7F6-3A4B-9703C7AD4F7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A871F-188C-76D0-6545-3E514B0CAB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75F7B0-4C6B-B798-4C40-BC636284C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09" y="2152073"/>
            <a:ext cx="10427855" cy="255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5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285</Words>
  <Application>Microsoft Office PowerPoint</Application>
  <PresentationFormat>Widescreen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</vt:lpstr>
      <vt:lpstr>Calibri Light</vt:lpstr>
      <vt:lpstr>Ringside Regular Office</vt:lpstr>
      <vt:lpstr>Wingdings</vt:lpstr>
      <vt:lpstr>Office Theme</vt:lpstr>
      <vt:lpstr>Proposed Management and Accounting Agreement Update</vt:lpstr>
      <vt:lpstr>Proposed Agreement Update- Reasons</vt:lpstr>
      <vt:lpstr>Proposed Agreement Update- Details</vt:lpstr>
      <vt:lpstr>Projected Financial Impact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Management and Accounting Agreement Update</dc:title>
  <dc:creator>Richard McNeel Jr.</dc:creator>
  <cp:lastModifiedBy>Richard McNeel Jr.</cp:lastModifiedBy>
  <cp:revision>5</cp:revision>
  <dcterms:created xsi:type="dcterms:W3CDTF">2023-03-20T02:22:47Z</dcterms:created>
  <dcterms:modified xsi:type="dcterms:W3CDTF">2023-03-29T16:52:16Z</dcterms:modified>
</cp:coreProperties>
</file>