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3" r:id="rId5"/>
    <p:sldId id="266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ECR Marketing Presentation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Becky Rodriguez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02-15-2018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4" y="1113182"/>
            <a:ext cx="2158033" cy="36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45426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Background Building Blocks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Campus Action Steps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Collaborate with Administrators</a:t>
            </a:r>
          </a:p>
          <a:p>
            <a:r>
              <a:rPr lang="en-US" dirty="0" smtClean="0"/>
              <a:t>Speak to ECR Staff</a:t>
            </a:r>
          </a:p>
          <a:p>
            <a:r>
              <a:rPr lang="en-US" dirty="0" smtClean="0"/>
              <a:t>Meet with Student Council</a:t>
            </a:r>
          </a:p>
          <a:p>
            <a:r>
              <a:rPr lang="en-US" dirty="0" smtClean="0"/>
              <a:t>Get to know the school &amp; programs</a:t>
            </a:r>
          </a:p>
          <a:p>
            <a:r>
              <a:rPr lang="en-US" dirty="0" smtClean="0"/>
              <a:t>Build Relationships (Board, Tech </a:t>
            </a:r>
            <a:r>
              <a:rPr lang="en-US" dirty="0"/>
              <a:t>T</a:t>
            </a:r>
            <a:r>
              <a:rPr lang="en-US" dirty="0" smtClean="0"/>
              <a:t>eam, Business </a:t>
            </a:r>
            <a:r>
              <a:rPr lang="en-US" dirty="0"/>
              <a:t>T</a:t>
            </a:r>
            <a:r>
              <a:rPr lang="en-US" dirty="0" smtClean="0"/>
              <a:t>eam, Deans, etc.)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Community Action Steps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61368" y="2737245"/>
            <a:ext cx="4905484" cy="3304117"/>
          </a:xfrm>
        </p:spPr>
        <p:txBody>
          <a:bodyPr/>
          <a:lstStyle/>
          <a:p>
            <a:r>
              <a:rPr lang="en-US" dirty="0" smtClean="0"/>
              <a:t>Become familiar with community served</a:t>
            </a:r>
          </a:p>
          <a:p>
            <a:r>
              <a:rPr lang="en-US" dirty="0" smtClean="0"/>
              <a:t>Meet neighborhood business owners</a:t>
            </a:r>
          </a:p>
          <a:p>
            <a:r>
              <a:rPr lang="en-US" dirty="0" smtClean="0"/>
              <a:t>Identify potential resources</a:t>
            </a:r>
          </a:p>
          <a:p>
            <a:r>
              <a:rPr lang="en-US" dirty="0" smtClean="0"/>
              <a:t>Connect with FOECR </a:t>
            </a:r>
          </a:p>
          <a:p>
            <a:r>
              <a:rPr lang="en-US" dirty="0" smtClean="0"/>
              <a:t>Support Parent Engagement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is </a:t>
            </a:r>
            <a:r>
              <a:rPr lang="en-US" b="1" dirty="0" smtClean="0"/>
              <a:t>Marketing </a:t>
            </a:r>
            <a:r>
              <a:rPr lang="en-US" b="1" dirty="0" smtClean="0"/>
              <a:t>at ECR?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157" y="2099866"/>
            <a:ext cx="8596668" cy="27294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Marketing at the school site includes the following components: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Marketing is everything done to recruit.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Marketing encompasses student retention.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Marketing includes positive messaging.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Marketing can also involve philanthropic investments and requests.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0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459"/>
            <a:ext cx="8596668" cy="4942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Branding</a:t>
            </a:r>
            <a:endParaRPr lang="en-US" sz="2000" b="1" dirty="0">
              <a:solidFill>
                <a:srgbClr val="FFC000"/>
              </a:solidFill>
            </a:endParaRPr>
          </a:p>
          <a:p>
            <a:pPr marL="288925" indent="0">
              <a:buNone/>
            </a:pPr>
            <a:r>
              <a:rPr lang="en-US" sz="1800" dirty="0" smtClean="0"/>
              <a:t>Specific </a:t>
            </a:r>
            <a:r>
              <a:rPr lang="en-US" sz="1800" dirty="0"/>
              <a:t>school colors </a:t>
            </a:r>
            <a:r>
              <a:rPr lang="en-US" sz="1800" dirty="0" smtClean="0"/>
              <a:t>used</a:t>
            </a:r>
          </a:p>
          <a:p>
            <a:pPr marL="288925" lvl="1" indent="0">
              <a:buNone/>
            </a:pPr>
            <a:r>
              <a:rPr lang="en-US" sz="1800" dirty="0" smtClean="0"/>
              <a:t>     consistently</a:t>
            </a:r>
            <a:endParaRPr lang="en-US" sz="1800" dirty="0" smtClean="0"/>
          </a:p>
          <a:p>
            <a:pPr marL="288925" lvl="1" indent="0">
              <a:buNone/>
            </a:pPr>
            <a:r>
              <a:rPr lang="en-US" sz="1800" dirty="0" smtClean="0"/>
              <a:t>Develop </a:t>
            </a:r>
            <a:r>
              <a:rPr lang="en-US" sz="1800" dirty="0" smtClean="0"/>
              <a:t>site letterhead</a:t>
            </a:r>
          </a:p>
          <a:p>
            <a:pPr marL="288925" lvl="1" indent="0">
              <a:buNone/>
            </a:pPr>
            <a:r>
              <a:rPr lang="en-US" sz="1800" dirty="0" smtClean="0"/>
              <a:t>Unify email signature</a:t>
            </a:r>
          </a:p>
          <a:p>
            <a:pPr marL="5715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Recruitment Advertising</a:t>
            </a:r>
            <a:endParaRPr lang="en-US" sz="2000" b="1" dirty="0">
              <a:solidFill>
                <a:srgbClr val="FFC000"/>
              </a:solidFill>
            </a:endParaRPr>
          </a:p>
          <a:p>
            <a:pPr marL="288925" lvl="1" indent="0">
              <a:buNone/>
            </a:pPr>
            <a:r>
              <a:rPr lang="en-US" dirty="0"/>
              <a:t>Daily News Focus on Education </a:t>
            </a:r>
          </a:p>
          <a:p>
            <a:pPr marL="288925" lvl="1" indent="0">
              <a:buNone/>
            </a:pPr>
            <a:r>
              <a:rPr lang="en-US" dirty="0"/>
              <a:t>52,000 Paid Circulation</a:t>
            </a:r>
          </a:p>
          <a:p>
            <a:pPr marL="288925" lvl="1" indent="0">
              <a:buNone/>
            </a:pPr>
            <a:r>
              <a:rPr lang="en-US" dirty="0"/>
              <a:t>290,000 Readership</a:t>
            </a:r>
          </a:p>
          <a:p>
            <a:pPr marL="288925" lvl="1" indent="0">
              <a:buNone/>
            </a:pPr>
            <a:r>
              <a:rPr lang="en-US" dirty="0"/>
              <a:t>Direct </a:t>
            </a:r>
            <a:r>
              <a:rPr lang="en-US" dirty="0" smtClean="0"/>
              <a:t>Mailers 3,000 </a:t>
            </a:r>
            <a:r>
              <a:rPr lang="en-US" dirty="0"/>
              <a:t>local residents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89" y="1365459"/>
            <a:ext cx="1360211" cy="450594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93611"/>
              </p:ext>
            </p:extLst>
          </p:nvPr>
        </p:nvGraphicFramePr>
        <p:xfrm>
          <a:off x="6291037" y="761586"/>
          <a:ext cx="3091502" cy="5639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6781654" imgH="14401800" progId="AcroExch.Document.7">
                  <p:embed/>
                </p:oleObj>
              </mc:Choice>
              <mc:Fallback>
                <p:oleObj name="Acrobat Document" r:id="rId4" imgW="6781654" imgH="14401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1037" y="761586"/>
                        <a:ext cx="3091502" cy="5639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5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&amp;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25" y="1270000"/>
            <a:ext cx="8596668" cy="3880773"/>
          </a:xfrm>
        </p:spPr>
        <p:txBody>
          <a:bodyPr/>
          <a:lstStyle/>
          <a:p>
            <a:r>
              <a:rPr lang="en-US" dirty="0" smtClean="0"/>
              <a:t>Street Pole Panels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974" y="1270000"/>
            <a:ext cx="2712548" cy="491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26" y="723232"/>
            <a:ext cx="2658066" cy="4479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14" y="2051879"/>
            <a:ext cx="2760982" cy="47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Flyer to distribute to community businesses</a:t>
            </a:r>
          </a:p>
          <a:p>
            <a:r>
              <a:rPr lang="en-US" dirty="0" smtClean="0"/>
              <a:t>Newsletter (weekly distribution via email)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Banners </a:t>
            </a:r>
            <a:r>
              <a:rPr lang="en-US" dirty="0"/>
              <a:t>to Display in parking lot &amp; </a:t>
            </a:r>
            <a:r>
              <a:rPr lang="en-US" dirty="0" smtClean="0"/>
              <a:t>inside </a:t>
            </a:r>
            <a:r>
              <a:rPr lang="en-US" dirty="0"/>
              <a:t>campus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992" y="1056318"/>
            <a:ext cx="3167422" cy="49685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25706"/>
              </p:ext>
            </p:extLst>
          </p:nvPr>
        </p:nvGraphicFramePr>
        <p:xfrm>
          <a:off x="948640" y="2529666"/>
          <a:ext cx="51579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919">
                  <a:extLst>
                    <a:ext uri="{9D8B030D-6E8A-4147-A177-3AD203B41FA5}">
                      <a16:colId xmlns:a16="http://schemas.microsoft.com/office/drawing/2014/main" val="444725964"/>
                    </a:ext>
                  </a:extLst>
                </a:gridCol>
                <a:gridCol w="2950021">
                  <a:extLst>
                    <a:ext uri="{9D8B030D-6E8A-4147-A177-3AD203B41FA5}">
                      <a16:colId xmlns:a16="http://schemas.microsoft.com/office/drawing/2014/main" val="3533553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Total Recruitment Distribution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Non-Duplicated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Distribution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5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27,775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6,555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7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3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 smtClean="0"/>
              <a:t>Retention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7007"/>
            <a:ext cx="8596668" cy="447875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5FCBEF"/>
              </a:buClr>
            </a:pPr>
            <a:r>
              <a:rPr lang="en-US" b="1" dirty="0">
                <a:solidFill>
                  <a:srgbClr val="FFC000"/>
                </a:solidFill>
              </a:rPr>
              <a:t>Student Centered Activities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Grade Level Specific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School Wide Engagement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Student Clubs Involvement</a:t>
            </a:r>
          </a:p>
          <a:p>
            <a:pPr lvl="0">
              <a:buClr>
                <a:srgbClr val="5FCBEF"/>
              </a:buClr>
            </a:pPr>
            <a:r>
              <a:rPr lang="en-US" b="1" dirty="0">
                <a:solidFill>
                  <a:srgbClr val="FFC000"/>
                </a:solidFill>
              </a:rPr>
              <a:t>Development of Parent Involvement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Grade Specific Parent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Summit/Event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Leadership Development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(ELL Parents, etc.)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ECR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Newsletter</a:t>
            </a:r>
          </a:p>
          <a:p>
            <a:pPr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C000"/>
                </a:solidFill>
              </a:rPr>
              <a:t>Spirit </a:t>
            </a:r>
            <a:r>
              <a:rPr lang="en-US" b="1" dirty="0">
                <a:solidFill>
                  <a:srgbClr val="FFC000"/>
                </a:solidFill>
              </a:rPr>
              <a:t>Building Events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/>
              <a:t>Art Contest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/>
              <a:t>Cooking Contest</a:t>
            </a:r>
          </a:p>
          <a:p>
            <a:pPr>
              <a:buClr>
                <a:srgbClr val="5FCBEF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C000"/>
                </a:solidFill>
              </a:rPr>
              <a:t>50th Anniversary </a:t>
            </a:r>
            <a:r>
              <a:rPr lang="en-US" b="1" dirty="0" smtClean="0">
                <a:solidFill>
                  <a:srgbClr val="FFC000"/>
                </a:solidFill>
              </a:rPr>
              <a:t>Celebration</a:t>
            </a:r>
            <a:endParaRPr lang="en-US" b="1" dirty="0">
              <a:solidFill>
                <a:srgbClr val="FFC000"/>
              </a:solidFill>
            </a:endParaRP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/>
              <a:t>Off site Gala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n-US" dirty="0"/>
              <a:t>On </a:t>
            </a:r>
            <a:r>
              <a:rPr lang="en-US" dirty="0" smtClean="0"/>
              <a:t>site </a:t>
            </a:r>
            <a:r>
              <a:rPr lang="en-US" dirty="0"/>
              <a:t>Fair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6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60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Funds Requests and Development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15649"/>
            <a:ext cx="9017811" cy="38807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Board Collaboration and Connections</a:t>
            </a:r>
          </a:p>
          <a:p>
            <a:r>
              <a:rPr lang="en-US" dirty="0" smtClean="0"/>
              <a:t>Organizational Donations</a:t>
            </a:r>
          </a:p>
          <a:p>
            <a:r>
              <a:rPr lang="en-US" dirty="0" smtClean="0"/>
              <a:t>Endowments</a:t>
            </a:r>
            <a:endParaRPr lang="en-US" dirty="0"/>
          </a:p>
          <a:p>
            <a:r>
              <a:rPr lang="en-US" dirty="0" smtClean="0"/>
              <a:t>Planned Giving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Marketing at ECR </a:t>
            </a:r>
            <a:r>
              <a:rPr lang="en-US" sz="2000" b="1" dirty="0" smtClean="0">
                <a:solidFill>
                  <a:srgbClr val="FFC000"/>
                </a:solidFill>
              </a:rPr>
              <a:t>is </a:t>
            </a:r>
            <a:r>
              <a:rPr lang="en-US" sz="2000" b="1" dirty="0">
                <a:solidFill>
                  <a:srgbClr val="FFC000"/>
                </a:solidFill>
              </a:rPr>
              <a:t>a multi-dimensional approach </a:t>
            </a:r>
            <a:r>
              <a:rPr lang="en-US" sz="2000" b="1" dirty="0" smtClean="0">
                <a:solidFill>
                  <a:srgbClr val="FFC000"/>
                </a:solidFill>
              </a:rPr>
              <a:t>that </a:t>
            </a:r>
            <a:r>
              <a:rPr lang="en-US" sz="2000" b="1" dirty="0">
                <a:solidFill>
                  <a:srgbClr val="FFC000"/>
                </a:solidFill>
              </a:rPr>
              <a:t>involves </a:t>
            </a:r>
            <a:r>
              <a:rPr lang="en-US" sz="2000" b="1" dirty="0" smtClean="0">
                <a:solidFill>
                  <a:srgbClr val="FFC000"/>
                </a:solidFill>
              </a:rPr>
              <a:t>everyone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81" y="3456035"/>
            <a:ext cx="6116632" cy="30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243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Acrobat Document</vt:lpstr>
      <vt:lpstr>ECR Marketing Presentation </vt:lpstr>
      <vt:lpstr> Background Building Blocks</vt:lpstr>
      <vt:lpstr> What is Marketing at ECR?</vt:lpstr>
      <vt:lpstr>Marketing Action Steps</vt:lpstr>
      <vt:lpstr>Recruitment &amp; Messaging</vt:lpstr>
      <vt:lpstr>Recruitment Action Steps</vt:lpstr>
      <vt:lpstr>Retention Action Steps</vt:lpstr>
      <vt:lpstr>Funds Requests and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Marketing Presentation</dc:title>
  <dc:creator>Rebeca Rodriguez</dc:creator>
  <cp:lastModifiedBy>Daniel Chang</cp:lastModifiedBy>
  <cp:revision>37</cp:revision>
  <dcterms:created xsi:type="dcterms:W3CDTF">2018-02-12T16:55:25Z</dcterms:created>
  <dcterms:modified xsi:type="dcterms:W3CDTF">2018-02-13T17:23:31Z</dcterms:modified>
</cp:coreProperties>
</file>