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0" r:id="rId4"/>
    <p:sldId id="266" r:id="rId5"/>
    <p:sldId id="267" r:id="rId6"/>
    <p:sldId id="261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30C9-887F-EE2A-A5E8-1AE8BDB3B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46045-1774-6AC0-F610-7ACE2538B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0CA6F-608E-6986-FFE5-505ADA9B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BC1D7-8AD7-81B9-2432-E0ED4BB7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403A-12CA-C6F9-A9B6-5D321727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3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A4C6-5A0D-B1A0-728B-5B5A7868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60CDF-7AD4-DD25-4928-AE0641627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C5959-BFB0-D875-6C51-8F491D66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42ED4-96A9-240A-18EA-F4A450AF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B396-1C24-C846-726F-0423DEE5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6697D-7970-6EDE-8554-A02ACEFD2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70674-EAD6-2B11-0BD6-0839AA0A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BA45-E7E1-91F3-6E56-FB2482E3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DD38-4BD3-C2E1-B1CB-D0F50676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5315-758E-6D51-A139-C20A70FC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6D8D1-836F-A0CC-2233-D7FFFC7C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6918-7948-B62B-DFE0-D16A2D50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8CD2C-B60F-F1FA-29C6-339CFE1B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8B249-BC88-2B3E-0897-D309F93C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9F734-4E1B-2488-D214-34913DBF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0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4208-32F7-57A4-A90A-B8C8F042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53C35-B7F1-5409-2776-70AEA9214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1E940-9075-7ED3-889E-4E62D132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D6476-6E14-4762-5228-E8BCFB77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EC509-0E06-1A4B-C14A-C2D8562D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AB2-602E-1EBE-E172-646D202B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443AA-7A3A-45D4-03F7-0EC500410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3EB0-0F4F-273C-090C-DBFFDC412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D6CD1-C7AF-3514-587E-EB0C5A37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E145E-9CD6-82F3-0E64-48F779F9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DEC7B-4DAB-EDC7-532A-8347AC5D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2F71-7324-CCFA-B4FD-AC79E57B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F5603-98BA-BF8E-1F75-4CA95D7FB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85630-0A42-3C2A-3BD3-5E0589369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8FB90-3A00-6996-9DB0-0A6CD0362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9FEBA-E4CF-6F94-D920-65451C0EA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26CDA-DBFE-34F5-5BEE-4CA9FDBA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AA45D-1B45-82E2-7529-CEE2D34F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F22B2-08A2-EB3A-5BB5-22698AC3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8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5D41-6E81-6348-FE3E-9F6B0C60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A11DE-EC5D-35BD-F71F-82BB19CD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53FF8-B877-E6AC-C66F-A5C2777C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D7F65-5DE4-C781-F7C0-E8693057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A9B4D-E4BD-02BC-DDC5-698AA5B8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64398-BFDB-4421-E886-F9CA0A13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448AD-680D-FD3F-2833-D56E2FA8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FB52-1205-55DB-A5F8-EC14FB51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3E43-3245-0A8B-A69E-86C8A4CD9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E7D35-D0D1-4339-ED89-F760C0050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6771F-F2F8-9FC7-5548-67824B86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423B7-2A1E-36F6-2798-6AE2147C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FE6A6-FB15-0482-8EC0-DC8A0253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CA45-3B0A-02E7-2A85-F4D203F9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FA6D3-0142-BCF7-C180-0588AC026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A4A11-BFC5-AC63-CFC7-564B69D92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67AF-CFED-BEFD-9CD6-CEEFA1C8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6E7D6-7CA4-F91E-66A8-C80BF357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7BEB-7460-EC9F-D8E5-4F15E2CD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5B206F-E6E4-91BF-457B-0F9B23C9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DB786-37DB-304D-C1BC-81FCBE88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768E-02C3-37E8-0366-752CFE7A0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C8582D-C89F-4F80-8784-2485A28E622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57CF-BFB5-CB3C-C4E2-5B2A4876C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571DF-00D3-BD5B-947E-9C303D1D0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6FE8F-8430-4096-AC5E-8FE132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ossrivertherapy.com/vaping-statisti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83988-6462-BCA7-6174-A9E8BBC3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546E8-D9B0-647B-0022-0C619EF07F73}"/>
              </a:ext>
            </a:extLst>
          </p:cNvPr>
          <p:cNvSpPr>
            <a:spLocks/>
          </p:cNvSpPr>
          <p:nvPr/>
        </p:nvSpPr>
        <p:spPr>
          <a:xfrm>
            <a:off x="7838983" y="2031891"/>
            <a:ext cx="3514817" cy="2693261"/>
          </a:xfrm>
          <a:prstGeom prst="rect">
            <a:avLst/>
          </a:prstGeom>
        </p:spPr>
        <p:txBody>
          <a:bodyPr/>
          <a:lstStyle/>
          <a:p>
            <a:pPr defTabSz="502920">
              <a:spcAft>
                <a:spcPts val="600"/>
              </a:spcAft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Agenda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 Support Office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Campus Safety Officers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Suspension Data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Enrollment Data Comparisons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Vaping / Fentanyl Epidemic</a:t>
            </a:r>
          </a:p>
          <a:p>
            <a:pPr marL="285750" indent="-285750" defTabSz="5029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ECR Interventions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34F2F-8473-C053-68C0-62A9BCC658B9}"/>
              </a:ext>
            </a:extLst>
          </p:cNvPr>
          <p:cNvSpPr>
            <a:spLocks/>
          </p:cNvSpPr>
          <p:nvPr/>
        </p:nvSpPr>
        <p:spPr>
          <a:xfrm>
            <a:off x="4896728" y="2623180"/>
            <a:ext cx="2755823" cy="2106359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0292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Discipline &amp; Security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5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5B2CF-FADA-C80D-B04D-94E9C1A6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Behavior Support Office Team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B658-4E47-11EC-9D3D-D2AFF1DDA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789043"/>
            <a:ext cx="6119482" cy="3672271"/>
          </a:xfrm>
        </p:spPr>
        <p:txBody>
          <a:bodyPr>
            <a:normAutofit/>
          </a:bodyPr>
          <a:lstStyle/>
          <a:p>
            <a:r>
              <a:rPr lang="en-US" sz="2400" dirty="0"/>
              <a:t>Administrative Director, Jason Camp</a:t>
            </a:r>
          </a:p>
          <a:p>
            <a:pPr lvl="1"/>
            <a:r>
              <a:rPr lang="en-US" dirty="0"/>
              <a:t>Dean of Students, Angel Lerma</a:t>
            </a:r>
          </a:p>
          <a:p>
            <a:pPr lvl="1"/>
            <a:r>
              <a:rPr lang="en-US" dirty="0"/>
              <a:t>Dean of Students, Barbara </a:t>
            </a:r>
            <a:r>
              <a:rPr lang="en-US" dirty="0" err="1"/>
              <a:t>Stanoff</a:t>
            </a:r>
            <a:endParaRPr lang="en-US" dirty="0"/>
          </a:p>
          <a:p>
            <a:pPr lvl="1"/>
            <a:r>
              <a:rPr lang="en-US" dirty="0"/>
              <a:t>Office Technician, Steve Roe</a:t>
            </a:r>
          </a:p>
          <a:p>
            <a:pPr lvl="1"/>
            <a:r>
              <a:rPr lang="en-US" dirty="0"/>
              <a:t>Head of Security, </a:t>
            </a:r>
            <a:r>
              <a:rPr lang="en-US" dirty="0" err="1"/>
              <a:t>DeAutry</a:t>
            </a:r>
            <a:r>
              <a:rPr lang="en-US" dirty="0"/>
              <a:t> Jones</a:t>
            </a:r>
          </a:p>
          <a:p>
            <a:pPr lvl="1"/>
            <a:r>
              <a:rPr lang="en-US" dirty="0"/>
              <a:t>Allied Supervisor, Bryan </a:t>
            </a:r>
            <a:r>
              <a:rPr lang="en-US" dirty="0" err="1"/>
              <a:t>Murzynowski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2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12A842-B9E7-4C3C-B662-F4D51B2DA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46F1031-33AF-48F9-9F84-ABD90CFA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01444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4BEC8-756E-1D8A-45F3-DAD68B93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05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Campus Safety Officers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2E5234-579B-E72D-55E6-90C214D09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26378"/>
              </p:ext>
            </p:extLst>
          </p:nvPr>
        </p:nvGraphicFramePr>
        <p:xfrm>
          <a:off x="643470" y="3741889"/>
          <a:ext cx="685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85582631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71011638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2611830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56099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 / 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92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17%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3108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4BAD2F-9026-0CED-9166-B54117CE3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22070"/>
              </p:ext>
            </p:extLst>
          </p:nvPr>
        </p:nvGraphicFramePr>
        <p:xfrm>
          <a:off x="643471" y="2446224"/>
          <a:ext cx="685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99780119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3279962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8272971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 Campus Security Officer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 ECR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 Allied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Guardian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2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21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D15BB-5ABF-C554-90EB-0AFE13331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Suspension Data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DA49B8-EDBD-EC27-E464-AACA1A808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494062"/>
              </p:ext>
            </p:extLst>
          </p:nvPr>
        </p:nvGraphicFramePr>
        <p:xfrm>
          <a:off x="976685" y="2633472"/>
          <a:ext cx="10235583" cy="360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042">
                  <a:extLst>
                    <a:ext uri="{9D8B030D-6E8A-4147-A177-3AD203B41FA5}">
                      <a16:colId xmlns:a16="http://schemas.microsoft.com/office/drawing/2014/main" val="2019212772"/>
                    </a:ext>
                  </a:extLst>
                </a:gridCol>
                <a:gridCol w="3187324">
                  <a:extLst>
                    <a:ext uri="{9D8B030D-6E8A-4147-A177-3AD203B41FA5}">
                      <a16:colId xmlns:a16="http://schemas.microsoft.com/office/drawing/2014/main" val="340611505"/>
                    </a:ext>
                  </a:extLst>
                </a:gridCol>
                <a:gridCol w="2497113">
                  <a:extLst>
                    <a:ext uri="{9D8B030D-6E8A-4147-A177-3AD203B41FA5}">
                      <a16:colId xmlns:a16="http://schemas.microsoft.com/office/drawing/2014/main" val="2069798448"/>
                    </a:ext>
                  </a:extLst>
                </a:gridCol>
                <a:gridCol w="1854104">
                  <a:extLst>
                    <a:ext uri="{9D8B030D-6E8A-4147-A177-3AD203B41FA5}">
                      <a16:colId xmlns:a16="http://schemas.microsoft.com/office/drawing/2014/main" val="3563116925"/>
                    </a:ext>
                  </a:extLst>
                </a:gridCol>
              </a:tblGrid>
              <a:tr h="582121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School Year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# Suspensions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# Students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% SWD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2253121902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2018-19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118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2457223197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2019-20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3242843007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2020-21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3069528838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2021-22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1862048485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2022-23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73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3262634489"/>
                  </a:ext>
                </a:extLst>
              </a:tr>
              <a:tr h="50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2023-24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486" marR="122123" marT="24425" marB="183185" anchor="b"/>
                </a:tc>
                <a:extLst>
                  <a:ext uri="{0D108BD9-81ED-4DB2-BD59-A6C34878D82A}">
                    <a16:rowId xmlns:a16="http://schemas.microsoft.com/office/drawing/2014/main" val="59924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6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9713D-19AB-C23C-B871-83512370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Suspension Demographics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2DF8A4-3F25-6A35-08C0-50879AB1D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247913"/>
              </p:ext>
            </p:extLst>
          </p:nvPr>
        </p:nvGraphicFramePr>
        <p:xfrm>
          <a:off x="320040" y="2643820"/>
          <a:ext cx="11548875" cy="356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160">
                  <a:extLst>
                    <a:ext uri="{9D8B030D-6E8A-4147-A177-3AD203B41FA5}">
                      <a16:colId xmlns:a16="http://schemas.microsoft.com/office/drawing/2014/main" val="3090724601"/>
                    </a:ext>
                  </a:extLst>
                </a:gridCol>
                <a:gridCol w="2600160">
                  <a:extLst>
                    <a:ext uri="{9D8B030D-6E8A-4147-A177-3AD203B41FA5}">
                      <a16:colId xmlns:a16="http://schemas.microsoft.com/office/drawing/2014/main" val="3017616350"/>
                    </a:ext>
                  </a:extLst>
                </a:gridCol>
                <a:gridCol w="2307894">
                  <a:extLst>
                    <a:ext uri="{9D8B030D-6E8A-4147-A177-3AD203B41FA5}">
                      <a16:colId xmlns:a16="http://schemas.microsoft.com/office/drawing/2014/main" val="3885071065"/>
                    </a:ext>
                  </a:extLst>
                </a:gridCol>
                <a:gridCol w="1440501">
                  <a:extLst>
                    <a:ext uri="{9D8B030D-6E8A-4147-A177-3AD203B41FA5}">
                      <a16:colId xmlns:a16="http://schemas.microsoft.com/office/drawing/2014/main" val="2999602942"/>
                    </a:ext>
                  </a:extLst>
                </a:gridCol>
                <a:gridCol w="2600160">
                  <a:extLst>
                    <a:ext uri="{9D8B030D-6E8A-4147-A177-3AD203B41FA5}">
                      <a16:colId xmlns:a16="http://schemas.microsoft.com/office/drawing/2014/main" val="1121822225"/>
                    </a:ext>
                  </a:extLst>
                </a:gridCol>
              </a:tblGrid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School Year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Hispanic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White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2+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Black/AA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3166128264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2018-19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40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1716612510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2019-20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1945024576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2020-21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345393371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2021-22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2697195387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2022-23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1989785085"/>
                  </a:ext>
                </a:extLst>
              </a:tr>
              <a:tr h="509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2023-24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83964" marR="83964" marT="41982" marB="4198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83964" marR="83964" marT="41982" marB="41982" anchor="b"/>
                </a:tc>
                <a:extLst>
                  <a:ext uri="{0D108BD9-81ED-4DB2-BD59-A6C34878D82A}">
                    <a16:rowId xmlns:a16="http://schemas.microsoft.com/office/drawing/2014/main" val="163731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8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274ABE-08CB-30DA-5385-44F92140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Suspension Infractions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E5C0D9-CA67-C94E-F30B-5B1E0528A1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79535"/>
              </p:ext>
            </p:extLst>
          </p:nvPr>
        </p:nvGraphicFramePr>
        <p:xfrm>
          <a:off x="676747" y="2633472"/>
          <a:ext cx="10835458" cy="358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862">
                  <a:extLst>
                    <a:ext uri="{9D8B030D-6E8A-4147-A177-3AD203B41FA5}">
                      <a16:colId xmlns:a16="http://schemas.microsoft.com/office/drawing/2014/main" val="2487345672"/>
                    </a:ext>
                  </a:extLst>
                </a:gridCol>
                <a:gridCol w="2107171">
                  <a:extLst>
                    <a:ext uri="{9D8B030D-6E8A-4147-A177-3AD203B41FA5}">
                      <a16:colId xmlns:a16="http://schemas.microsoft.com/office/drawing/2014/main" val="945105849"/>
                    </a:ext>
                  </a:extLst>
                </a:gridCol>
                <a:gridCol w="3034891">
                  <a:extLst>
                    <a:ext uri="{9D8B030D-6E8A-4147-A177-3AD203B41FA5}">
                      <a16:colId xmlns:a16="http://schemas.microsoft.com/office/drawing/2014/main" val="3688242453"/>
                    </a:ext>
                  </a:extLst>
                </a:gridCol>
                <a:gridCol w="2882534">
                  <a:extLst>
                    <a:ext uri="{9D8B030D-6E8A-4147-A177-3AD203B41FA5}">
                      <a16:colId xmlns:a16="http://schemas.microsoft.com/office/drawing/2014/main" val="1474333066"/>
                    </a:ext>
                  </a:extLst>
                </a:gridCol>
              </a:tblGrid>
              <a:tr h="54653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60" dirty="0">
                          <a:solidFill>
                            <a:schemeClr val="bg1"/>
                          </a:solidFill>
                          <a:effectLst/>
                        </a:rPr>
                        <a:t>School Year</a:t>
                      </a:r>
                      <a:endParaRPr lang="en-US" sz="2100" b="1" i="0" u="none" strike="noStrike" cap="none" spc="6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60" dirty="0">
                          <a:solidFill>
                            <a:schemeClr val="bg1"/>
                          </a:solidFill>
                          <a:effectLst/>
                        </a:rPr>
                        <a:t>Fighting</a:t>
                      </a:r>
                      <a:endParaRPr lang="en-US" sz="2100" b="1" i="0" u="none" strike="noStrike" cap="none" spc="6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60" dirty="0" err="1">
                          <a:solidFill>
                            <a:schemeClr val="bg1"/>
                          </a:solidFill>
                          <a:effectLst/>
                        </a:rPr>
                        <a:t>Harrassment</a:t>
                      </a:r>
                      <a:endParaRPr lang="en-US" sz="2100" b="1" i="0" u="none" strike="noStrike" cap="none" spc="6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cap="none" spc="60" dirty="0">
                          <a:solidFill>
                            <a:schemeClr val="bg1"/>
                          </a:solidFill>
                          <a:effectLst/>
                        </a:rPr>
                        <a:t>Dug Related</a:t>
                      </a:r>
                      <a:endParaRPr lang="en-US" sz="2100" b="1" i="0" u="none" strike="noStrike" cap="none" spc="60" dirty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ctr"/>
                </a:tc>
                <a:extLst>
                  <a:ext uri="{0D108BD9-81ED-4DB2-BD59-A6C34878D82A}">
                    <a16:rowId xmlns:a16="http://schemas.microsoft.com/office/drawing/2014/main" val="1922758448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2018-19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54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3132811299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2019-20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3693789973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2020-21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2129800884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2021-22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2937882718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2022-23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297656857"/>
                  </a:ext>
                </a:extLst>
              </a:tr>
              <a:tr h="506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2023-24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119678" marR="119678" marT="119678" marB="59839" anchor="b"/>
                </a:tc>
                <a:extLst>
                  <a:ext uri="{0D108BD9-81ED-4DB2-BD59-A6C34878D82A}">
                    <a16:rowId xmlns:a16="http://schemas.microsoft.com/office/drawing/2014/main" val="2151184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66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8DE51B-F027-3040-811D-54E2588B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Current Suspension / Enrollment Data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BDFDD5-FE92-3FA0-317C-1E245039D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69032"/>
              </p:ext>
            </p:extLst>
          </p:nvPr>
        </p:nvGraphicFramePr>
        <p:xfrm>
          <a:off x="1295400" y="2702655"/>
          <a:ext cx="9509760" cy="221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844">
                  <a:extLst>
                    <a:ext uri="{9D8B030D-6E8A-4147-A177-3AD203B41FA5}">
                      <a16:colId xmlns:a16="http://schemas.microsoft.com/office/drawing/2014/main" val="604894456"/>
                    </a:ext>
                  </a:extLst>
                </a:gridCol>
                <a:gridCol w="2064844">
                  <a:extLst>
                    <a:ext uri="{9D8B030D-6E8A-4147-A177-3AD203B41FA5}">
                      <a16:colId xmlns:a16="http://schemas.microsoft.com/office/drawing/2014/main" val="1128201952"/>
                    </a:ext>
                  </a:extLst>
                </a:gridCol>
                <a:gridCol w="1558544">
                  <a:extLst>
                    <a:ext uri="{9D8B030D-6E8A-4147-A177-3AD203B41FA5}">
                      <a16:colId xmlns:a16="http://schemas.microsoft.com/office/drawing/2014/main" val="1916569708"/>
                    </a:ext>
                  </a:extLst>
                </a:gridCol>
                <a:gridCol w="1448484">
                  <a:extLst>
                    <a:ext uri="{9D8B030D-6E8A-4147-A177-3AD203B41FA5}">
                      <a16:colId xmlns:a16="http://schemas.microsoft.com/office/drawing/2014/main" val="3086370441"/>
                    </a:ext>
                  </a:extLst>
                </a:gridCol>
                <a:gridCol w="2373044">
                  <a:extLst>
                    <a:ext uri="{9D8B030D-6E8A-4147-A177-3AD203B41FA5}">
                      <a16:colId xmlns:a16="http://schemas.microsoft.com/office/drawing/2014/main" val="3124710279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“3355”</a:t>
                      </a:r>
                    </a:p>
                  </a:txBody>
                  <a:tcPr marL="167640" marR="167640" marT="83820" marB="8382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Hispanic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White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2+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Black / AA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657492970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1200" dirty="0"/>
                        <a:t>Enrollment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1125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1177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255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155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974862569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1200" dirty="0"/>
                        <a:t>Suspensions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4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1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945609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31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2FFFB8-7A24-6328-AC87-E6F4C3F1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Vaping / Fentanyl Data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251315-A037-8397-A207-6913446DB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 in 20 Americans vape, and teenage e-cigarette consumption has 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increased by 1,800% over the last year</a:t>
            </a:r>
            <a:r>
              <a:rPr lang="en-US" sz="2000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000" kern="10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14.1% (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2.14 million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 of high school students and 3.3% (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380,000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 of middle school students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reported current e-cigarette use.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Recent reports list 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2,807 cases that involved hospital visits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from using vaping and e-cigarettes. 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There are almost 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5,000 under the age of 5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that went to a hospital emergency room after being in contact with nicotine from e-cigarettes or vaping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Teenagers that use e-cigarettes are twice as likely to smoke tobacco cigarettes sometime in the future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2022, 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73,654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people died from a fentanyl overdose in the US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than double the number of deaths from three years prior in 2019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than 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106,000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deaths were reported in the United States between May 2022 to May 2023</a:t>
            </a: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00" u="sng" kern="10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  <a:hlinkClick r:id="rId2"/>
            </a:endParaRPr>
          </a:p>
          <a:p>
            <a:pPr marL="457200" marR="0" lvl="1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00" u="sng" kern="10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72325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148982-FBC4-DCF5-5173-7EA9923D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ECR Strategies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708F-0A12-EDCD-08BA-552E735C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Random Classroom / Locker Searches</a:t>
            </a:r>
          </a:p>
          <a:p>
            <a:r>
              <a:rPr lang="en-US" sz="2200" dirty="0"/>
              <a:t>Weekly K9 Drug Detection </a:t>
            </a:r>
          </a:p>
          <a:p>
            <a:r>
              <a:rPr lang="en-US" sz="2200" dirty="0">
                <a:cs typeface="Arial" panose="020B0604020202020204" pitchFamily="34" charset="0"/>
              </a:rPr>
              <a:t>HGN Test</a:t>
            </a:r>
          </a:p>
          <a:p>
            <a:r>
              <a:rPr lang="en-US" sz="2200" dirty="0"/>
              <a:t>Narcan Training</a:t>
            </a:r>
          </a:p>
          <a:p>
            <a:r>
              <a:rPr lang="en-US" sz="2200" dirty="0" err="1"/>
              <a:t>Verkada</a:t>
            </a:r>
            <a:r>
              <a:rPr lang="en-US" sz="2200" dirty="0"/>
              <a:t> Environmental Sensors</a:t>
            </a:r>
          </a:p>
          <a:p>
            <a:r>
              <a:rPr lang="en-US" sz="2200" dirty="0"/>
              <a:t>Detention</a:t>
            </a:r>
          </a:p>
          <a:p>
            <a:pPr lvl="1"/>
            <a:r>
              <a:rPr lang="en-US" sz="2200" dirty="0"/>
              <a:t>Tarzana Treatment Center</a:t>
            </a:r>
          </a:p>
          <a:p>
            <a:pPr lvl="1"/>
            <a:r>
              <a:rPr lang="en-US" sz="2200" dirty="0"/>
              <a:t>Ripple Effects</a:t>
            </a:r>
          </a:p>
          <a:p>
            <a:r>
              <a:rPr lang="en-US" sz="2200" dirty="0"/>
              <a:t>Wellness Center</a:t>
            </a:r>
          </a:p>
          <a:p>
            <a:r>
              <a:rPr lang="en-US" sz="2200" dirty="0"/>
              <a:t>Parent Partnerships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036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394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Review</vt:lpstr>
      <vt:lpstr>Behavior Support Office Team</vt:lpstr>
      <vt:lpstr>Campus Safety Officers</vt:lpstr>
      <vt:lpstr>Suspension Data</vt:lpstr>
      <vt:lpstr>Suspension Demographics</vt:lpstr>
      <vt:lpstr>Suspension Infractions</vt:lpstr>
      <vt:lpstr>Current Suspension / Enrollment Data</vt:lpstr>
      <vt:lpstr>Vaping / Fentanyl Data</vt:lpstr>
      <vt:lpstr>ECR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Review</dc:title>
  <dc:creator>Jason Camp</dc:creator>
  <cp:lastModifiedBy>Jason Camp</cp:lastModifiedBy>
  <cp:revision>2</cp:revision>
  <dcterms:created xsi:type="dcterms:W3CDTF">2024-01-24T16:02:58Z</dcterms:created>
  <dcterms:modified xsi:type="dcterms:W3CDTF">2024-01-25T21:55:49Z</dcterms:modified>
</cp:coreProperties>
</file>