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46" r:id="rId3"/>
    <p:sldMasterId id="2147483775" r:id="rId4"/>
    <p:sldMasterId id="2147483797" r:id="rId5"/>
    <p:sldMasterId id="2147483819" r:id="rId6"/>
    <p:sldMasterId id="2147483841" r:id="rId7"/>
    <p:sldMasterId id="2147483863" r:id="rId8"/>
  </p:sldMasterIdLst>
  <p:notesMasterIdLst>
    <p:notesMasterId r:id="rId20"/>
  </p:notesMasterIdLst>
  <p:sldIdLst>
    <p:sldId id="259" r:id="rId9"/>
    <p:sldId id="262" r:id="rId10"/>
    <p:sldId id="265" r:id="rId11"/>
    <p:sldId id="268" r:id="rId12"/>
    <p:sldId id="271" r:id="rId13"/>
    <p:sldId id="274" r:id="rId14"/>
    <p:sldId id="277" r:id="rId15"/>
    <p:sldId id="280" r:id="rId16"/>
    <p:sldId id="286" r:id="rId17"/>
    <p:sldId id="289" r:id="rId18"/>
    <p:sldId id="29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22" d="100"/>
          <a:sy n="122" d="100"/>
        </p:scale>
        <p:origin x="96" y="21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CF5BD-4087-405E-B6AF-1B3EBA1F4133}"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6B081-C10E-42B8-BE01-474AC0579901}" type="slidenum">
              <a:rPr lang="en-US" smtClean="0"/>
              <a:t>‹#›</a:t>
            </a:fld>
            <a:endParaRPr lang="en-US"/>
          </a:p>
        </p:txBody>
      </p:sp>
    </p:spTree>
    <p:extLst>
      <p:ext uri="{BB962C8B-B14F-4D97-AF65-F5344CB8AC3E}">
        <p14:creationId xmlns:p14="http://schemas.microsoft.com/office/powerpoint/2010/main" val="59918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#usbankpresentations</a:t>
            </a:r>
          </a:p>
        </p:txBody>
      </p:sp>
      <p:sp>
        <p:nvSpPr>
          <p:cNvPr id="4" name="Slide Number Placeholder 3"/>
          <p:cNvSpPr>
            <a:spLocks noGrp="1"/>
          </p:cNvSpPr>
          <p:nvPr>
            <p:ph type="sldNum" sz="quarter" idx="5"/>
          </p:nvPr>
        </p:nvSpPr>
        <p:spPr/>
        <p:txBody>
          <a:bodyPr/>
          <a:lstStyle/>
          <a:p>
            <a:fld id="{7334C45F-9CF7-46C3-B94E-1392CC9F067C}" type="slidenum">
              <a:rPr lang="en-US" smtClean="0"/>
              <a:t>1</a:t>
            </a:fld>
            <a:endParaRPr lang="en-US"/>
          </a:p>
        </p:txBody>
      </p:sp>
    </p:spTree>
    <p:extLst>
      <p:ext uri="{BB962C8B-B14F-4D97-AF65-F5344CB8AC3E}">
        <p14:creationId xmlns:p14="http://schemas.microsoft.com/office/powerpoint/2010/main" val="121433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p:txBody>
      </p:sp>
      <p:sp>
        <p:nvSpPr>
          <p:cNvPr id="4" name="Slide Number Placeholder 3"/>
          <p:cNvSpPr>
            <a:spLocks noGrp="1"/>
          </p:cNvSpPr>
          <p:nvPr>
            <p:ph type="sldNum" sz="quarter" idx="10"/>
          </p:nvPr>
        </p:nvSpPr>
        <p:spPr/>
        <p:txBody>
          <a:bodyPr/>
          <a:lstStyle/>
          <a:p>
            <a:fld id="{D5333598-8013-48BA-9890-917988C4D017}" type="slidenum">
              <a:rPr 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288249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5706B98-3500-48AA-AE79-F873A2CE19D9}" type="slidenum">
              <a:rPr lang="en-US" smtClean="0">
                <a:solidFill>
                  <a:prstClr val="black"/>
                </a:solidFill>
              </a:rPr>
              <a:t>8</a:t>
            </a:fld>
            <a:endParaRPr lang="en-US">
              <a:solidFill>
                <a:prstClr val="black"/>
              </a:solidFill>
            </a:endParaRPr>
          </a:p>
        </p:txBody>
      </p:sp>
    </p:spTree>
    <p:extLst>
      <p:ext uri="{BB962C8B-B14F-4D97-AF65-F5344CB8AC3E}">
        <p14:creationId xmlns:p14="http://schemas.microsoft.com/office/powerpoint/2010/main" val="6554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582F680-A2A7-407E-B4F7-3BD4DD28E558}"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501CC44-6B81-4C1B-B271-5F614CD58A68}"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58710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6FC2BAF-E9AA-47CF-8158-C36A7A0C7260}"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88C1-CACB-43FE-AA14-B1C0C0CDB4BC}"/>
              </a:ext>
            </a:extLst>
          </p:cNvPr>
          <p:cNvSpPr>
            <a:spLocks noGrp="1"/>
          </p:cNvSpPr>
          <p:nvPr>
            <p:ph type="title"/>
          </p:nvPr>
        </p:nvSpPr>
        <p:spPr>
          <a:xfrm>
            <a:off x="457200" y="-1126157"/>
            <a:ext cx="11247120" cy="912090"/>
          </a:xfrm>
        </p:spPr>
        <p:txBody>
          <a:bodyPr/>
          <a:lstStyle/>
          <a:p>
            <a:r>
              <a:rPr lang="en-US"/>
              <a:t>Click to edit Master title style</a:t>
            </a:r>
          </a:p>
        </p:txBody>
      </p:sp>
    </p:spTree>
    <p:extLst>
      <p:ext uri="{BB962C8B-B14F-4D97-AF65-F5344CB8AC3E}">
        <p14:creationId xmlns:p14="http://schemas.microsoft.com/office/powerpoint/2010/main" val="381055560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
        <p:nvSpPr>
          <p:cNvPr id="4" name="Title 1">
            <a:extLst>
              <a:ext uri="{FF2B5EF4-FFF2-40B4-BE49-F238E27FC236}">
                <a16:creationId xmlns:a16="http://schemas.microsoft.com/office/drawing/2014/main" id="{41B316A1-4906-483D-A0FB-A3E7C51A6F32}"/>
              </a:ext>
            </a:extLst>
          </p:cNvPr>
          <p:cNvSpPr>
            <a:spLocks noGrp="1"/>
          </p:cNvSpPr>
          <p:nvPr>
            <p:ph type="title" idx="4294967295"/>
          </p:nvPr>
        </p:nvSpPr>
        <p:spPr>
          <a:xfrm>
            <a:off x="457200" y="-1219468"/>
            <a:ext cx="8213277" cy="954742"/>
          </a:xfrm>
        </p:spPr>
        <p:txBody>
          <a:bodyPr/>
          <a:lstStyle>
            <a:lvl1pPr>
              <a:defRPr/>
            </a:lvl1pPr>
          </a:lstStyle>
          <a:p>
            <a:endParaRPr lang="en-US"/>
          </a:p>
        </p:txBody>
      </p:sp>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67518995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565871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91816670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5560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404036798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234814389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ption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A8A5F-9AAC-704E-9166-1799CE75C1E7}"/>
              </a:ext>
            </a:extLst>
          </p:cNvPr>
          <p:cNvSpPr/>
          <p:nvPr/>
        </p:nvSpPr>
        <p:spPr>
          <a:xfrm>
            <a:off x="288324" y="6367849"/>
            <a:ext cx="502508" cy="344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2000" err="1">
              <a:latin typeface="U.S. Bank Circular" panose="020B0504010101010104" pitchFamily="34" charset="0"/>
              <a:cs typeface="U.S. Bank Circular" panose="020B0504010101010104" pitchFamily="34" charset="0"/>
            </a:endParaRPr>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4767943"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4767943"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0" name="Picture Placeholder 33">
            <a:extLst>
              <a:ext uri="{FF2B5EF4-FFF2-40B4-BE49-F238E27FC236}">
                <a16:creationId xmlns:a16="http://schemas.microsoft.com/office/drawing/2014/main" id="{857C2A3D-616F-7A4F-B5D9-84EB685303E0}"/>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
        <p:nvSpPr>
          <p:cNvPr id="11" name="TextBox 10">
            <a:extLst>
              <a:ext uri="{FF2B5EF4-FFF2-40B4-BE49-F238E27FC236}">
                <a16:creationId xmlns:a16="http://schemas.microsoft.com/office/drawing/2014/main" id="{A3EE2D4F-7B60-4144-93B7-90DDC41C8A5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37832211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83620955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127204625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284870691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419564759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1304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59785772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117923626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24846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36417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4243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22107165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78704793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32619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2046229278"/>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132696924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4221144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15808440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62722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421255598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316921452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221171943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1" name="Text Placeholder 7">
            <a:extLst>
              <a:ext uri="{FF2B5EF4-FFF2-40B4-BE49-F238E27FC236}">
                <a16:creationId xmlns:a16="http://schemas.microsoft.com/office/drawing/2014/main" id="{87FEB9B6-B5E8-4058-9C3A-125339612F83}"/>
              </a:ext>
            </a:extLst>
          </p:cNvPr>
          <p:cNvSpPr>
            <a:spLocks noGrp="1"/>
          </p:cNvSpPr>
          <p:nvPr>
            <p:ph type="body" sz="quarter" idx="25"/>
          </p:nvPr>
        </p:nvSpPr>
        <p:spPr>
          <a:xfrm>
            <a:off x="46923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224271632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58710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88C1-CACB-43FE-AA14-B1C0C0CDB4BC}"/>
              </a:ext>
            </a:extLst>
          </p:cNvPr>
          <p:cNvSpPr>
            <a:spLocks noGrp="1"/>
          </p:cNvSpPr>
          <p:nvPr>
            <p:ph type="title"/>
          </p:nvPr>
        </p:nvSpPr>
        <p:spPr>
          <a:xfrm>
            <a:off x="457200" y="-1126157"/>
            <a:ext cx="11247120" cy="912090"/>
          </a:xfrm>
        </p:spPr>
        <p:txBody>
          <a:bodyPr/>
          <a:lstStyle/>
          <a:p>
            <a:r>
              <a:rPr lang="en-US"/>
              <a:t>Click to edit Master title style</a:t>
            </a:r>
          </a:p>
        </p:txBody>
      </p:sp>
    </p:spTree>
    <p:extLst>
      <p:ext uri="{BB962C8B-B14F-4D97-AF65-F5344CB8AC3E}">
        <p14:creationId xmlns:p14="http://schemas.microsoft.com/office/powerpoint/2010/main" val="381055560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
        <p:nvSpPr>
          <p:cNvPr id="4" name="Title 1">
            <a:extLst>
              <a:ext uri="{FF2B5EF4-FFF2-40B4-BE49-F238E27FC236}">
                <a16:creationId xmlns:a16="http://schemas.microsoft.com/office/drawing/2014/main" id="{41B316A1-4906-483D-A0FB-A3E7C51A6F32}"/>
              </a:ext>
            </a:extLst>
          </p:cNvPr>
          <p:cNvSpPr>
            <a:spLocks noGrp="1"/>
          </p:cNvSpPr>
          <p:nvPr>
            <p:ph type="title" idx="4294967295"/>
          </p:nvPr>
        </p:nvSpPr>
        <p:spPr>
          <a:xfrm>
            <a:off x="457200" y="-1219468"/>
            <a:ext cx="8213277" cy="954742"/>
          </a:xfrm>
        </p:spPr>
        <p:txBody>
          <a:bodyPr/>
          <a:lstStyle>
            <a:lvl1pPr>
              <a:defRPr/>
            </a:lvl1pPr>
          </a:lstStyle>
          <a:p>
            <a:endParaRPr lang="en-US"/>
          </a:p>
        </p:txBody>
      </p:sp>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9659893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352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A14630E-B645-4AD1-A0E0-C2D5BB91372C}"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1255487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29576227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5762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7806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5113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0100735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5858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297070930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574585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793381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B35E5F3-829C-4AB3-AF72-ED4D5D1F2A3D}"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0558054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245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4404981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16920333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1EEA-93D9-43B6-83F5-4CAA53AD1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BE760-9FC8-47A5-9D15-85441CA5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7846C-C581-4BE0-9D15-5428EEE0D28A}"/>
              </a:ext>
            </a:extLst>
          </p:cNvPr>
          <p:cNvSpPr>
            <a:spLocks noGrp="1"/>
          </p:cNvSpPr>
          <p:nvPr>
            <p:ph type="dt" sz="half" idx="10"/>
          </p:nvPr>
        </p:nvSpPr>
        <p:spPr/>
        <p:txBody>
          <a:bodyPr/>
          <a:lstStyle>
            <a:defPPr>
              <a:defRPr lang="en-US"/>
            </a:defPPr>
          </a:lstStyle>
          <a:p>
            <a:fld id="{F3284A0F-C825-45E6-A9DD-836AA3EA6D07}" type="datetimeFigureOut">
              <a:rPr lang="en-US" smtClean="0"/>
              <a:t>3/9/2023</a:t>
            </a:fld>
            <a:endParaRPr lang="en-US"/>
          </a:p>
        </p:txBody>
      </p:sp>
      <p:sp>
        <p:nvSpPr>
          <p:cNvPr id="5" name="Footer Placeholder 4">
            <a:extLst>
              <a:ext uri="{FF2B5EF4-FFF2-40B4-BE49-F238E27FC236}">
                <a16:creationId xmlns:a16="http://schemas.microsoft.com/office/drawing/2014/main" id="{8DC3E5C5-E7AA-411E-A183-B7E13A9BD394}"/>
              </a:ext>
            </a:extLst>
          </p:cNvPr>
          <p:cNvSpPr>
            <a:spLocks noGrp="1"/>
          </p:cNvSpPr>
          <p:nvPr>
            <p:ph type="ftr" sz="quarter" idx="11"/>
          </p:nvPr>
        </p:nvSpPr>
        <p:spPr/>
        <p:txBody>
          <a:bodyPr/>
          <a:lstStyle>
            <a:defPPr>
              <a:defRPr lang="en-US"/>
            </a:defPPr>
          </a:lstStyle>
          <a:p>
            <a:endParaRPr lang="en-US"/>
          </a:p>
        </p:txBody>
      </p:sp>
      <p:sp>
        <p:nvSpPr>
          <p:cNvPr id="6" name="Slide Number Placeholder 5">
            <a:extLst>
              <a:ext uri="{FF2B5EF4-FFF2-40B4-BE49-F238E27FC236}">
                <a16:creationId xmlns:a16="http://schemas.microsoft.com/office/drawing/2014/main" id="{960F6F04-2D18-4EA4-B703-556EF430A740}"/>
              </a:ext>
            </a:extLst>
          </p:cNvPr>
          <p:cNvSpPr>
            <a:spLocks noGrp="1"/>
          </p:cNvSpPr>
          <p:nvPr>
            <p:ph type="sldNum" sz="quarter" idx="12"/>
          </p:nvPr>
        </p:nvSpPr>
        <p:spPr/>
        <p:txBody>
          <a:bodyPr/>
          <a:lstStyle>
            <a:defPPr>
              <a:defRPr lang="en-US"/>
            </a:defPPr>
          </a:lstStyle>
          <a:p>
            <a:fld id="{6DE0674B-5A26-43BF-9963-9CF6D6C5689B}" type="slidenum">
              <a:rPr lang="en-US" smtClean="0"/>
              <a:t>‹#›</a:t>
            </a:fld>
            <a:endParaRPr lang="en-US"/>
          </a:p>
        </p:txBody>
      </p:sp>
    </p:spTree>
    <p:extLst>
      <p:ext uri="{BB962C8B-B14F-4D97-AF65-F5344CB8AC3E}">
        <p14:creationId xmlns:p14="http://schemas.microsoft.com/office/powerpoint/2010/main" val="38902867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ption 3">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sp>
        <p:nvSpPr>
          <p:cNvPr id="28" name="TextBox 27">
            <a:extLst>
              <a:ext uri="{FF2B5EF4-FFF2-40B4-BE49-F238E27FC236}">
                <a16:creationId xmlns:a16="http://schemas.microsoft.com/office/drawing/2014/main" id="{DE723581-E164-43EC-84BB-BE6DB1ECE047}"/>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40014029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18939695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98034213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option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A8A5F-9AAC-704E-9166-1799CE75C1E7}"/>
              </a:ext>
            </a:extLst>
          </p:cNvPr>
          <p:cNvSpPr/>
          <p:nvPr/>
        </p:nvSpPr>
        <p:spPr>
          <a:xfrm>
            <a:off x="288324" y="6367849"/>
            <a:ext cx="502508" cy="344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2000" err="1">
              <a:latin typeface="U.S. Bank Circular" panose="020B0504010101010104" pitchFamily="34" charset="0"/>
              <a:cs typeface="U.S. Bank Circular" panose="020B0504010101010104" pitchFamily="34" charset="0"/>
            </a:endParaRPr>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4767943"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4767943"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0" name="Picture Placeholder 33">
            <a:extLst>
              <a:ext uri="{FF2B5EF4-FFF2-40B4-BE49-F238E27FC236}">
                <a16:creationId xmlns:a16="http://schemas.microsoft.com/office/drawing/2014/main" id="{857C2A3D-616F-7A4F-B5D9-84EB685303E0}"/>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
        <p:nvSpPr>
          <p:cNvPr id="11" name="TextBox 10">
            <a:extLst>
              <a:ext uri="{FF2B5EF4-FFF2-40B4-BE49-F238E27FC236}">
                <a16:creationId xmlns:a16="http://schemas.microsoft.com/office/drawing/2014/main" id="{A3EE2D4F-7B60-4144-93B7-90DDC41C8A5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179251547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1797365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83939DC-9D3E-4DD9-ACE6-A5ACA7B8D06C}"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360039303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85437190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29730831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2369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96687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20053434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0045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38592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55737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13273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BE00D7E-AFFF-483C-948D-3898136F0424}" type="datetimeFigureOut">
              <a:rPr lang="en-US" smtClean="0"/>
              <a:t>3/9/2023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4408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16734516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28145574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8723741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76235523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85848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191067348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25303119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option 2">
    <p:spTree>
      <p:nvGrpSpPr>
        <p:cNvPr id="1" name=""/>
        <p:cNvGrpSpPr/>
        <p:nvPr/>
      </p:nvGrpSpPr>
      <p:grpSpPr>
        <a:xfrm>
          <a:off x="0" y="0"/>
          <a:ext cx="0" cy="0"/>
          <a:chOff x="0" y="0"/>
          <a:chExt cx="0" cy="0"/>
        </a:xfrm>
      </p:grpSpPr>
      <p:sp>
        <p:nvSpPr>
          <p:cNvPr id="21" name="Rectangle 20"/>
          <p:cNvSpPr/>
          <p:nvPr/>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85" y="6384897"/>
            <a:ext cx="1514231" cy="285750"/>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4023360" y="914399"/>
            <a:ext cx="7559040" cy="2468880"/>
          </a:xfrm>
        </p:spPr>
        <p:txBody>
          <a:bodyPr anchor="b" anchorCtr="0">
            <a:normAutofit/>
          </a:bodyPr>
          <a:lstStyle>
            <a:lvl1pPr algn="l">
              <a:defRPr sz="3600" b="0" cap="none">
                <a:solidFill>
                  <a:schemeClr val="tx1"/>
                </a:solidFill>
              </a:defRPr>
            </a:lvl1pPr>
          </a:lstStyle>
          <a:p>
            <a:r>
              <a:rPr lang="en-US"/>
              <a:t>Click to edit master title style</a:t>
            </a:r>
          </a:p>
        </p:txBody>
      </p:sp>
      <p:sp>
        <p:nvSpPr>
          <p:cNvPr id="24" name="Text Placeholder 2"/>
          <p:cNvSpPr>
            <a:spLocks noGrp="1"/>
          </p:cNvSpPr>
          <p:nvPr>
            <p:ph type="body" idx="1"/>
          </p:nvPr>
        </p:nvSpPr>
        <p:spPr>
          <a:xfrm>
            <a:off x="4023360" y="3566160"/>
            <a:ext cx="755904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4023360" y="5120640"/>
            <a:ext cx="755904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4023360" y="5486400"/>
            <a:ext cx="755904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43DF0EAF-A1F0-400D-9036-71D3D9EFE628}"/>
              </a:ext>
            </a:extLst>
          </p:cNvPr>
          <p:cNvPicPr>
            <a:picLocks noChangeAspect="1"/>
          </p:cNvPicPr>
          <p:nvPr/>
        </p:nvPicPr>
        <p:blipFill>
          <a:blip r:embed="rId3"/>
          <a:stretch>
            <a:fillRect/>
          </a:stretch>
        </p:blipFill>
        <p:spPr>
          <a:xfrm>
            <a:off x="-101600" y="-9345"/>
            <a:ext cx="3853005" cy="5749026"/>
          </a:xfrm>
          <a:prstGeom prst="rect">
            <a:avLst/>
          </a:prstGeom>
        </p:spPr>
      </p:pic>
      <p:sp>
        <p:nvSpPr>
          <p:cNvPr id="9" name="Slide Number Placeholder 6">
            <a:extLst>
              <a:ext uri="{FF2B5EF4-FFF2-40B4-BE49-F238E27FC236}">
                <a16:creationId xmlns:a16="http://schemas.microsoft.com/office/drawing/2014/main" id="{250F026D-65EC-4DAB-A75D-FDE4A9DDF12C}"/>
              </a:ext>
            </a:extLst>
          </p:cNvPr>
          <p:cNvSpPr txBox="1"/>
          <p:nvPr/>
        </p:nvSpPr>
        <p:spPr>
          <a:xfrm>
            <a:off x="10043579" y="6497366"/>
            <a:ext cx="193040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bg1"/>
                </a:solidFill>
                <a:latin typeface="Arial Narrow" panose="020B0606020202030204" pitchFamily="34" charset="0"/>
              </a:rPr>
              <a:t>U.S. Bank Public Information</a:t>
            </a:r>
          </a:p>
        </p:txBody>
      </p:sp>
    </p:spTree>
    <p:extLst>
      <p:ext uri="{BB962C8B-B14F-4D97-AF65-F5344CB8AC3E}">
        <p14:creationId xmlns:p14="http://schemas.microsoft.com/office/powerpoint/2010/main" val="1927828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w/photo">
    <p:spTree>
      <p:nvGrpSpPr>
        <p:cNvPr id="1" name=""/>
        <p:cNvGrpSpPr/>
        <p:nvPr/>
      </p:nvGrpSpPr>
      <p:grpSpPr>
        <a:xfrm>
          <a:off x="0" y="0"/>
          <a:ext cx="0" cy="0"/>
          <a:chOff x="0" y="0"/>
          <a:chExt cx="0" cy="0"/>
        </a:xfrm>
      </p:grpSpPr>
      <p:sp>
        <p:nvSpPr>
          <p:cNvPr id="10" name="Rectangle 9"/>
          <p:cNvSpPr/>
          <p:nvPr/>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810" y="6397530"/>
            <a:ext cx="1514231"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5283200" y="914399"/>
            <a:ext cx="6339840" cy="2468880"/>
          </a:xfrm>
        </p:spPr>
        <p:txBody>
          <a:bodyPr anchor="b" anchorCtr="0">
            <a:normAutofit/>
          </a:bodyPr>
          <a:lstStyle>
            <a:lvl1pPr algn="l">
              <a:defRPr sz="3600" b="0" cap="none">
                <a:solidFill>
                  <a:schemeClr val="tx1"/>
                </a:solidFill>
              </a:defRPr>
            </a:lvl1pPr>
          </a:lstStyle>
          <a:p>
            <a:r>
              <a:rPr lang="en-US"/>
              <a:t>Click to edit master title style</a:t>
            </a:r>
          </a:p>
        </p:txBody>
      </p:sp>
      <p:sp>
        <p:nvSpPr>
          <p:cNvPr id="9" name="Text Placeholder 2"/>
          <p:cNvSpPr>
            <a:spLocks noGrp="1"/>
          </p:cNvSpPr>
          <p:nvPr>
            <p:ph type="body" idx="1"/>
          </p:nvPr>
        </p:nvSpPr>
        <p:spPr>
          <a:xfrm>
            <a:off x="5283200" y="3566160"/>
            <a:ext cx="633984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88"/>
            <a:ext cx="4739808" cy="5318125"/>
          </a:xfrm>
          <a:custGeom>
            <a:avLst/>
            <a:gdLst>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a:t>Click icon to add picture</a:t>
            </a:r>
          </a:p>
        </p:txBody>
      </p:sp>
      <p:sp>
        <p:nvSpPr>
          <p:cNvPr id="14" name="Text Placeholder 8"/>
          <p:cNvSpPr>
            <a:spLocks noGrp="1"/>
          </p:cNvSpPr>
          <p:nvPr>
            <p:ph type="body" sz="quarter" idx="11"/>
          </p:nvPr>
        </p:nvSpPr>
        <p:spPr>
          <a:xfrm>
            <a:off x="5283200" y="5120640"/>
            <a:ext cx="633984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5283200" y="5486400"/>
            <a:ext cx="633984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2" name="Slide Number Placeholder 6">
            <a:extLst>
              <a:ext uri="{FF2B5EF4-FFF2-40B4-BE49-F238E27FC236}">
                <a16:creationId xmlns:a16="http://schemas.microsoft.com/office/drawing/2014/main" id="{B30B2E1A-1B4F-41BE-9143-F50091B3003D}"/>
              </a:ext>
            </a:extLst>
          </p:cNvPr>
          <p:cNvSpPr txBox="1"/>
          <p:nvPr/>
        </p:nvSpPr>
        <p:spPr>
          <a:xfrm>
            <a:off x="290003" y="6497366"/>
            <a:ext cx="193040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lang="en-US" sz="900" b="0" spc="60" baseline="0">
                <a:solidFill>
                  <a:schemeClr val="bg1"/>
                </a:solidFill>
                <a:latin typeface="Arial Narrow" panose="020B0606020202030204" pitchFamily="34" charset="0"/>
              </a:rPr>
              <a:t>U.S. Bank Public Information</a:t>
            </a:r>
          </a:p>
        </p:txBody>
      </p:sp>
    </p:spTree>
    <p:extLst>
      <p:ext uri="{BB962C8B-B14F-4D97-AF65-F5344CB8AC3E}">
        <p14:creationId xmlns:p14="http://schemas.microsoft.com/office/powerpoint/2010/main" val="16026574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402481C-A0BA-4F8C-A147-31C3CF72AE75}" type="datetimeFigureOut">
              <a:rPr lang="en-US" smtClean="0"/>
              <a:t>3/9/2023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tatement/quote slide w/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7801"/>
            <a:ext cx="7620000" cy="1362075"/>
          </a:xfrm>
        </p:spPr>
        <p:txBody>
          <a:bodyPr anchor="b" anchorCtr="0">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609600" y="2960612"/>
            <a:ext cx="7620000" cy="3341686"/>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D5147C2-E241-4F96-90BA-A056636841AF}"/>
              </a:ext>
            </a:extLst>
          </p:cNvPr>
          <p:cNvPicPr>
            <a:picLocks noChangeAspect="1"/>
          </p:cNvPicPr>
          <p:nvPr/>
        </p:nvPicPr>
        <p:blipFill>
          <a:blip r:embed="rId2"/>
          <a:stretch>
            <a:fillRect/>
          </a:stretch>
        </p:blipFill>
        <p:spPr>
          <a:xfrm>
            <a:off x="8440762" y="0"/>
            <a:ext cx="3844877" cy="5749026"/>
          </a:xfrm>
          <a:prstGeom prst="rect">
            <a:avLst/>
          </a:prstGeom>
        </p:spPr>
      </p:pic>
      <p:sp>
        <p:nvSpPr>
          <p:cNvPr id="6" name="Slide Number Placeholder 6">
            <a:extLst>
              <a:ext uri="{FF2B5EF4-FFF2-40B4-BE49-F238E27FC236}">
                <a16:creationId xmlns:a16="http://schemas.microsoft.com/office/drawing/2014/main" id="{8A5FDC19-9475-4F0E-ACE1-4102F097D54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457809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idx="1"/>
          </p:nvPr>
        </p:nvSpPr>
        <p:spPr>
          <a:xfrm>
            <a:off x="609600" y="1917701"/>
            <a:ext cx="109728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4ED41EB2-F0F0-4AC6-9F7B-50137273C90B}"/>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C54792D-4430-4945-B7E8-734ECB42377B}"/>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7059D4E7-C7D7-4574-AF21-8E21741AE83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23F131CE-5402-420C-BB3A-7E1487FE1EBF}"/>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6055A09C-9615-4D13-8650-71145B498FE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04956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5"/>
          <p:cNvSpPr>
            <a:spLocks noGrp="1"/>
          </p:cNvSpPr>
          <p:nvPr>
            <p:ph type="pic" sz="quarter" idx="10"/>
          </p:nvPr>
        </p:nvSpPr>
        <p:spPr>
          <a:xfrm>
            <a:off x="609600" y="1371600"/>
            <a:ext cx="5384800" cy="4572000"/>
          </a:xfrm>
        </p:spPr>
        <p:txBody>
          <a:bodyPr/>
          <a:lstStyle>
            <a:lvl1pPr marL="9144" indent="0">
              <a:buFontTx/>
              <a:buNone/>
              <a:defRPr/>
            </a:lvl1pPr>
          </a:lstStyle>
          <a:p>
            <a:r>
              <a:rPr lang="en-US"/>
              <a:t>Click icon to add picture</a:t>
            </a:r>
          </a:p>
        </p:txBody>
      </p:sp>
      <p:cxnSp>
        <p:nvCxnSpPr>
          <p:cNvPr id="8" name="Straight Connector 7">
            <a:extLst>
              <a:ext uri="{FF2B5EF4-FFF2-40B4-BE49-F238E27FC236}">
                <a16:creationId xmlns:a16="http://schemas.microsoft.com/office/drawing/2014/main" id="{D4D2FAFA-00F1-431A-BA01-0E2AF6302507}"/>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9D884FC-953A-44CA-AC75-437C3986BCDA}"/>
              </a:ext>
            </a:extLst>
          </p:cNvPr>
          <p:cNvGrpSpPr/>
          <p:nvPr/>
        </p:nvGrpSpPr>
        <p:grpSpPr>
          <a:xfrm>
            <a:off x="11348697" y="1"/>
            <a:ext cx="879607" cy="1288591"/>
            <a:chOff x="8511522" y="13974"/>
            <a:chExt cx="659705" cy="1288591"/>
          </a:xfrm>
        </p:grpSpPr>
        <p:sp>
          <p:nvSpPr>
            <p:cNvPr id="10" name="Pentagon 8">
              <a:extLst>
                <a:ext uri="{FF2B5EF4-FFF2-40B4-BE49-F238E27FC236}">
                  <a16:creationId xmlns:a16="http://schemas.microsoft.com/office/drawing/2014/main" id="{405F3029-0030-4A38-93B2-69E578861A4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1" name="Pentagon 8">
              <a:extLst>
                <a:ext uri="{FF2B5EF4-FFF2-40B4-BE49-F238E27FC236}">
                  <a16:creationId xmlns:a16="http://schemas.microsoft.com/office/drawing/2014/main" id="{08C2955B-1D65-43ED-9603-27ECE21EFA54}"/>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3" name="Slide Number Placeholder 6">
            <a:extLst>
              <a:ext uri="{FF2B5EF4-FFF2-40B4-BE49-F238E27FC236}">
                <a16:creationId xmlns:a16="http://schemas.microsoft.com/office/drawing/2014/main" id="{011DF5E4-74D9-4E14-819C-FAFE5D7508D2}"/>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0964411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divider w/text">
    <p:spTree>
      <p:nvGrpSpPr>
        <p:cNvPr id="1" name=""/>
        <p:cNvGrpSpPr/>
        <p:nvPr/>
      </p:nvGrpSpPr>
      <p:grpSpPr>
        <a:xfrm>
          <a:off x="0" y="0"/>
          <a:ext cx="0" cy="0"/>
          <a:chOff x="0" y="0"/>
          <a:chExt cx="0" cy="0"/>
        </a:xfrm>
      </p:grpSpPr>
      <p:sp>
        <p:nvSpPr>
          <p:cNvPr id="5" name="Rectangle 3"/>
          <p:cNvSpPr/>
          <p:nvPr/>
        </p:nvSpPr>
        <p:spPr bwMode="gray">
          <a:xfrm>
            <a:off x="0" y="2660904"/>
            <a:ext cx="10363200" cy="1377696"/>
          </a:xfrm>
          <a:custGeom>
            <a:avLst/>
            <a:gdLst>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6" name="Text Placeholder 2"/>
          <p:cNvSpPr>
            <a:spLocks noGrp="1"/>
          </p:cNvSpPr>
          <p:nvPr>
            <p:ph type="body" idx="1"/>
          </p:nvPr>
        </p:nvSpPr>
        <p:spPr>
          <a:xfrm>
            <a:off x="1117600" y="4114801"/>
            <a:ext cx="8229600" cy="1828799"/>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1"/>
          <p:cNvSpPr>
            <a:spLocks noGrp="1"/>
          </p:cNvSpPr>
          <p:nvPr>
            <p:ph type="title" hasCustomPrompt="1"/>
          </p:nvPr>
        </p:nvSpPr>
        <p:spPr bwMode="black">
          <a:xfrm>
            <a:off x="1117600" y="2686792"/>
            <a:ext cx="8636001" cy="1280160"/>
          </a:xfrm>
        </p:spPr>
        <p:txBody>
          <a:bodyPr anchor="ctr" anchorCtr="0">
            <a:noAutofit/>
          </a:bodyPr>
          <a:lstStyle>
            <a:lvl1pPr algn="l">
              <a:defRPr sz="3600" b="0" cap="none">
                <a:solidFill>
                  <a:schemeClr val="tx1"/>
                </a:solidFill>
              </a:defRPr>
            </a:lvl1pPr>
          </a:lstStyle>
          <a:p>
            <a:r>
              <a:rPr lang="en-US"/>
              <a:t>Click to edit master title style</a:t>
            </a:r>
          </a:p>
        </p:txBody>
      </p:sp>
      <p:pic>
        <p:nvPicPr>
          <p:cNvPr id="2" name="Picture 1">
            <a:extLst>
              <a:ext uri="{FF2B5EF4-FFF2-40B4-BE49-F238E27FC236}">
                <a16:creationId xmlns:a16="http://schemas.microsoft.com/office/drawing/2014/main" id="{588B6598-59F6-45D9-AB35-0B5260BC5B03}"/>
              </a:ext>
            </a:extLst>
          </p:cNvPr>
          <p:cNvPicPr>
            <a:picLocks noChangeAspect="1"/>
          </p:cNvPicPr>
          <p:nvPr/>
        </p:nvPicPr>
        <p:blipFill>
          <a:blip r:embed="rId2"/>
          <a:stretch>
            <a:fillRect/>
          </a:stretch>
        </p:blipFill>
        <p:spPr>
          <a:xfrm>
            <a:off x="-33866" y="2654554"/>
            <a:ext cx="902287" cy="1292464"/>
          </a:xfrm>
          <a:prstGeom prst="rect">
            <a:avLst/>
          </a:prstGeom>
        </p:spPr>
      </p:pic>
      <p:sp>
        <p:nvSpPr>
          <p:cNvPr id="8" name="Slide Number Placeholder 6">
            <a:extLst>
              <a:ext uri="{FF2B5EF4-FFF2-40B4-BE49-F238E27FC236}">
                <a16:creationId xmlns:a16="http://schemas.microsoft.com/office/drawing/2014/main" id="{F5A24AD2-421D-4CA9-BB35-C5C69A4384DE}"/>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6748895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BA54FE02-DA94-44A5-BC5E-893BAF03F26F}"/>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E9E6D56-F189-495D-9E12-4FFBC7047AB8}"/>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133D4B1C-543C-4A69-88B1-C00F15B288BC}"/>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D3A191F4-5B5F-4A5F-ACB0-36D9FA2AD849}"/>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97E0D0BA-9245-44FF-9D88-5B5EBCECB89E}"/>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811336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8EE6022-2CF5-4291-8621-9BEF5747EFD7}"/>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4BADE7A-75A4-4751-94CD-5468B09F46D9}"/>
              </a:ext>
            </a:extLst>
          </p:cNvPr>
          <p:cNvGrpSpPr/>
          <p:nvPr/>
        </p:nvGrpSpPr>
        <p:grpSpPr>
          <a:xfrm>
            <a:off x="11348697" y="1"/>
            <a:ext cx="879607" cy="1288591"/>
            <a:chOff x="8511522" y="13974"/>
            <a:chExt cx="659705" cy="1288591"/>
          </a:xfrm>
        </p:grpSpPr>
        <p:sp>
          <p:nvSpPr>
            <p:cNvPr id="11" name="Pentagon 8">
              <a:extLst>
                <a:ext uri="{FF2B5EF4-FFF2-40B4-BE49-F238E27FC236}">
                  <a16:creationId xmlns:a16="http://schemas.microsoft.com/office/drawing/2014/main" id="{0D4DF51F-49F5-420A-A2FB-BB7B098B89F1}"/>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2" name="Pentagon 8">
              <a:extLst>
                <a:ext uri="{FF2B5EF4-FFF2-40B4-BE49-F238E27FC236}">
                  <a16:creationId xmlns:a16="http://schemas.microsoft.com/office/drawing/2014/main" id="{9C662624-64DA-44CB-9BBE-63913A5A4280}"/>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4" name="Slide Number Placeholder 6">
            <a:extLst>
              <a:ext uri="{FF2B5EF4-FFF2-40B4-BE49-F238E27FC236}">
                <a16:creationId xmlns:a16="http://schemas.microsoft.com/office/drawing/2014/main" id="{E34A2029-5BF0-437F-8245-EC9D8CD31A16}"/>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7951556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197600" y="1371600"/>
            <a:ext cx="5384800" cy="4572000"/>
          </a:xfrm>
        </p:spPr>
        <p:txBody>
          <a:bodyPr/>
          <a:lstStyle>
            <a:lvl1pPr marL="9144" indent="0">
              <a:buFontTx/>
              <a:buNone/>
              <a:defRPr/>
            </a:lvl1pPr>
          </a:lstStyle>
          <a:p>
            <a:r>
              <a:rPr lang="en-US"/>
              <a:t>Click icon to add picture</a:t>
            </a:r>
          </a:p>
        </p:txBody>
      </p:sp>
      <p:cxnSp>
        <p:nvCxnSpPr>
          <p:cNvPr id="8" name="Straight Connector 7">
            <a:extLst>
              <a:ext uri="{FF2B5EF4-FFF2-40B4-BE49-F238E27FC236}">
                <a16:creationId xmlns:a16="http://schemas.microsoft.com/office/drawing/2014/main" id="{3814BB13-2C55-4908-A5C2-3B22A782FE51}"/>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278EE79-5A4A-40F6-BC5E-4B9F29B5906A}"/>
              </a:ext>
            </a:extLst>
          </p:cNvPr>
          <p:cNvGrpSpPr/>
          <p:nvPr/>
        </p:nvGrpSpPr>
        <p:grpSpPr>
          <a:xfrm>
            <a:off x="11348697" y="1"/>
            <a:ext cx="879607" cy="1288591"/>
            <a:chOff x="8511522" y="13974"/>
            <a:chExt cx="659705" cy="1288591"/>
          </a:xfrm>
        </p:grpSpPr>
        <p:sp>
          <p:nvSpPr>
            <p:cNvPr id="10" name="Pentagon 8">
              <a:extLst>
                <a:ext uri="{FF2B5EF4-FFF2-40B4-BE49-F238E27FC236}">
                  <a16:creationId xmlns:a16="http://schemas.microsoft.com/office/drawing/2014/main" id="{F70A99BF-1DBF-4ECC-8E43-52550C58E44B}"/>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1" name="Pentagon 8">
              <a:extLst>
                <a:ext uri="{FF2B5EF4-FFF2-40B4-BE49-F238E27FC236}">
                  <a16:creationId xmlns:a16="http://schemas.microsoft.com/office/drawing/2014/main" id="{DA4F7C3B-965D-4C1D-A21C-F5F5D7E7D7DE}"/>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3" name="Slide Number Placeholder 6">
            <a:extLst>
              <a:ext uri="{FF2B5EF4-FFF2-40B4-BE49-F238E27FC236}">
                <a16:creationId xmlns:a16="http://schemas.microsoft.com/office/drawing/2014/main" id="{23C147E1-B350-4CE8-8C86-34A7189A2D9F}"/>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929817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tatement/quot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78013" y="1447800"/>
            <a:ext cx="7620000" cy="3276600"/>
          </a:xfrm>
        </p:spPr>
        <p:txBody>
          <a:bodyPr anchor="ctr" anchorCtr="0">
            <a:normAutofit/>
          </a:bodyPr>
          <a:lstStyle>
            <a:lvl1pPr algn="l">
              <a:defRPr sz="3600" b="0" cap="none"/>
            </a:lvl1pPr>
          </a:lstStyle>
          <a:p>
            <a:r>
              <a:rPr lang="en-US"/>
              <a:t>Click to edit master title style</a:t>
            </a:r>
          </a:p>
        </p:txBody>
      </p:sp>
      <p:pic>
        <p:nvPicPr>
          <p:cNvPr id="2" name="Picture 1">
            <a:extLst>
              <a:ext uri="{FF2B5EF4-FFF2-40B4-BE49-F238E27FC236}">
                <a16:creationId xmlns:a16="http://schemas.microsoft.com/office/drawing/2014/main" id="{CAB1309F-6075-4A0A-A5B5-C1756095AC69}"/>
              </a:ext>
            </a:extLst>
          </p:cNvPr>
          <p:cNvPicPr>
            <a:picLocks noChangeAspect="1"/>
          </p:cNvPicPr>
          <p:nvPr/>
        </p:nvPicPr>
        <p:blipFill>
          <a:blip r:embed="rId2"/>
          <a:stretch>
            <a:fillRect/>
          </a:stretch>
        </p:blipFill>
        <p:spPr>
          <a:xfrm>
            <a:off x="-97703" y="0"/>
            <a:ext cx="3853005" cy="5749026"/>
          </a:xfrm>
          <a:prstGeom prst="rect">
            <a:avLst/>
          </a:prstGeom>
        </p:spPr>
      </p:pic>
      <p:sp>
        <p:nvSpPr>
          <p:cNvPr id="6" name="Slide Number Placeholder 6">
            <a:extLst>
              <a:ext uri="{FF2B5EF4-FFF2-40B4-BE49-F238E27FC236}">
                <a16:creationId xmlns:a16="http://schemas.microsoft.com/office/drawing/2014/main" id="{E0E04802-16D1-4097-AC9C-5931484EBD0C}"/>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8338901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95939701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257912038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8C4DA33-584A-4596-A0B6-7851F640F2A3}" type="datetimeFigureOut">
              <a:rPr lang="en-US" smtClean="0"/>
              <a:t>3/9/2023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ption 3">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grpSp>
        <p:nvGrpSpPr>
          <p:cNvPr id="12" name="Group 11">
            <a:extLst>
              <a:ext uri="{FF2B5EF4-FFF2-40B4-BE49-F238E27FC236}">
                <a16:creationId xmlns:a16="http://schemas.microsoft.com/office/drawing/2014/main" id="{A69328D6-2B5E-41D1-AAA5-EE46BCED447B}"/>
              </a:ext>
            </a:extLst>
          </p:cNvPr>
          <p:cNvGrpSpPr/>
          <p:nvPr/>
        </p:nvGrpSpPr>
        <p:grpSpPr>
          <a:xfrm>
            <a:off x="6300717" y="0"/>
            <a:ext cx="5438914" cy="5847907"/>
            <a:chOff x="6300717" y="0"/>
            <a:chExt cx="5438914" cy="5847907"/>
          </a:xfrm>
        </p:grpSpPr>
        <p:sp>
          <p:nvSpPr>
            <p:cNvPr id="11" name="Graphic 9">
              <a:extLst>
                <a:ext uri="{FF2B5EF4-FFF2-40B4-BE49-F238E27FC236}">
                  <a16:creationId xmlns:a16="http://schemas.microsoft.com/office/drawing/2014/main" id="{62605DAE-88FF-41EB-8C14-A60412DCECDA}"/>
                </a:ext>
              </a:extLst>
            </p:cNvPr>
            <p:cNvSpPr/>
            <p:nvPr/>
          </p:nvSpPr>
          <p:spPr>
            <a:xfrm>
              <a:off x="6300717" y="0"/>
              <a:ext cx="5438914" cy="5847907"/>
            </a:xfrm>
            <a:custGeom>
              <a:avLst/>
              <a:gdLst>
                <a:gd name="connsiteX0" fmla="*/ 0 w 5560773"/>
                <a:gd name="connsiteY0" fmla="*/ 4860369 h 5978930"/>
                <a:gd name="connsiteX1" fmla="*/ 2780387 w 5560773"/>
                <a:gd name="connsiteY1" fmla="*/ 5978931 h 5978930"/>
                <a:gd name="connsiteX2" fmla="*/ 5560774 w 5560773"/>
                <a:gd name="connsiteY2" fmla="*/ 4860369 h 5978930"/>
                <a:gd name="connsiteX3" fmla="*/ 5560774 w 5560773"/>
                <a:gd name="connsiteY3" fmla="*/ 0 h 5978930"/>
                <a:gd name="connsiteX4" fmla="*/ 0 w 5560773"/>
                <a:gd name="connsiteY4" fmla="*/ 0 h 5978930"/>
                <a:gd name="connsiteX5" fmla="*/ 0 w 5560773"/>
                <a:gd name="connsiteY5" fmla="*/ 4860369 h 597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773" h="5978930">
                  <a:moveTo>
                    <a:pt x="0" y="4860369"/>
                  </a:moveTo>
                  <a:lnTo>
                    <a:pt x="2780387" y="5978931"/>
                  </a:lnTo>
                  <a:lnTo>
                    <a:pt x="5560774" y="4860369"/>
                  </a:lnTo>
                  <a:lnTo>
                    <a:pt x="5560774" y="0"/>
                  </a:lnTo>
                  <a:lnTo>
                    <a:pt x="0" y="0"/>
                  </a:lnTo>
                  <a:lnTo>
                    <a:pt x="0" y="4860369"/>
                  </a:lnTo>
                  <a:close/>
                </a:path>
              </a:pathLst>
            </a:custGeom>
            <a:solidFill>
              <a:srgbClr val="FFFFFF"/>
            </a:solidFill>
            <a:ln w="12707" cap="flat">
              <a:noFill/>
              <a:prstDash val="solid"/>
              <a:miter/>
            </a:ln>
          </p:spPr>
          <p:txBody>
            <a:bodyPr rtlCol="0" anchor="ctr"/>
            <a:lstStyle>
              <a:defPPr>
                <a:defRPr lang="en-US"/>
              </a:defPPr>
            </a:lstStyle>
            <a:p>
              <a:endParaRPr lang="en-US"/>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303" t="23910" r="7576" b="24284"/>
            <a:stretch>
              <a:fillRect/>
            </a:stretch>
          </p:blipFill>
          <p:spPr>
            <a:xfrm>
              <a:off x="6494942" y="443821"/>
              <a:ext cx="1828800" cy="526370"/>
            </a:xfrm>
            <a:prstGeom prst="rect">
              <a:avLst/>
            </a:prstGeom>
          </p:spPr>
        </p:pic>
      </p:gr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6494941" y="1775638"/>
            <a:ext cx="5050466" cy="2967654"/>
          </a:xfrm>
        </p:spPr>
        <p:txBody>
          <a:bodyPr lIns="0" rIns="0" anchor="t" anchorCtr="0">
            <a:normAutofit/>
          </a:bodyPr>
          <a:lstStyle>
            <a:lvl1pPr algn="l">
              <a:defRPr sz="3000">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494942" y="1288186"/>
            <a:ext cx="5050465" cy="355444"/>
          </a:xfrm>
        </p:spPr>
        <p:txBody>
          <a:bodyPr lIns="0" rIns="0">
            <a:normAutofit/>
          </a:bodyPr>
          <a:lstStyle>
            <a:lvl1pPr marL="0" indent="0" algn="l">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28" name="TextBox 27">
            <a:extLst>
              <a:ext uri="{FF2B5EF4-FFF2-40B4-BE49-F238E27FC236}">
                <a16:creationId xmlns:a16="http://schemas.microsoft.com/office/drawing/2014/main" id="{DE723581-E164-43EC-84BB-BE6DB1ECE047}"/>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9888908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67492770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24282746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63882236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9547790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81402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89373387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67689107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50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502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5CBAC0C-F3B1-499C-9BD1-8304A950DFF1}"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05583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9581047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9055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307268019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7063093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17580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83429068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833438" y="1652588"/>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2" name="Picture Placeholder 11">
            <a:extLst>
              <a:ext uri="{FF2B5EF4-FFF2-40B4-BE49-F238E27FC236}">
                <a16:creationId xmlns:a16="http://schemas.microsoft.com/office/drawing/2014/main" id="{014E40D6-F74C-4F74-8673-DDC284219C39}"/>
              </a:ext>
            </a:extLst>
          </p:cNvPr>
          <p:cNvSpPr>
            <a:spLocks noGrp="1"/>
          </p:cNvSpPr>
          <p:nvPr>
            <p:ph type="pic" sz="quarter" idx="11"/>
          </p:nvPr>
        </p:nvSpPr>
        <p:spPr>
          <a:xfrm>
            <a:off x="3634317" y="1652587"/>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3" name="Picture Placeholder 12">
            <a:extLst>
              <a:ext uri="{FF2B5EF4-FFF2-40B4-BE49-F238E27FC236}">
                <a16:creationId xmlns:a16="http://schemas.microsoft.com/office/drawing/2014/main" id="{E1B11A58-C246-4562-8ED3-9F87C8CE3AD6}"/>
              </a:ext>
            </a:extLst>
          </p:cNvPr>
          <p:cNvSpPr>
            <a:spLocks noGrp="1"/>
          </p:cNvSpPr>
          <p:nvPr>
            <p:ph type="pic" sz="quarter" idx="12"/>
          </p:nvPr>
        </p:nvSpPr>
        <p:spPr>
          <a:xfrm>
            <a:off x="6435196" y="1652586"/>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4" name="Picture Placeholder 13">
            <a:extLst>
              <a:ext uri="{FF2B5EF4-FFF2-40B4-BE49-F238E27FC236}">
                <a16:creationId xmlns:a16="http://schemas.microsoft.com/office/drawing/2014/main" id="{E3504EFD-11D6-4506-9E24-728841BB37DB}"/>
              </a:ext>
            </a:extLst>
          </p:cNvPr>
          <p:cNvSpPr>
            <a:spLocks noGrp="1"/>
          </p:cNvSpPr>
          <p:nvPr>
            <p:ph type="pic" sz="quarter" idx="13"/>
          </p:nvPr>
        </p:nvSpPr>
        <p:spPr>
          <a:xfrm>
            <a:off x="9236075" y="1652586"/>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Tree>
    <p:extLst>
      <p:ext uri="{BB962C8B-B14F-4D97-AF65-F5344CB8AC3E}">
        <p14:creationId xmlns:p14="http://schemas.microsoft.com/office/powerpoint/2010/main" val="37762295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457200" y="1592954"/>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7" name="Picture Placeholder 6">
            <a:extLst>
              <a:ext uri="{FF2B5EF4-FFF2-40B4-BE49-F238E27FC236}">
                <a16:creationId xmlns:a16="http://schemas.microsoft.com/office/drawing/2014/main" id="{116ABD68-3852-4C5F-AD07-4927EA92DE4D}"/>
              </a:ext>
            </a:extLst>
          </p:cNvPr>
          <p:cNvSpPr>
            <a:spLocks noGrp="1"/>
          </p:cNvSpPr>
          <p:nvPr>
            <p:ph type="pic" sz="quarter" idx="11"/>
          </p:nvPr>
        </p:nvSpPr>
        <p:spPr>
          <a:xfrm>
            <a:off x="457200" y="3152821"/>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8" name="Picture Placeholder 7">
            <a:extLst>
              <a:ext uri="{FF2B5EF4-FFF2-40B4-BE49-F238E27FC236}">
                <a16:creationId xmlns:a16="http://schemas.microsoft.com/office/drawing/2014/main" id="{1ABF10C9-685D-4280-9CB0-F0C555C3397D}"/>
              </a:ext>
            </a:extLst>
          </p:cNvPr>
          <p:cNvSpPr>
            <a:spLocks noGrp="1"/>
          </p:cNvSpPr>
          <p:nvPr>
            <p:ph type="pic" sz="quarter" idx="12"/>
          </p:nvPr>
        </p:nvSpPr>
        <p:spPr>
          <a:xfrm>
            <a:off x="457200" y="4712688"/>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9" name="Picture Placeholder 8">
            <a:extLst>
              <a:ext uri="{FF2B5EF4-FFF2-40B4-BE49-F238E27FC236}">
                <a16:creationId xmlns:a16="http://schemas.microsoft.com/office/drawing/2014/main" id="{A41CFFD6-3327-4AF0-B85A-03A21943184B}"/>
              </a:ext>
            </a:extLst>
          </p:cNvPr>
          <p:cNvSpPr>
            <a:spLocks noGrp="1"/>
          </p:cNvSpPr>
          <p:nvPr>
            <p:ph type="pic" sz="quarter" idx="13"/>
          </p:nvPr>
        </p:nvSpPr>
        <p:spPr>
          <a:xfrm>
            <a:off x="6096000" y="1592954"/>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10" name="Picture Placeholder 9">
            <a:extLst>
              <a:ext uri="{FF2B5EF4-FFF2-40B4-BE49-F238E27FC236}">
                <a16:creationId xmlns:a16="http://schemas.microsoft.com/office/drawing/2014/main" id="{8A90F1A9-3A1C-4828-A3F9-C959B1D0CC07}"/>
              </a:ext>
            </a:extLst>
          </p:cNvPr>
          <p:cNvSpPr>
            <a:spLocks noGrp="1"/>
          </p:cNvSpPr>
          <p:nvPr>
            <p:ph type="pic" sz="quarter" idx="14"/>
          </p:nvPr>
        </p:nvSpPr>
        <p:spPr>
          <a:xfrm>
            <a:off x="6096000" y="3152821"/>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15" name="Picture Placeholder 14">
            <a:extLst>
              <a:ext uri="{FF2B5EF4-FFF2-40B4-BE49-F238E27FC236}">
                <a16:creationId xmlns:a16="http://schemas.microsoft.com/office/drawing/2014/main" id="{5C350CFA-3DD3-4CB5-A591-111E9B92C7C2}"/>
              </a:ext>
            </a:extLst>
          </p:cNvPr>
          <p:cNvSpPr>
            <a:spLocks noGrp="1"/>
          </p:cNvSpPr>
          <p:nvPr>
            <p:ph type="pic" sz="quarter" idx="15"/>
          </p:nvPr>
        </p:nvSpPr>
        <p:spPr>
          <a:xfrm>
            <a:off x="6096000" y="4712688"/>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61557676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526774" y="159228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7" name="Picture Placeholder 6">
            <a:extLst>
              <a:ext uri="{FF2B5EF4-FFF2-40B4-BE49-F238E27FC236}">
                <a16:creationId xmlns:a16="http://schemas.microsoft.com/office/drawing/2014/main" id="{116ABD68-3852-4C5F-AD07-4927EA92DE4D}"/>
              </a:ext>
            </a:extLst>
          </p:cNvPr>
          <p:cNvSpPr>
            <a:spLocks noGrp="1"/>
          </p:cNvSpPr>
          <p:nvPr>
            <p:ph type="pic" sz="quarter" idx="11"/>
          </p:nvPr>
        </p:nvSpPr>
        <p:spPr>
          <a:xfrm>
            <a:off x="526774" y="267362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8" name="Picture Placeholder 7">
            <a:extLst>
              <a:ext uri="{FF2B5EF4-FFF2-40B4-BE49-F238E27FC236}">
                <a16:creationId xmlns:a16="http://schemas.microsoft.com/office/drawing/2014/main" id="{1ABF10C9-685D-4280-9CB0-F0C555C3397D}"/>
              </a:ext>
            </a:extLst>
          </p:cNvPr>
          <p:cNvSpPr>
            <a:spLocks noGrp="1"/>
          </p:cNvSpPr>
          <p:nvPr>
            <p:ph type="pic" sz="quarter" idx="12"/>
          </p:nvPr>
        </p:nvSpPr>
        <p:spPr>
          <a:xfrm>
            <a:off x="526774" y="3863628"/>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2" name="Picture Placeholder 11">
            <a:extLst>
              <a:ext uri="{FF2B5EF4-FFF2-40B4-BE49-F238E27FC236}">
                <a16:creationId xmlns:a16="http://schemas.microsoft.com/office/drawing/2014/main" id="{62AB8C70-90D7-4200-9B19-74376924138D}"/>
              </a:ext>
            </a:extLst>
          </p:cNvPr>
          <p:cNvSpPr>
            <a:spLocks noGrp="1"/>
          </p:cNvSpPr>
          <p:nvPr>
            <p:ph type="pic" sz="quarter" idx="13"/>
          </p:nvPr>
        </p:nvSpPr>
        <p:spPr>
          <a:xfrm>
            <a:off x="526774" y="5053631"/>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3" name="Picture Placeholder 12">
            <a:extLst>
              <a:ext uri="{FF2B5EF4-FFF2-40B4-BE49-F238E27FC236}">
                <a16:creationId xmlns:a16="http://schemas.microsoft.com/office/drawing/2014/main" id="{C357145E-7BEA-4F0B-9C39-A2074F611447}"/>
              </a:ext>
            </a:extLst>
          </p:cNvPr>
          <p:cNvSpPr>
            <a:spLocks noGrp="1"/>
          </p:cNvSpPr>
          <p:nvPr>
            <p:ph type="pic" sz="quarter" idx="14"/>
          </p:nvPr>
        </p:nvSpPr>
        <p:spPr>
          <a:xfrm>
            <a:off x="6096000" y="159228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4" name="Picture Placeholder 13">
            <a:extLst>
              <a:ext uri="{FF2B5EF4-FFF2-40B4-BE49-F238E27FC236}">
                <a16:creationId xmlns:a16="http://schemas.microsoft.com/office/drawing/2014/main" id="{2D0BC9E6-EFFD-4BBE-8222-861D6FEE1E38}"/>
              </a:ext>
            </a:extLst>
          </p:cNvPr>
          <p:cNvSpPr>
            <a:spLocks noGrp="1"/>
          </p:cNvSpPr>
          <p:nvPr>
            <p:ph type="pic" sz="quarter" idx="15"/>
          </p:nvPr>
        </p:nvSpPr>
        <p:spPr>
          <a:xfrm>
            <a:off x="6096000" y="267362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6" name="Picture Placeholder 15">
            <a:extLst>
              <a:ext uri="{FF2B5EF4-FFF2-40B4-BE49-F238E27FC236}">
                <a16:creationId xmlns:a16="http://schemas.microsoft.com/office/drawing/2014/main" id="{65F073C6-2CFA-45CF-855D-8C5B48628205}"/>
              </a:ext>
            </a:extLst>
          </p:cNvPr>
          <p:cNvSpPr>
            <a:spLocks noGrp="1"/>
          </p:cNvSpPr>
          <p:nvPr>
            <p:ph type="pic" sz="quarter" idx="16"/>
          </p:nvPr>
        </p:nvSpPr>
        <p:spPr>
          <a:xfrm>
            <a:off x="6096000" y="3863628"/>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7" name="Picture Placeholder 16">
            <a:extLst>
              <a:ext uri="{FF2B5EF4-FFF2-40B4-BE49-F238E27FC236}">
                <a16:creationId xmlns:a16="http://schemas.microsoft.com/office/drawing/2014/main" id="{487E9146-7AE8-4ED8-B4C9-0F81D67A88B7}"/>
              </a:ext>
            </a:extLst>
          </p:cNvPr>
          <p:cNvSpPr>
            <a:spLocks noGrp="1"/>
          </p:cNvSpPr>
          <p:nvPr>
            <p:ph type="pic" sz="quarter" idx="17"/>
          </p:nvPr>
        </p:nvSpPr>
        <p:spPr>
          <a:xfrm>
            <a:off x="6096000" y="5053631"/>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1016012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5F8D83DF-C18A-4886-9327-19E74D6B230F}"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F88B75A-C46F-4A8B-B751-28CD194170BA}"/>
              </a:ext>
            </a:extLst>
          </p:cNvPr>
          <p:cNvSpPr>
            <a:spLocks noGrp="1"/>
          </p:cNvSpPr>
          <p:nvPr>
            <p:ph type="pic" sz="quarter" idx="18"/>
          </p:nvPr>
        </p:nvSpPr>
        <p:spPr>
          <a:xfrm>
            <a:off x="7486735" y="1276114"/>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30" name="Picture Placeholder 29">
            <a:extLst>
              <a:ext uri="{FF2B5EF4-FFF2-40B4-BE49-F238E27FC236}">
                <a16:creationId xmlns:a16="http://schemas.microsoft.com/office/drawing/2014/main" id="{62AAF438-E0C7-44BE-A69A-27914693A010}"/>
              </a:ext>
            </a:extLst>
          </p:cNvPr>
          <p:cNvSpPr>
            <a:spLocks noGrp="1"/>
          </p:cNvSpPr>
          <p:nvPr>
            <p:ph type="pic" sz="quarter" idx="17"/>
          </p:nvPr>
        </p:nvSpPr>
        <p:spPr>
          <a:xfrm>
            <a:off x="7994362" y="2556290"/>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9" name="Picture Placeholder 28">
            <a:extLst>
              <a:ext uri="{FF2B5EF4-FFF2-40B4-BE49-F238E27FC236}">
                <a16:creationId xmlns:a16="http://schemas.microsoft.com/office/drawing/2014/main" id="{7ED75345-1921-4CEE-894E-22D94A813EF6}"/>
              </a:ext>
            </a:extLst>
          </p:cNvPr>
          <p:cNvSpPr>
            <a:spLocks noGrp="1"/>
          </p:cNvSpPr>
          <p:nvPr>
            <p:ph type="pic" sz="quarter" idx="16"/>
          </p:nvPr>
        </p:nvSpPr>
        <p:spPr>
          <a:xfrm>
            <a:off x="7944076" y="3849423"/>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8" name="Picture Placeholder 27">
            <a:extLst>
              <a:ext uri="{FF2B5EF4-FFF2-40B4-BE49-F238E27FC236}">
                <a16:creationId xmlns:a16="http://schemas.microsoft.com/office/drawing/2014/main" id="{2C02D1C4-04F9-41B4-A4A1-943CDE2CBBCD}"/>
              </a:ext>
            </a:extLst>
          </p:cNvPr>
          <p:cNvSpPr>
            <a:spLocks noGrp="1"/>
          </p:cNvSpPr>
          <p:nvPr>
            <p:ph type="pic" sz="quarter" idx="15"/>
          </p:nvPr>
        </p:nvSpPr>
        <p:spPr>
          <a:xfrm>
            <a:off x="6959378" y="5055211"/>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7" name="Picture Placeholder 26">
            <a:extLst>
              <a:ext uri="{FF2B5EF4-FFF2-40B4-BE49-F238E27FC236}">
                <a16:creationId xmlns:a16="http://schemas.microsoft.com/office/drawing/2014/main" id="{819B06FD-1CF4-4963-95E7-9B9390890CCE}"/>
              </a:ext>
            </a:extLst>
          </p:cNvPr>
          <p:cNvSpPr>
            <a:spLocks noGrp="1"/>
          </p:cNvSpPr>
          <p:nvPr>
            <p:ph type="pic" sz="quarter" idx="14"/>
          </p:nvPr>
        </p:nvSpPr>
        <p:spPr>
          <a:xfrm>
            <a:off x="3877102" y="5055211"/>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6" name="Picture Placeholder 25">
            <a:extLst>
              <a:ext uri="{FF2B5EF4-FFF2-40B4-BE49-F238E27FC236}">
                <a16:creationId xmlns:a16="http://schemas.microsoft.com/office/drawing/2014/main" id="{E53948D0-2B72-4BFB-89EE-B9D4BDC62F39}"/>
              </a:ext>
            </a:extLst>
          </p:cNvPr>
          <p:cNvSpPr>
            <a:spLocks noGrp="1"/>
          </p:cNvSpPr>
          <p:nvPr>
            <p:ph type="pic" sz="quarter" idx="13"/>
          </p:nvPr>
        </p:nvSpPr>
        <p:spPr>
          <a:xfrm>
            <a:off x="2965832" y="3855382"/>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5" name="Picture Placeholder 24">
            <a:extLst>
              <a:ext uri="{FF2B5EF4-FFF2-40B4-BE49-F238E27FC236}">
                <a16:creationId xmlns:a16="http://schemas.microsoft.com/office/drawing/2014/main" id="{82426E70-805E-4FEC-AD47-C6785B33FC5E}"/>
              </a:ext>
            </a:extLst>
          </p:cNvPr>
          <p:cNvSpPr>
            <a:spLocks noGrp="1"/>
          </p:cNvSpPr>
          <p:nvPr>
            <p:ph type="pic" sz="quarter" idx="12"/>
          </p:nvPr>
        </p:nvSpPr>
        <p:spPr>
          <a:xfrm>
            <a:off x="2882460" y="2541926"/>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4" name="Picture Placeholder 23">
            <a:extLst>
              <a:ext uri="{FF2B5EF4-FFF2-40B4-BE49-F238E27FC236}">
                <a16:creationId xmlns:a16="http://schemas.microsoft.com/office/drawing/2014/main" id="{12578423-C5B8-4003-9571-4C0691444288}"/>
              </a:ext>
            </a:extLst>
          </p:cNvPr>
          <p:cNvSpPr>
            <a:spLocks noGrp="1"/>
          </p:cNvSpPr>
          <p:nvPr>
            <p:ph type="pic" sz="quarter" idx="11"/>
          </p:nvPr>
        </p:nvSpPr>
        <p:spPr>
          <a:xfrm>
            <a:off x="3427953" y="1276927"/>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 name="Title 1">
            <a:extLst>
              <a:ext uri="{FF2B5EF4-FFF2-40B4-BE49-F238E27FC236}">
                <a16:creationId xmlns:a16="http://schemas.microsoft.com/office/drawing/2014/main" id="{7DF48D55-1A03-48A9-88E0-BFA4110C8517}"/>
              </a:ext>
            </a:extLst>
          </p:cNvPr>
          <p:cNvSpPr>
            <a:spLocks noGrp="1"/>
          </p:cNvSpPr>
          <p:nvPr>
            <p:ph type="title"/>
          </p:nvPr>
        </p:nvSpPr>
        <p:spPr/>
        <p:txBody>
          <a:bodyPr/>
          <a:lstStyle/>
          <a:p>
            <a:r>
              <a:rPr lang="en-US"/>
              <a:t>Click to edit Master title style</a:t>
            </a:r>
          </a:p>
        </p:txBody>
      </p:sp>
      <p:sp>
        <p:nvSpPr>
          <p:cNvPr id="3" name="Oval 2">
            <a:extLst>
              <a:ext uri="{FF2B5EF4-FFF2-40B4-BE49-F238E27FC236}">
                <a16:creationId xmlns:a16="http://schemas.microsoft.com/office/drawing/2014/main" id="{1E85E30B-053C-4C3B-942D-6FE8BBF4D8CD}"/>
              </a:ext>
            </a:extLst>
          </p:cNvPr>
          <p:cNvSpPr/>
          <p:nvPr userDrawn="1"/>
        </p:nvSpPr>
        <p:spPr>
          <a:xfrm>
            <a:off x="4218193" y="1707353"/>
            <a:ext cx="3641080" cy="36410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Oval 3">
            <a:extLst>
              <a:ext uri="{FF2B5EF4-FFF2-40B4-BE49-F238E27FC236}">
                <a16:creationId xmlns:a16="http://schemas.microsoft.com/office/drawing/2014/main" id="{AC24BAA7-04A3-45D5-B56F-088B0649EDF9}"/>
              </a:ext>
            </a:extLst>
          </p:cNvPr>
          <p:cNvSpPr/>
          <p:nvPr userDrawn="1"/>
        </p:nvSpPr>
        <p:spPr>
          <a:xfrm>
            <a:off x="7281963" y="2218532"/>
            <a:ext cx="271024" cy="27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Oval 4">
            <a:extLst>
              <a:ext uri="{FF2B5EF4-FFF2-40B4-BE49-F238E27FC236}">
                <a16:creationId xmlns:a16="http://schemas.microsoft.com/office/drawing/2014/main" id="{FC226F32-6933-4CAE-BEDA-CDCF3B504E70}"/>
              </a:ext>
            </a:extLst>
          </p:cNvPr>
          <p:cNvSpPr/>
          <p:nvPr userDrawn="1"/>
        </p:nvSpPr>
        <p:spPr>
          <a:xfrm>
            <a:off x="7643328" y="3058487"/>
            <a:ext cx="271024" cy="271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Oval 5">
            <a:extLst>
              <a:ext uri="{FF2B5EF4-FFF2-40B4-BE49-F238E27FC236}">
                <a16:creationId xmlns:a16="http://schemas.microsoft.com/office/drawing/2014/main" id="{92C26352-7B60-4848-852B-3C176D20CD24}"/>
              </a:ext>
            </a:extLst>
          </p:cNvPr>
          <p:cNvSpPr/>
          <p:nvPr userDrawn="1"/>
        </p:nvSpPr>
        <p:spPr>
          <a:xfrm>
            <a:off x="7585628" y="4077632"/>
            <a:ext cx="271024" cy="27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Oval 6">
            <a:extLst>
              <a:ext uri="{FF2B5EF4-FFF2-40B4-BE49-F238E27FC236}">
                <a16:creationId xmlns:a16="http://schemas.microsoft.com/office/drawing/2014/main" id="{DC2EE505-9412-4AD3-8DDA-6CC70AFEA3DF}"/>
              </a:ext>
            </a:extLst>
          </p:cNvPr>
          <p:cNvSpPr/>
          <p:nvPr userDrawn="1"/>
        </p:nvSpPr>
        <p:spPr>
          <a:xfrm>
            <a:off x="4137273" y="3061205"/>
            <a:ext cx="271024" cy="271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Oval 7">
            <a:extLst>
              <a:ext uri="{FF2B5EF4-FFF2-40B4-BE49-F238E27FC236}">
                <a16:creationId xmlns:a16="http://schemas.microsoft.com/office/drawing/2014/main" id="{06CF8F23-4144-4473-8F57-D4ED04BA60B1}"/>
              </a:ext>
            </a:extLst>
          </p:cNvPr>
          <p:cNvSpPr/>
          <p:nvPr userDrawn="1"/>
        </p:nvSpPr>
        <p:spPr>
          <a:xfrm>
            <a:off x="4205116" y="4077632"/>
            <a:ext cx="271024" cy="27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Oval 8">
            <a:extLst>
              <a:ext uri="{FF2B5EF4-FFF2-40B4-BE49-F238E27FC236}">
                <a16:creationId xmlns:a16="http://schemas.microsoft.com/office/drawing/2014/main" id="{8CC45991-1286-4328-A8E4-E25C56D3EA4C}"/>
              </a:ext>
            </a:extLst>
          </p:cNvPr>
          <p:cNvSpPr/>
          <p:nvPr userDrawn="1"/>
        </p:nvSpPr>
        <p:spPr>
          <a:xfrm>
            <a:off x="4790503" y="4834083"/>
            <a:ext cx="271024" cy="271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Oval 9">
            <a:extLst>
              <a:ext uri="{FF2B5EF4-FFF2-40B4-BE49-F238E27FC236}">
                <a16:creationId xmlns:a16="http://schemas.microsoft.com/office/drawing/2014/main" id="{F4016033-4CC1-4AB3-8046-1C243B138012}"/>
              </a:ext>
            </a:extLst>
          </p:cNvPr>
          <p:cNvSpPr/>
          <p:nvPr userDrawn="1"/>
        </p:nvSpPr>
        <p:spPr>
          <a:xfrm>
            <a:off x="6983083" y="4834083"/>
            <a:ext cx="271024" cy="271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Oval 19">
            <a:extLst>
              <a:ext uri="{FF2B5EF4-FFF2-40B4-BE49-F238E27FC236}">
                <a16:creationId xmlns:a16="http://schemas.microsoft.com/office/drawing/2014/main" id="{581DAA24-2167-4BE5-8C40-EA1030C4994C}"/>
              </a:ext>
            </a:extLst>
          </p:cNvPr>
          <p:cNvSpPr/>
          <p:nvPr userDrawn="1"/>
        </p:nvSpPr>
        <p:spPr>
          <a:xfrm>
            <a:off x="4522689" y="2218532"/>
            <a:ext cx="271024" cy="27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3" name="Picture Placeholder 22">
            <a:extLst>
              <a:ext uri="{FF2B5EF4-FFF2-40B4-BE49-F238E27FC236}">
                <a16:creationId xmlns:a16="http://schemas.microsoft.com/office/drawing/2014/main" id="{F9B66D5D-0444-4DD5-AFEB-14C28DA19804}"/>
              </a:ext>
            </a:extLst>
          </p:cNvPr>
          <p:cNvSpPr>
            <a:spLocks noGrp="1"/>
          </p:cNvSpPr>
          <p:nvPr>
            <p:ph type="pic" sz="quarter" idx="10"/>
          </p:nvPr>
        </p:nvSpPr>
        <p:spPr>
          <a:xfrm>
            <a:off x="5306150" y="2795738"/>
            <a:ext cx="1452088" cy="1437986"/>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23022603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56324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73465686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ull page image with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sp>
        <p:nvSpPr>
          <p:cNvPr id="12" name="Graphic 9">
            <a:extLst>
              <a:ext uri="{FF2B5EF4-FFF2-40B4-BE49-F238E27FC236}">
                <a16:creationId xmlns:a16="http://schemas.microsoft.com/office/drawing/2014/main" id="{48E36321-5105-400A-B1CA-FB4774543156}"/>
              </a:ext>
            </a:extLst>
          </p:cNvPr>
          <p:cNvSpPr/>
          <p:nvPr/>
        </p:nvSpPr>
        <p:spPr>
          <a:xfrm>
            <a:off x="6300717" y="0"/>
            <a:ext cx="5438914" cy="5847907"/>
          </a:xfrm>
          <a:custGeom>
            <a:avLst/>
            <a:gdLst>
              <a:gd name="connsiteX0" fmla="*/ 0 w 5560773"/>
              <a:gd name="connsiteY0" fmla="*/ 4860369 h 5978930"/>
              <a:gd name="connsiteX1" fmla="*/ 2780387 w 5560773"/>
              <a:gd name="connsiteY1" fmla="*/ 5978931 h 5978930"/>
              <a:gd name="connsiteX2" fmla="*/ 5560774 w 5560773"/>
              <a:gd name="connsiteY2" fmla="*/ 4860369 h 5978930"/>
              <a:gd name="connsiteX3" fmla="*/ 5560774 w 5560773"/>
              <a:gd name="connsiteY3" fmla="*/ 0 h 5978930"/>
              <a:gd name="connsiteX4" fmla="*/ 0 w 5560773"/>
              <a:gd name="connsiteY4" fmla="*/ 0 h 5978930"/>
              <a:gd name="connsiteX5" fmla="*/ 0 w 5560773"/>
              <a:gd name="connsiteY5" fmla="*/ 4860369 h 597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773" h="5978930">
                <a:moveTo>
                  <a:pt x="0" y="4860369"/>
                </a:moveTo>
                <a:lnTo>
                  <a:pt x="2780387" y="5978931"/>
                </a:lnTo>
                <a:lnTo>
                  <a:pt x="5560774" y="4860369"/>
                </a:lnTo>
                <a:lnTo>
                  <a:pt x="5560774" y="0"/>
                </a:lnTo>
                <a:lnTo>
                  <a:pt x="0" y="0"/>
                </a:lnTo>
                <a:lnTo>
                  <a:pt x="0" y="4860369"/>
                </a:lnTo>
                <a:close/>
              </a:path>
            </a:pathLst>
          </a:custGeom>
          <a:solidFill>
            <a:srgbClr val="FFFFFF"/>
          </a:solidFill>
          <a:ln w="12707" cap="flat">
            <a:noFill/>
            <a:prstDash val="solid"/>
            <a:miter/>
          </a:ln>
        </p:spPr>
        <p:txBody>
          <a:bodyPr rtlCol="0" anchor="ctr"/>
          <a:lstStyle>
            <a:defPPr>
              <a:defRPr lang="en-US"/>
            </a:defPPr>
          </a:lstStyle>
          <a:p>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6496430" y="457200"/>
            <a:ext cx="5047488" cy="4286091"/>
          </a:xfrm>
        </p:spPr>
        <p:txBody>
          <a:bodyPr lIns="0" rIns="0" anchor="t" anchorCtr="0">
            <a:normAutofit/>
          </a:bodyPr>
          <a:lstStyle>
            <a:lvl1pPr algn="l">
              <a:defRPr sz="3000">
                <a:solidFill>
                  <a:schemeClr val="tx2"/>
                </a:solidFill>
              </a:defRPr>
            </a:lvl1pPr>
          </a:lstStyle>
          <a:p>
            <a:r>
              <a:rPr lang="en-US"/>
              <a:t>Click to edit Master title style</a:t>
            </a:r>
          </a:p>
        </p:txBody>
      </p:sp>
      <p:sp>
        <p:nvSpPr>
          <p:cNvPr id="10" name="TextBox 9">
            <a:extLst>
              <a:ext uri="{FF2B5EF4-FFF2-40B4-BE49-F238E27FC236}">
                <a16:creationId xmlns:a16="http://schemas.microsoft.com/office/drawing/2014/main" id="{8C785023-06B1-4B49-9269-3B90837CCCA0}"/>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
        <p:nvSpPr>
          <p:cNvPr id="8" name="TextBox 7">
            <a:extLst>
              <a:ext uri="{FF2B5EF4-FFF2-40B4-BE49-F238E27FC236}">
                <a16:creationId xmlns:a16="http://schemas.microsoft.com/office/drawing/2014/main" id="{6801DAB4-CE04-4880-8FE2-D8ACBC1542F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9" name="Graphic 8">
            <a:extLst>
              <a:ext uri="{FF2B5EF4-FFF2-40B4-BE49-F238E27FC236}">
                <a16:creationId xmlns:a16="http://schemas.microsoft.com/office/drawing/2014/main" id="{03FEDF87-2162-4455-8CA0-85CB91D00C1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503670"/>
            <a:ext cx="219456" cy="179555"/>
          </a:xfrm>
          <a:prstGeom prst="rect">
            <a:avLst/>
          </a:prstGeom>
        </p:spPr>
      </p:pic>
    </p:spTree>
    <p:extLst>
      <p:ext uri="{BB962C8B-B14F-4D97-AF65-F5344CB8AC3E}">
        <p14:creationId xmlns:p14="http://schemas.microsoft.com/office/powerpoint/2010/main" val="153442929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25856047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idx="1"/>
          </p:nvPr>
        </p:nvSpPr>
        <p:spPr>
          <a:xfrm>
            <a:off x="609600" y="1917701"/>
            <a:ext cx="109728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4ED41EB2-F0F0-4AC6-9F7B-50137273C90B}"/>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C54792D-4430-4945-B7E8-734ECB42377B}"/>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7059D4E7-C7D7-4574-AF21-8E21741AE83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23F131CE-5402-420C-BB3A-7E1487FE1EBF}"/>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6055A09C-9615-4D13-8650-71145B498FE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7171162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1" name="Text Placeholder 7">
            <a:extLst>
              <a:ext uri="{FF2B5EF4-FFF2-40B4-BE49-F238E27FC236}">
                <a16:creationId xmlns:a16="http://schemas.microsoft.com/office/drawing/2014/main" id="{87FEB9B6-B5E8-4058-9C3A-125339612F83}"/>
              </a:ext>
            </a:extLst>
          </p:cNvPr>
          <p:cNvSpPr>
            <a:spLocks noGrp="1"/>
          </p:cNvSpPr>
          <p:nvPr>
            <p:ph type="body" sz="quarter" idx="25"/>
          </p:nvPr>
        </p:nvSpPr>
        <p:spPr>
          <a:xfrm>
            <a:off x="46923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image" Target="../media/image2.svg"/><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theme" Target="../theme/theme4.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image" Target="../media/image2.sv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image" Target="../media/image2.sv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image" Target="../media/image1.png"/><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2.sv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image" Target="../media/image1.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image" Target="../media/image2.svg"/><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image" Target="../media/image1.png"/><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image" Target="../media/image2.svg"/><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image" Target="../media/image1.png"/><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474640906"/>
      </p:ext>
    </p:extLst>
  </p:cSld>
  <p:clrMap bg1="lt1" tx1="dk1" bg2="lt2" tx2="dk2" accent1="accent1" accent2="accent2" accent3="accent3" accent4="accent4" accent5="accent5" accent6="accent6" hlink="hlink" folHlink="folHlink"/>
  <p:sldLayoutIdLst>
    <p:sldLayoutId id="214748366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047521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6342606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52468755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hyperlink" Target="mailto:jeannette.simmons@usbank.com" TargetMode="External"/><Relationship Id="rId5" Type="http://schemas.openxmlformats.org/officeDocument/2006/relationships/hyperlink" Target="mailto:april.Beauchamp@usbank.com"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5.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 Camino Real Alliance Healthcare Trust</a:t>
            </a:r>
          </a:p>
        </p:txBody>
      </p:sp>
      <p:sp>
        <p:nvSpPr>
          <p:cNvPr id="5" name="Subtitle 4">
            <a:extLst>
              <a:ext uri="{FF2B5EF4-FFF2-40B4-BE49-F238E27FC236}">
                <a16:creationId xmlns:a16="http://schemas.microsoft.com/office/drawing/2014/main" id="{1261EF13-04B5-416F-8AD6-5EDCF874D41B}"/>
              </a:ext>
            </a:extLst>
          </p:cNvPr>
          <p:cNvSpPr>
            <a:spLocks noGrp="1"/>
          </p:cNvSpPr>
          <p:nvPr>
            <p:ph type="subTitle" idx="1"/>
          </p:nvPr>
        </p:nvSpPr>
        <p:spPr/>
        <p:txBody>
          <a:bodyPr/>
          <a:lstStyle/>
          <a:p>
            <a:r>
              <a:rPr lang="en-US" dirty="0"/>
              <a:t>U.S Bank Institutional Trust &amp; Custody </a:t>
            </a:r>
          </a:p>
        </p:txBody>
      </p:sp>
      <p:sp>
        <p:nvSpPr>
          <p:cNvPr id="3" name="Text Placeholder 2"/>
          <p:cNvSpPr>
            <a:spLocks noGrp="1"/>
          </p:cNvSpPr>
          <p:nvPr>
            <p:ph type="body" sz="quarter" idx="14"/>
          </p:nvPr>
        </p:nvSpPr>
        <p:spPr/>
        <p:txBody>
          <a:bodyPr>
            <a:normAutofit fontScale="92500" lnSpcReduction="10000"/>
          </a:bodyPr>
          <a:lstStyle/>
          <a:p>
            <a:r>
              <a:rPr lang="en-US" dirty="0"/>
              <a:t>March 23, 2023</a:t>
            </a:r>
          </a:p>
          <a:p>
            <a:endParaRPr lang="en-US" dirty="0"/>
          </a:p>
        </p:txBody>
      </p:sp>
      <p:pic>
        <p:nvPicPr>
          <p:cNvPr id="27" name="Picture Placeholder 26">
            <a:extLst>
              <a:ext uri="{FF2B5EF4-FFF2-40B4-BE49-F238E27FC236}">
                <a16:creationId xmlns:a16="http://schemas.microsoft.com/office/drawing/2014/main" id="{D5071EEA-32E9-4400-A851-C5B173356191}"/>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601642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BA96-E627-45C4-90D4-C5B61DCDA6D8}"/>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670582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096C6-75FE-4DDC-9959-5B1014541BD6}"/>
              </a:ext>
            </a:extLst>
          </p:cNvPr>
          <p:cNvSpPr>
            <a:spLocks noGrp="1"/>
          </p:cNvSpPr>
          <p:nvPr>
            <p:ph idx="1"/>
          </p:nvPr>
        </p:nvSpPr>
        <p:spPr/>
        <p:txBody>
          <a:bodyPr/>
          <a:lstStyle/>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U.S. Bank National Association is a wholly-owned subsidiary of U.S. Bancorp. </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U.S. Bank does not provide legal or tax advice. Furthermore, this document is not intended to provide legal, tax, or investment advice; does not take into account your particular situation or needs; and should not serve as a primary basis for any decision you might make. While it may illustrate banking services, this document is not a service contract or even an offer to enter into a service contract. If you have questions about your fiduciary, tax, investment, or other duties under state or federal law, including under the Employee Retirement Income Security Act of 1974, as amended, or under securities law, or about entering into a service contract in connection with such duties, you should consult your legal counsel.</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Important Information about Procedures for Opening a New Account: To help the government fight the funding of terrorism and money laundering activities, federal law requires all financial institutions to obtain, verify and record information that identifies each person who opens an account. What this means for you: When you open an account, we will ask for your name, address, tax identification number, and other information that will allow us to identify you. We may also ask for identifying documents.</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Deposit products offered by U.S. Bank National Association. Member FDIC.</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Investment products are:</a:t>
            </a:r>
          </a:p>
          <a:p>
            <a:pPr marL="0" indent="0">
              <a:buNone/>
            </a:pPr>
            <a:endParaRPr lang="en-US" dirty="0"/>
          </a:p>
        </p:txBody>
      </p:sp>
      <p:sp>
        <p:nvSpPr>
          <p:cNvPr id="3" name="Title 2">
            <a:extLst>
              <a:ext uri="{FF2B5EF4-FFF2-40B4-BE49-F238E27FC236}">
                <a16:creationId xmlns:a16="http://schemas.microsoft.com/office/drawing/2014/main" id="{958CA5D2-2C0B-4674-B67B-74D35A4DACFC}"/>
              </a:ext>
            </a:extLst>
          </p:cNvPr>
          <p:cNvSpPr>
            <a:spLocks noGrp="1"/>
          </p:cNvSpPr>
          <p:nvPr>
            <p:ph type="title"/>
          </p:nvPr>
        </p:nvSpPr>
        <p:spPr/>
        <p:txBody>
          <a:bodyPr/>
          <a:lstStyle/>
          <a:p>
            <a:r>
              <a:rPr lang="en-US" dirty="0"/>
              <a:t>Important disclosures</a:t>
            </a:r>
          </a:p>
        </p:txBody>
      </p:sp>
      <p:pic>
        <p:nvPicPr>
          <p:cNvPr id="5" name="Picture 4">
            <a:extLst>
              <a:ext uri="{FF2B5EF4-FFF2-40B4-BE49-F238E27FC236}">
                <a16:creationId xmlns:a16="http://schemas.microsoft.com/office/drawing/2014/main" id="{5DDC1088-063A-466B-BB76-D6D6DEA219DE}"/>
              </a:ext>
            </a:extLst>
          </p:cNvPr>
          <p:cNvPicPr>
            <a:picLocks noChangeAspect="1"/>
          </p:cNvPicPr>
          <p:nvPr/>
        </p:nvPicPr>
        <p:blipFill>
          <a:blip r:embed="rId2"/>
          <a:stretch>
            <a:fillRect/>
          </a:stretch>
        </p:blipFill>
        <p:spPr>
          <a:xfrm>
            <a:off x="457197" y="6019800"/>
            <a:ext cx="7821846" cy="268247"/>
          </a:xfrm>
          <a:prstGeom prst="rect">
            <a:avLst/>
          </a:prstGeom>
        </p:spPr>
      </p:pic>
    </p:spTree>
    <p:extLst>
      <p:ext uri="{BB962C8B-B14F-4D97-AF65-F5344CB8AC3E}">
        <p14:creationId xmlns:p14="http://schemas.microsoft.com/office/powerpoint/2010/main" val="32394416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5D058B-3830-40A2-A411-59D15485FCD3}"/>
              </a:ext>
            </a:extLst>
          </p:cNvPr>
          <p:cNvPicPr>
            <a:picLocks noGrp="1" noChangeAspect="1"/>
          </p:cNvPicPr>
          <p:nvPr>
            <p:ph sz="half" idx="1"/>
          </p:nvPr>
        </p:nvPicPr>
        <p:blipFill>
          <a:blip r:embed="rId3"/>
          <a:stretch>
            <a:fillRect/>
          </a:stretch>
        </p:blipFill>
        <p:spPr>
          <a:xfrm flipH="1">
            <a:off x="-1" y="-1"/>
            <a:ext cx="4581525" cy="6868853"/>
          </a:xfrm>
        </p:spPr>
      </p:pic>
      <p:sp>
        <p:nvSpPr>
          <p:cNvPr id="4" name="Content Placeholder 3">
            <a:extLst>
              <a:ext uri="{FF2B5EF4-FFF2-40B4-BE49-F238E27FC236}">
                <a16:creationId xmlns:a16="http://schemas.microsoft.com/office/drawing/2014/main" id="{EFC4D8C8-443F-429A-894A-E12BFC3BBED9}"/>
              </a:ext>
            </a:extLst>
          </p:cNvPr>
          <p:cNvSpPr>
            <a:spLocks noGrp="1"/>
          </p:cNvSpPr>
          <p:nvPr>
            <p:ph sz="half" idx="2"/>
          </p:nvPr>
        </p:nvSpPr>
        <p:spPr>
          <a:xfrm>
            <a:off x="5181600" y="1225296"/>
            <a:ext cx="6553200" cy="5181600"/>
          </a:xfrm>
        </p:spPr>
        <p:txBody>
          <a:bodyPr vert="horz" lIns="0" tIns="45720" rIns="0" bIns="45720" rtlCol="0" anchor="ctr" anchorCtr="0">
            <a:normAutofit/>
          </a:bodyPr>
          <a:lstStyle/>
          <a:p>
            <a:pPr marL="342900" indent="-342900"/>
            <a:r>
              <a:rPr lang="en-US" dirty="0"/>
              <a:t>Introductions</a:t>
            </a:r>
          </a:p>
          <a:p>
            <a:pPr marL="342900" indent="-342900"/>
            <a:r>
              <a:rPr lang="en-US" dirty="0"/>
              <a:t>Our commitment</a:t>
            </a:r>
          </a:p>
          <a:p>
            <a:pPr marL="342900" indent="-342900"/>
            <a:r>
              <a:rPr lang="en-US" dirty="0"/>
              <a:t>Your Relationship Team</a:t>
            </a:r>
          </a:p>
          <a:p>
            <a:pPr marL="342900" indent="-342900"/>
            <a:r>
              <a:rPr lang="en-US" dirty="0"/>
              <a:t>Trust and Custodial Services</a:t>
            </a:r>
          </a:p>
          <a:p>
            <a:pPr marL="342900" indent="-342900"/>
            <a:r>
              <a:rPr lang="en-US" dirty="0"/>
              <a:t>Trustee Services</a:t>
            </a:r>
          </a:p>
          <a:p>
            <a:pPr marL="342900" indent="-342900"/>
            <a:r>
              <a:rPr lang="en-US" dirty="0"/>
              <a:t>Pivot.  Your Online Client Portal</a:t>
            </a:r>
          </a:p>
        </p:txBody>
      </p:sp>
      <p:sp>
        <p:nvSpPr>
          <p:cNvPr id="2" name="Title 1"/>
          <p:cNvSpPr>
            <a:spLocks noGrp="1"/>
          </p:cNvSpPr>
          <p:nvPr>
            <p:ph type="title"/>
          </p:nvPr>
        </p:nvSpPr>
        <p:spPr>
          <a:xfrm>
            <a:off x="5181600" y="323273"/>
            <a:ext cx="6522720" cy="953654"/>
          </a:xfrm>
        </p:spPr>
        <p:txBody>
          <a:bodyPr/>
          <a:lstStyle/>
          <a:p>
            <a:r>
              <a:rPr lang="en-US"/>
              <a:t>Agenda</a:t>
            </a:r>
          </a:p>
        </p:txBody>
      </p:sp>
      <p:sp>
        <p:nvSpPr>
          <p:cNvPr id="7" name="TextBox 6">
            <a:extLst>
              <a:ext uri="{FF2B5EF4-FFF2-40B4-BE49-F238E27FC236}">
                <a16:creationId xmlns:a16="http://schemas.microsoft.com/office/drawing/2014/main" id="{72E276C2-6671-44A0-AD62-EC4FB6F20F12}"/>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pic>
        <p:nvPicPr>
          <p:cNvPr id="8" name="Graphic 7">
            <a:extLst>
              <a:ext uri="{FF2B5EF4-FFF2-40B4-BE49-F238E27FC236}">
                <a16:creationId xmlns:a16="http://schemas.microsoft.com/office/drawing/2014/main" id="{F8D99CFC-39BA-44A9-8295-E58B8CEDF0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6503670"/>
            <a:ext cx="219456" cy="179555"/>
          </a:xfrm>
          <a:prstGeom prst="rect">
            <a:avLst/>
          </a:prstGeom>
        </p:spPr>
      </p:pic>
    </p:spTree>
    <p:extLst>
      <p:ext uri="{BB962C8B-B14F-4D97-AF65-F5344CB8AC3E}">
        <p14:creationId xmlns:p14="http://schemas.microsoft.com/office/powerpoint/2010/main" val="1229071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273"/>
            <a:ext cx="5638800" cy="953654"/>
          </a:xfrm>
        </p:spPr>
        <p:txBody>
          <a:bodyPr>
            <a:normAutofit/>
          </a:bodyPr>
          <a:lstStyle/>
          <a:p>
            <a:r>
              <a:rPr lang="en-US" dirty="0"/>
              <a:t>Our commitment to El Camino Real Alliance Healthcare Trust</a:t>
            </a:r>
          </a:p>
        </p:txBody>
      </p:sp>
      <p:sp>
        <p:nvSpPr>
          <p:cNvPr id="7" name="TextBox 6"/>
          <p:cNvSpPr txBox="1"/>
          <p:nvPr/>
        </p:nvSpPr>
        <p:spPr>
          <a:xfrm>
            <a:off x="0" y="2007152"/>
            <a:ext cx="7591647" cy="3609248"/>
          </a:xfrm>
          <a:prstGeom prst="rect">
            <a:avLst/>
          </a:prstGeom>
          <a:solidFill>
            <a:schemeClr val="tx2"/>
          </a:solidFill>
        </p:spPr>
        <p:txBody>
          <a:bodyPr wrap="square" lIns="457200" rIns="1097280" rtlCol="0" anchor="ctr" anchorCtr="0">
            <a:noAutofit/>
          </a:bodyPr>
          <a:lstStyle>
            <a:defPPr>
              <a:defRPr lang="en-US"/>
            </a:defPPr>
          </a:lstStyle>
          <a:p>
            <a:r>
              <a:rPr lang="en-US" sz="2000">
                <a:solidFill>
                  <a:schemeClr val="bg1"/>
                </a:solidFill>
              </a:rPr>
              <a:t>We are deeply committed to your evolving needs and seek to expand our valued partnership through specialized support and strategic solutions to help you achieve your goals.</a:t>
            </a:r>
          </a:p>
          <a:p>
            <a:endParaRPr lang="en-US" sz="2000">
              <a:solidFill>
                <a:schemeClr val="bg1"/>
              </a:solidFill>
            </a:endParaRPr>
          </a:p>
          <a:p>
            <a:r>
              <a:rPr lang="en-US" sz="2000">
                <a:solidFill>
                  <a:schemeClr val="bg1"/>
                </a:solidFill>
              </a:rPr>
              <a:t>We will closely collaborate to deliver industry best practices, provide quality service and foster innovation to drive you forward — today and tomorrow. </a:t>
            </a:r>
          </a:p>
        </p:txBody>
      </p:sp>
      <p:pic>
        <p:nvPicPr>
          <p:cNvPr id="8" name="Picture 7">
            <a:extLst>
              <a:ext uri="{FF2B5EF4-FFF2-40B4-BE49-F238E27FC236}">
                <a16:creationId xmlns:a16="http://schemas.microsoft.com/office/drawing/2014/main" id="{0E52DBCB-7787-466D-AE04-84140B196DD9}"/>
              </a:ext>
            </a:extLst>
          </p:cNvPr>
          <p:cNvPicPr>
            <a:picLocks noChangeAspect="1"/>
          </p:cNvPicPr>
          <p:nvPr/>
        </p:nvPicPr>
        <p:blipFill>
          <a:blip r:embed="rId3"/>
          <a:srcRect l="18200" r="24855"/>
          <a:stretch>
            <a:fillRect/>
          </a:stretch>
        </p:blipFill>
        <p:spPr>
          <a:xfrm flipH="1">
            <a:off x="6337004" y="0"/>
            <a:ext cx="5854995" cy="6858000"/>
          </a:xfrm>
          <a:custGeom>
            <a:avLst/>
            <a:gdLst>
              <a:gd name="connsiteX0" fmla="*/ 4683996 w 5854995"/>
              <a:gd name="connsiteY0" fmla="*/ 0 h 6858000"/>
              <a:gd name="connsiteX1" fmla="*/ 0 w 5854995"/>
              <a:gd name="connsiteY1" fmla="*/ 0 h 6858000"/>
              <a:gd name="connsiteX2" fmla="*/ 0 w 5854995"/>
              <a:gd name="connsiteY2" fmla="*/ 6858000 h 6858000"/>
              <a:gd name="connsiteX3" fmla="*/ 5854995 w 58549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54995" h="6858000">
                <a:moveTo>
                  <a:pt x="4683996" y="0"/>
                </a:moveTo>
                <a:lnTo>
                  <a:pt x="0" y="0"/>
                </a:lnTo>
                <a:lnTo>
                  <a:pt x="0" y="6858000"/>
                </a:lnTo>
                <a:lnTo>
                  <a:pt x="5854995" y="6858000"/>
                </a:lnTo>
                <a:close/>
              </a:path>
            </a:pathLst>
          </a:custGeom>
        </p:spPr>
      </p:pic>
      <p:sp>
        <p:nvSpPr>
          <p:cNvPr id="9" name="TextBox 8">
            <a:extLst>
              <a:ext uri="{FF2B5EF4-FFF2-40B4-BE49-F238E27FC236}">
                <a16:creationId xmlns:a16="http://schemas.microsoft.com/office/drawing/2014/main" id="{BE50D10F-80CF-4672-B038-2E8D38550639}"/>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solidFill>
                  <a:schemeClr val="bg1"/>
                </a:solidFill>
              </a:rPr>
              <a:pPr algn="r"/>
              <a:t>3</a:t>
            </a:fld>
            <a:endParaRPr lang="en-US" sz="800">
              <a:solidFill>
                <a:schemeClr val="bg1"/>
              </a:solidFill>
            </a:endParaRPr>
          </a:p>
        </p:txBody>
      </p:sp>
    </p:spTree>
    <p:extLst>
      <p:ext uri="{BB962C8B-B14F-4D97-AF65-F5344CB8AC3E}">
        <p14:creationId xmlns:p14="http://schemas.microsoft.com/office/powerpoint/2010/main" val="24878233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562E-D310-49D0-B2C0-E3F203F7FF0C}"/>
              </a:ext>
            </a:extLst>
          </p:cNvPr>
          <p:cNvSpPr>
            <a:spLocks noGrp="1"/>
          </p:cNvSpPr>
          <p:nvPr>
            <p:ph type="title"/>
          </p:nvPr>
        </p:nvSpPr>
        <p:spPr/>
        <p:txBody>
          <a:bodyPr/>
          <a:lstStyle/>
          <a:p>
            <a:r>
              <a:rPr lang="en-US"/>
              <a:t>Your relationship team</a:t>
            </a:r>
          </a:p>
        </p:txBody>
      </p:sp>
      <p:pic>
        <p:nvPicPr>
          <p:cNvPr id="4" name="Picture Placeholder 3" descr="A person smiling for the camera&#10;&#10;Description automatically generated with medium confidence">
            <a:extLst>
              <a:ext uri="{FF2B5EF4-FFF2-40B4-BE49-F238E27FC236}">
                <a16:creationId xmlns:a16="http://schemas.microsoft.com/office/drawing/2014/main" id="{A9C30E36-4177-4C0B-A79A-B12134AD6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500" b="12500"/>
          <a:stretch>
            <a:fillRect/>
          </a:stretch>
        </p:blipFill>
        <p:spPr>
          <a:xfrm>
            <a:off x="2133600" y="1957387"/>
            <a:ext cx="2122487" cy="2122487"/>
          </a:xfrm>
        </p:spPr>
      </p:pic>
      <p:pic>
        <p:nvPicPr>
          <p:cNvPr id="5" name="Picture Placeholder 4" descr="A picture containing person, close&#10;&#10;Description automatically generated">
            <a:extLst>
              <a:ext uri="{FF2B5EF4-FFF2-40B4-BE49-F238E27FC236}">
                <a16:creationId xmlns:a16="http://schemas.microsoft.com/office/drawing/2014/main" id="{FDF04597-832A-CD38-D758-FAD20542F3D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918" b="5918"/>
          <a:stretch>
            <a:fillRect/>
          </a:stretch>
        </p:blipFill>
        <p:spPr>
          <a:xfrm>
            <a:off x="7620000" y="1957388"/>
            <a:ext cx="2122487" cy="2122487"/>
          </a:xfrm>
        </p:spPr>
      </p:pic>
      <p:sp>
        <p:nvSpPr>
          <p:cNvPr id="12" name="TextBox 11">
            <a:extLst>
              <a:ext uri="{FF2B5EF4-FFF2-40B4-BE49-F238E27FC236}">
                <a16:creationId xmlns:a16="http://schemas.microsoft.com/office/drawing/2014/main" id="{97E98BB6-71BB-48F7-A6D6-642F2B071C66}"/>
              </a:ext>
            </a:extLst>
          </p:cNvPr>
          <p:cNvSpPr txBox="1"/>
          <p:nvPr/>
        </p:nvSpPr>
        <p:spPr>
          <a:xfrm>
            <a:off x="1676400" y="4275700"/>
            <a:ext cx="2498725" cy="1154019"/>
          </a:xfrm>
          <a:prstGeom prst="rect">
            <a:avLst/>
          </a:prstGeom>
          <a:noFill/>
        </p:spPr>
        <p:txBody>
          <a:bodyPr wrap="none" rtlCol="0" anchor="ctr" anchorCtr="0">
            <a:noAutofit/>
          </a:bodyPr>
          <a:lstStyle>
            <a:defPPr>
              <a:defRPr lang="en-US"/>
            </a:defPPr>
          </a:lstStyle>
          <a:p>
            <a:pPr algn="ctr"/>
            <a:r>
              <a:rPr lang="en-US" sz="2000" i="1" dirty="0">
                <a:solidFill>
                  <a:schemeClr val="accent1"/>
                </a:solidFill>
                <a:latin typeface="U.S. Bank Circular Medium" panose="020B0604010101010104" pitchFamily="34" charset="0"/>
                <a:cs typeface="U.S. Bank Circular Medium" panose="020B0604010101010104" pitchFamily="34" charset="0"/>
              </a:rPr>
              <a:t>April Beauchamp</a:t>
            </a:r>
          </a:p>
          <a:p>
            <a:pPr algn="ctr"/>
            <a:r>
              <a:rPr lang="en-US" sz="1400" i="1" dirty="0">
                <a:latin typeface="U.S. Bank Circular" panose="020B0504010101010104" pitchFamily="34" charset="0"/>
                <a:cs typeface="U.S. Bank Circular" panose="020B0504010101010104" pitchFamily="34" charset="0"/>
              </a:rPr>
              <a:t>Vice President | Relationship Manager</a:t>
            </a:r>
          </a:p>
          <a:p>
            <a:pPr algn="ctr"/>
            <a:r>
              <a:rPr lang="en-US" sz="1400" i="1" dirty="0">
                <a:latin typeface="U.S. Bank Circular" panose="020B0504010101010104" pitchFamily="34" charset="0"/>
                <a:cs typeface="U.S. Bank Circular" panose="020B0504010101010104" pitchFamily="34" charset="0"/>
              </a:rPr>
              <a:t>415.246.6310</a:t>
            </a:r>
          </a:p>
          <a:p>
            <a:pPr algn="ctr"/>
            <a:r>
              <a:rPr lang="en-US" sz="1400" i="1" dirty="0">
                <a:latin typeface="U.S. Bank Circular" panose="020B0504010101010104" pitchFamily="34" charset="0"/>
                <a:cs typeface="U.S. Bank Circular" panose="020B0504010101010104" pitchFamily="34" charset="0"/>
                <a:hlinkClick r:id="rId5"/>
              </a:rPr>
              <a:t>april.Beauchamp@usbank.com</a:t>
            </a:r>
            <a:r>
              <a:rPr lang="en-US" sz="1400" i="1" dirty="0">
                <a:latin typeface="U.S. Bank Circular" panose="020B0504010101010104" pitchFamily="34" charset="0"/>
                <a:cs typeface="U.S. Bank Circular" panose="020B0504010101010104" pitchFamily="34" charset="0"/>
              </a:rPr>
              <a:t>	</a:t>
            </a:r>
          </a:p>
        </p:txBody>
      </p:sp>
      <p:sp>
        <p:nvSpPr>
          <p:cNvPr id="13" name="TextBox 12">
            <a:extLst>
              <a:ext uri="{FF2B5EF4-FFF2-40B4-BE49-F238E27FC236}">
                <a16:creationId xmlns:a16="http://schemas.microsoft.com/office/drawing/2014/main" id="{AB5199E8-2241-48BD-B760-31D25EDB28D2}"/>
              </a:ext>
            </a:extLst>
          </p:cNvPr>
          <p:cNvSpPr txBox="1"/>
          <p:nvPr/>
        </p:nvSpPr>
        <p:spPr>
          <a:xfrm>
            <a:off x="7431880" y="4275701"/>
            <a:ext cx="2498725" cy="1154019"/>
          </a:xfrm>
          <a:prstGeom prst="rect">
            <a:avLst/>
          </a:prstGeom>
          <a:noFill/>
        </p:spPr>
        <p:txBody>
          <a:bodyPr wrap="none" rtlCol="0" anchor="ctr" anchorCtr="0">
            <a:noAutofit/>
          </a:bodyPr>
          <a:lstStyle>
            <a:defPPr>
              <a:defRPr lang="en-US"/>
            </a:defPPr>
          </a:lstStyle>
          <a:p>
            <a:pPr algn="ctr"/>
            <a:r>
              <a:rPr lang="en-US" sz="2000" i="1" dirty="0">
                <a:solidFill>
                  <a:schemeClr val="accent1"/>
                </a:solidFill>
                <a:latin typeface="U.S. Bank Circular Medium" panose="020B0604010101010104" pitchFamily="34" charset="0"/>
                <a:cs typeface="U.S. Bank Circular Medium" panose="020B0604010101010104" pitchFamily="34" charset="0"/>
              </a:rPr>
              <a:t>Jeannette Simmons</a:t>
            </a:r>
          </a:p>
          <a:p>
            <a:pPr algn="ctr"/>
            <a:r>
              <a:rPr lang="en-US" sz="1400" i="1" dirty="0">
                <a:latin typeface="U.S. Bank Circular" panose="020B0504010101010104" pitchFamily="34" charset="0"/>
                <a:cs typeface="U.S. Bank Circular" panose="020B0504010101010104" pitchFamily="34" charset="0"/>
              </a:rPr>
              <a:t>Assistant Vice President/Account Manager</a:t>
            </a:r>
          </a:p>
          <a:p>
            <a:pPr algn="ctr"/>
            <a:r>
              <a:rPr lang="en-US" sz="1400" i="1" dirty="0">
                <a:latin typeface="U.S. Bank Circular" panose="020B0504010101010104" pitchFamily="34" charset="0"/>
                <a:cs typeface="U.S. Bank Circular" panose="020B0504010101010104" pitchFamily="34" charset="0"/>
              </a:rPr>
              <a:t>415.677.3681 </a:t>
            </a:r>
          </a:p>
          <a:p>
            <a:pPr algn="ctr"/>
            <a:r>
              <a:rPr lang="en-US" sz="1400" i="1" dirty="0">
                <a:latin typeface="U.S. Bank Circular" panose="020B0504010101010104" pitchFamily="34" charset="0"/>
                <a:cs typeface="U.S. Bank Circular" panose="020B0504010101010104" pitchFamily="34" charset="0"/>
                <a:hlinkClick r:id="rId6"/>
              </a:rPr>
              <a:t>jeannette.simmons@usbank.com</a:t>
            </a:r>
            <a:r>
              <a:rPr lang="en-US" sz="1400" i="1" dirty="0">
                <a:latin typeface="U.S. Bank Circular" panose="020B0504010101010104" pitchFamily="34" charset="0"/>
                <a:cs typeface="U.S. Bank Circular" panose="020B0504010101010104" pitchFamily="34" charset="0"/>
              </a:rPr>
              <a:t> </a:t>
            </a:r>
          </a:p>
        </p:txBody>
      </p:sp>
    </p:spTree>
    <p:extLst>
      <p:ext uri="{BB962C8B-B14F-4D97-AF65-F5344CB8AC3E}">
        <p14:creationId xmlns:p14="http://schemas.microsoft.com/office/powerpoint/2010/main" val="4151485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F191-E4EA-4CB4-8B23-FE020D80E72E}"/>
              </a:ext>
            </a:extLst>
          </p:cNvPr>
          <p:cNvSpPr>
            <a:spLocks noGrp="1"/>
          </p:cNvSpPr>
          <p:nvPr>
            <p:ph type="ctrTitle"/>
          </p:nvPr>
        </p:nvSpPr>
        <p:spPr/>
        <p:txBody>
          <a:bodyPr/>
          <a:lstStyle/>
          <a:p>
            <a:r>
              <a:rPr lang="en-US"/>
              <a:t>Trust and custodial services </a:t>
            </a:r>
          </a:p>
        </p:txBody>
      </p:sp>
    </p:spTree>
    <p:extLst>
      <p:ext uri="{BB962C8B-B14F-4D97-AF65-F5344CB8AC3E}">
        <p14:creationId xmlns:p14="http://schemas.microsoft.com/office/powerpoint/2010/main" val="14184720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3BAFAC7F-F202-4EB4-B186-4595D48F7659}"/>
              </a:ext>
            </a:extLst>
          </p:cNvPr>
          <p:cNvGraphicFramePr>
            <a:graphicFrameLocks noGrp="1"/>
          </p:cNvGraphicFramePr>
          <p:nvPr>
            <p:extLst>
              <p:ext uri="{D42A27DB-BD31-4B8C-83A1-F6EECF244321}">
                <p14:modId xmlns:p14="http://schemas.microsoft.com/office/powerpoint/2010/main" val="3781621325"/>
              </p:ext>
            </p:extLst>
          </p:nvPr>
        </p:nvGraphicFramePr>
        <p:xfrm>
          <a:off x="-30483" y="2493592"/>
          <a:ext cx="6755908" cy="3135150"/>
        </p:xfrm>
        <a:graphic>
          <a:graphicData uri="http://schemas.openxmlformats.org/drawingml/2006/table">
            <a:tbl>
              <a:tblPr bandRow="1">
                <a:tableStyleId>{5C22544A-7EE6-4342-B048-85BDC9FD1C3A}</a:tableStyleId>
              </a:tblPr>
              <a:tblGrid>
                <a:gridCol w="696308">
                  <a:extLst>
                    <a:ext uri="{9D8B030D-6E8A-4147-A177-3AD203B41FA5}">
                      <a16:colId xmlns:a16="http://schemas.microsoft.com/office/drawing/2014/main" val="4046590992"/>
                    </a:ext>
                  </a:extLst>
                </a:gridCol>
                <a:gridCol w="1864311">
                  <a:extLst>
                    <a:ext uri="{9D8B030D-6E8A-4147-A177-3AD203B41FA5}">
                      <a16:colId xmlns:a16="http://schemas.microsoft.com/office/drawing/2014/main" val="154578172"/>
                    </a:ext>
                  </a:extLst>
                </a:gridCol>
                <a:gridCol w="4195289">
                  <a:extLst>
                    <a:ext uri="{9D8B030D-6E8A-4147-A177-3AD203B41FA5}">
                      <a16:colId xmlns:a16="http://schemas.microsoft.com/office/drawing/2014/main" val="3530883804"/>
                    </a:ext>
                  </a:extLst>
                </a:gridCol>
              </a:tblGrid>
              <a:tr h="627030">
                <a:tc>
                  <a:txBody>
                    <a:bodyPr/>
                    <a:lstStyle/>
                    <a:p>
                      <a:pPr algn="r"/>
                      <a:endParaRPr lang="en-US" sz="3200" b="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2000" b="0">
                          <a:solidFill>
                            <a:schemeClr val="tx1"/>
                          </a:solidFill>
                        </a:rPr>
                        <a:t>clients</a:t>
                      </a:r>
                    </a:p>
                  </a:txBody>
                  <a:tcPr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0620874"/>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$18.6B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2000">
                          <a:solidFill>
                            <a:schemeClr val="tx1"/>
                          </a:solidFill>
                        </a:rPr>
                        <a:t>total assets </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9881528"/>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$109.1M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2000">
                          <a:solidFill>
                            <a:schemeClr val="tx1"/>
                          </a:solidFill>
                        </a:rPr>
                        <a:t>average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8867950"/>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$42.6M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a:solidFill>
                            <a:schemeClr val="tx1"/>
                          </a:solidFill>
                        </a:rPr>
                        <a:t>median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2363637"/>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$1.3B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2000">
                          <a:solidFill>
                            <a:schemeClr val="tx1"/>
                          </a:solidFill>
                        </a:rPr>
                        <a:t>max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940778687"/>
                  </a:ext>
                </a:extLst>
              </a:tr>
            </a:tbl>
          </a:graphicData>
        </a:graphic>
      </p:graphicFrame>
      <p:pic>
        <p:nvPicPr>
          <p:cNvPr id="10" name="Picture 9">
            <a:extLst>
              <a:ext uri="{FF2B5EF4-FFF2-40B4-BE49-F238E27FC236}">
                <a16:creationId xmlns:a16="http://schemas.microsoft.com/office/drawing/2014/main" id="{99BE8660-9041-46C4-9127-EAAEF24C6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376" y="2229956"/>
            <a:ext cx="5542624" cy="3695083"/>
          </a:xfrm>
          <a:prstGeom prst="rect">
            <a:avLst/>
          </a:prstGeom>
        </p:spPr>
      </p:pic>
      <p:sp>
        <p:nvSpPr>
          <p:cNvPr id="2" name="Content Placeholder 1">
            <a:extLst>
              <a:ext uri="{FF2B5EF4-FFF2-40B4-BE49-F238E27FC236}">
                <a16:creationId xmlns:a16="http://schemas.microsoft.com/office/drawing/2014/main" id="{2AD360DB-CA27-4627-BB91-0F6BE5BAF631}"/>
              </a:ext>
            </a:extLst>
          </p:cNvPr>
          <p:cNvSpPr>
            <a:spLocks noGrp="1"/>
          </p:cNvSpPr>
          <p:nvPr>
            <p:ph idx="1"/>
          </p:nvPr>
        </p:nvSpPr>
        <p:spPr/>
        <p:txBody>
          <a:bodyPr/>
          <a:lstStyle/>
          <a:p>
            <a:pPr marL="9144" indent="0">
              <a:buNone/>
            </a:pPr>
            <a:r>
              <a:rPr lang="en-US"/>
              <a:t>We’ve designed specialized custodial services to navigate the investment environment for educational institutions.</a:t>
            </a:r>
          </a:p>
        </p:txBody>
      </p:sp>
      <p:sp>
        <p:nvSpPr>
          <p:cNvPr id="3" name="Title 2">
            <a:extLst>
              <a:ext uri="{FF2B5EF4-FFF2-40B4-BE49-F238E27FC236}">
                <a16:creationId xmlns:a16="http://schemas.microsoft.com/office/drawing/2014/main" id="{9C96D010-90B2-4A23-9EB7-7DBB9ED87566}"/>
              </a:ext>
            </a:extLst>
          </p:cNvPr>
          <p:cNvSpPr>
            <a:spLocks noGrp="1"/>
          </p:cNvSpPr>
          <p:nvPr>
            <p:ph type="title"/>
          </p:nvPr>
        </p:nvSpPr>
        <p:spPr/>
        <p:txBody>
          <a:bodyPr/>
          <a:lstStyle/>
          <a:p>
            <a:r>
              <a:rPr lang="en-US"/>
              <a:t>Custody portfolio: Education </a:t>
            </a:r>
          </a:p>
        </p:txBody>
      </p:sp>
      <p:sp>
        <p:nvSpPr>
          <p:cNvPr id="6" name="TextBox 5">
            <a:extLst>
              <a:ext uri="{FF2B5EF4-FFF2-40B4-BE49-F238E27FC236}">
                <a16:creationId xmlns:a16="http://schemas.microsoft.com/office/drawing/2014/main" id="{29A7FD44-273B-474A-B400-2D21AD927536}"/>
              </a:ext>
            </a:extLst>
          </p:cNvPr>
          <p:cNvSpPr txBox="1"/>
          <p:nvPr/>
        </p:nvSpPr>
        <p:spPr>
          <a:xfrm>
            <a:off x="476604" y="6121824"/>
            <a:ext cx="11258196" cy="353943"/>
          </a:xfrm>
          <a:prstGeom prst="rect">
            <a:avLst/>
          </a:prstGeom>
          <a:noFill/>
        </p:spPr>
        <p:txBody>
          <a:bodyPr wrap="square" lIns="0" rIns="0" rtlCol="0" anchor="b" anchorCtr="0">
            <a:spAutoFit/>
          </a:bodyPr>
          <a:lstStyle>
            <a:defPPr>
              <a:defRPr lang="en-US"/>
            </a:defPPr>
          </a:lstStyle>
          <a:p>
            <a:pPr defTabSz="907499">
              <a:lnSpc>
                <a:spcPct val="85000"/>
              </a:lnSpc>
            </a:pPr>
            <a:r>
              <a:rPr lang="en-US" sz="1000">
                <a:latin typeface="Roboto Condensed" panose="02000000000000000000" pitchFamily="2" charset="0"/>
                <a:ea typeface="Roboto Condensed" panose="02000000000000000000" pitchFamily="2" charset="0"/>
              </a:rPr>
              <a:t>Data as of 9/27/2022.</a:t>
            </a:r>
          </a:p>
          <a:p>
            <a:pPr defTabSz="907499">
              <a:lnSpc>
                <a:spcPct val="85000"/>
              </a:lnSpc>
            </a:pPr>
            <a:r>
              <a:rPr lang="en-US" sz="1000">
                <a:latin typeface="Roboto Condensed" panose="02000000000000000000" pitchFamily="2" charset="0"/>
                <a:ea typeface="Roboto Condensed" panose="02000000000000000000" pitchFamily="2" charset="0"/>
              </a:rPr>
              <a:t>See end disclosures. </a:t>
            </a:r>
          </a:p>
        </p:txBody>
      </p:sp>
      <p:sp>
        <p:nvSpPr>
          <p:cNvPr id="9" name="Rectangle 8">
            <a:extLst>
              <a:ext uri="{FF2B5EF4-FFF2-40B4-BE49-F238E27FC236}">
                <a16:creationId xmlns:a16="http://schemas.microsoft.com/office/drawing/2014/main" id="{045AFBD7-1001-4568-A7EB-97A7C25E3E7E}"/>
              </a:ext>
            </a:extLst>
          </p:cNvPr>
          <p:cNvSpPr/>
          <p:nvPr/>
        </p:nvSpPr>
        <p:spPr>
          <a:xfrm>
            <a:off x="7476592" y="5200431"/>
            <a:ext cx="4715408" cy="8566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400"/>
              <a:t>$4.3B</a:t>
            </a:r>
          </a:p>
          <a:p>
            <a:pPr algn="ctr"/>
            <a:r>
              <a:rPr lang="en-US" sz="1600"/>
              <a:t>market value for top five clients</a:t>
            </a:r>
          </a:p>
        </p:txBody>
      </p:sp>
    </p:spTree>
    <p:extLst>
      <p:ext uri="{BB962C8B-B14F-4D97-AF65-F5344CB8AC3E}">
        <p14:creationId xmlns:p14="http://schemas.microsoft.com/office/powerpoint/2010/main" val="2702444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21007E5-A5F2-404B-A1C3-B1A0430B1E39}"/>
              </a:ext>
            </a:extLst>
          </p:cNvPr>
          <p:cNvSpPr>
            <a:spLocks noGrp="1"/>
          </p:cNvSpPr>
          <p:nvPr>
            <p:ph idx="1"/>
          </p:nvPr>
        </p:nvSpPr>
        <p:spPr>
          <a:xfrm>
            <a:off x="914400" y="1876425"/>
            <a:ext cx="10789918" cy="2447925"/>
          </a:xfrm>
        </p:spPr>
        <p:txBody>
          <a:bodyPr/>
          <a:lstStyle/>
          <a:p>
            <a:r>
              <a:rPr lang="en-US" sz="2400" dirty="0">
                <a:solidFill>
                  <a:schemeClr val="tx1"/>
                </a:solidFill>
              </a:rPr>
              <a:t>ERISA Pension and Health &amp; Welfare</a:t>
            </a:r>
          </a:p>
          <a:p>
            <a:r>
              <a:rPr lang="en-US" sz="2400" dirty="0">
                <a:solidFill>
                  <a:schemeClr val="tx1"/>
                </a:solidFill>
              </a:rPr>
              <a:t>Reinsurance Trusts</a:t>
            </a:r>
          </a:p>
          <a:p>
            <a:r>
              <a:rPr lang="en-US" sz="2400" dirty="0">
                <a:solidFill>
                  <a:schemeClr val="tx1"/>
                </a:solidFill>
              </a:rPr>
              <a:t>Rabbi (Executive Deferred or Supplemental Compensation) Trusts</a:t>
            </a:r>
          </a:p>
          <a:p>
            <a:r>
              <a:rPr lang="en-US" sz="2400" b="1" i="1" dirty="0">
                <a:solidFill>
                  <a:schemeClr val="tx1"/>
                </a:solidFill>
              </a:rPr>
              <a:t>Governmental Trusts: Pension, VEBA, and OPEB</a:t>
            </a:r>
          </a:p>
          <a:p>
            <a:r>
              <a:rPr lang="en-US" sz="2400" dirty="0">
                <a:solidFill>
                  <a:schemeClr val="tx1"/>
                </a:solidFill>
              </a:rPr>
              <a:t>Environmental Remediation Trusts</a:t>
            </a:r>
          </a:p>
        </p:txBody>
      </p:sp>
      <p:sp>
        <p:nvSpPr>
          <p:cNvPr id="2" name="Title 1">
            <a:extLst>
              <a:ext uri="{FF2B5EF4-FFF2-40B4-BE49-F238E27FC236}">
                <a16:creationId xmlns:a16="http://schemas.microsoft.com/office/drawing/2014/main" id="{A3233611-2CB1-4413-917F-E6662B9B23F6}"/>
              </a:ext>
            </a:extLst>
          </p:cNvPr>
          <p:cNvSpPr>
            <a:spLocks noGrp="1"/>
          </p:cNvSpPr>
          <p:nvPr>
            <p:ph type="title"/>
          </p:nvPr>
        </p:nvSpPr>
        <p:spPr/>
        <p:txBody>
          <a:bodyPr/>
          <a:lstStyle/>
          <a:p>
            <a:r>
              <a:rPr lang="en-US" dirty="0"/>
              <a:t>Trust services at a glance </a:t>
            </a:r>
          </a:p>
        </p:txBody>
      </p:sp>
      <p:sp>
        <p:nvSpPr>
          <p:cNvPr id="5" name="Rectangle 4">
            <a:extLst>
              <a:ext uri="{FF2B5EF4-FFF2-40B4-BE49-F238E27FC236}">
                <a16:creationId xmlns:a16="http://schemas.microsoft.com/office/drawing/2014/main" id="{783FB31C-016F-4574-BEC6-AD7FD9C9DC56}"/>
              </a:ext>
            </a:extLst>
          </p:cNvPr>
          <p:cNvSpPr/>
          <p:nvPr/>
        </p:nvSpPr>
        <p:spPr>
          <a:xfrm>
            <a:off x="457199" y="1596050"/>
            <a:ext cx="11247119" cy="303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a:t>.2</a:t>
            </a:r>
          </a:p>
        </p:txBody>
      </p:sp>
      <p:sp>
        <p:nvSpPr>
          <p:cNvPr id="6" name="Rectangle: Rounded Corners 5">
            <a:extLst>
              <a:ext uri="{FF2B5EF4-FFF2-40B4-BE49-F238E27FC236}">
                <a16:creationId xmlns:a16="http://schemas.microsoft.com/office/drawing/2014/main" id="{30605C29-8D40-40A1-B142-040282E56D79}"/>
              </a:ext>
            </a:extLst>
          </p:cNvPr>
          <p:cNvSpPr/>
          <p:nvPr/>
        </p:nvSpPr>
        <p:spPr>
          <a:xfrm>
            <a:off x="691816" y="1276927"/>
            <a:ext cx="7118684" cy="4530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r>
              <a:rPr lang="en-US" sz="2400" dirty="0">
                <a:solidFill>
                  <a:schemeClr val="bg1"/>
                </a:solidFill>
              </a:rPr>
              <a:t>Directed or Discretionary trustee services</a:t>
            </a:r>
          </a:p>
        </p:txBody>
      </p:sp>
    </p:spTree>
    <p:extLst>
      <p:ext uri="{BB962C8B-B14F-4D97-AF65-F5344CB8AC3E}">
        <p14:creationId xmlns:p14="http://schemas.microsoft.com/office/powerpoint/2010/main" val="25359088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219200"/>
            <a:ext cx="5562600" cy="5181600"/>
          </a:xfrm>
        </p:spPr>
        <p:txBody>
          <a:bodyPr>
            <a:normAutofit fontScale="47500" lnSpcReduction="20000"/>
          </a:bodyPr>
          <a:lstStyle/>
          <a:p>
            <a:r>
              <a:rPr lang="en-US" sz="2500" dirty="0"/>
              <a:t>A trust is a standalone legal entity separate and apart from the plan sponsor. Primary responsibility of the Trustee is to hold plan assets in the best interest of plan participants and their beneficiaries </a:t>
            </a:r>
          </a:p>
          <a:p>
            <a:r>
              <a:rPr lang="en-US" sz="2500" dirty="0"/>
              <a:t>As a Directed Trustee, US Bank does not have investment discretion but rather relies on investment direction from the plan sponsor (with support from an investment consultant) or its investment managers while safeguarding plan assets in the interest of participants and beneficiaries.</a:t>
            </a:r>
          </a:p>
          <a:p>
            <a:r>
              <a:rPr lang="en-US" sz="2500" dirty="0"/>
              <a:t>Directed Trustee has defined fiduciary responsibility – adherence to terms of the Trust Agreement along with ERISA and IRS requirements for asset control for exclusive benefit of plan participants.</a:t>
            </a:r>
          </a:p>
          <a:p>
            <a:pPr hangingPunct="0">
              <a:spcBef>
                <a:spcPts val="300"/>
              </a:spcBef>
              <a:spcAft>
                <a:spcPts val="0"/>
              </a:spcAft>
            </a:pPr>
            <a:r>
              <a:rPr lang="en-US" sz="2500" dirty="0">
                <a:effectLst/>
                <a:latin typeface="U.S. Bank Circular" panose="020B0504010101010104" pitchFamily="34" charset="0"/>
                <a:ea typeface="Times New Roman" panose="02020603050405020304" pitchFamily="18" charset="0"/>
              </a:rPr>
              <a:t>We are dedicated to fulfilling our fiduciary responsibilities in line with the      following core principles: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Act in the sole interest of participants and beneficiaries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Act prudently and manage risk</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Follow the terms of plan documents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Avoid conflicts of interest</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Avoid engaging in transactions that benefit interested parties as a conflict of interest</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Treat beneficiaries with impartiality</a:t>
            </a:r>
          </a:p>
          <a:p>
            <a:endParaRPr lang="en-US" sz="2500" dirty="0"/>
          </a:p>
          <a:p>
            <a:r>
              <a:rPr lang="en-US" sz="2500" dirty="0"/>
              <a:t>All assets must be registered in the name of and controlled by the Trustee (ownership and control safeguard)</a:t>
            </a:r>
          </a:p>
          <a:p>
            <a:r>
              <a:rPr lang="en-US" sz="2500" dirty="0"/>
              <a:t>An institutional trustee has the legal, risk, and compliance infrastructure to properly execute its responsibilities in a changing regulatory and market landscape.  Individuals or Boards of Trustees assume personal fiduciary responsibility for their actions as trustees. </a:t>
            </a:r>
          </a:p>
          <a:p>
            <a:r>
              <a:rPr lang="en-US" sz="2500" dirty="0"/>
              <a:t>An institutional trustee has insurance and the financial strength of the bank to support its efforts</a:t>
            </a:r>
          </a:p>
          <a:p>
            <a:pPr marL="0" indent="0">
              <a:buNone/>
            </a:pPr>
            <a:endParaRPr lang="en-US" dirty="0"/>
          </a:p>
          <a:p>
            <a:pPr marL="9144" indent="0">
              <a:buNone/>
            </a:pPr>
            <a:endParaRPr lang="en-US" dirty="0"/>
          </a:p>
        </p:txBody>
      </p:sp>
      <p:pic>
        <p:nvPicPr>
          <p:cNvPr id="4" name="Picture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l="659" r="-1"/>
          <a:stretch>
            <a:fillRect/>
          </a:stretch>
        </p:blipFill>
        <p:spPr>
          <a:xfrm>
            <a:off x="6172201" y="0"/>
            <a:ext cx="6019799" cy="6858000"/>
          </a:xfrm>
        </p:spPr>
      </p:pic>
      <p:sp>
        <p:nvSpPr>
          <p:cNvPr id="2" name="Title 1"/>
          <p:cNvSpPr>
            <a:spLocks noGrp="1"/>
          </p:cNvSpPr>
          <p:nvPr>
            <p:ph type="title"/>
          </p:nvPr>
        </p:nvSpPr>
        <p:spPr>
          <a:xfrm>
            <a:off x="457200" y="323273"/>
            <a:ext cx="5638800" cy="953654"/>
          </a:xfrm>
        </p:spPr>
        <p:txBody>
          <a:bodyPr>
            <a:normAutofit/>
          </a:bodyPr>
          <a:lstStyle/>
          <a:p>
            <a:r>
              <a:rPr lang="en-US" sz="2800" dirty="0"/>
              <a:t>Trustee Services</a:t>
            </a:r>
          </a:p>
        </p:txBody>
      </p:sp>
      <p:sp>
        <p:nvSpPr>
          <p:cNvPr id="6" name="TextBox 5">
            <a:extLst>
              <a:ext uri="{FF2B5EF4-FFF2-40B4-BE49-F238E27FC236}">
                <a16:creationId xmlns:a16="http://schemas.microsoft.com/office/drawing/2014/main" id="{1734EF49-E2A8-4D15-AB6F-E9725D64179C}"/>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8</a:t>
            </a:fld>
            <a:endParaRPr lang="en-US" sz="800"/>
          </a:p>
        </p:txBody>
      </p:sp>
    </p:spTree>
    <p:extLst>
      <p:ext uri="{BB962C8B-B14F-4D97-AF65-F5344CB8AC3E}">
        <p14:creationId xmlns:p14="http://schemas.microsoft.com/office/powerpoint/2010/main" val="6968802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E5B13-C180-43DC-BBB7-24C9BB19C909}"/>
              </a:ext>
            </a:extLst>
          </p:cNvPr>
          <p:cNvSpPr>
            <a:spLocks noGrp="1"/>
          </p:cNvSpPr>
          <p:nvPr>
            <p:ph type="title"/>
          </p:nvPr>
        </p:nvSpPr>
        <p:spPr/>
        <p:txBody>
          <a:bodyPr/>
          <a:lstStyle/>
          <a:p>
            <a:r>
              <a:rPr lang="en-US"/>
              <a:t>Pivot. Your online client portal</a:t>
            </a:r>
          </a:p>
        </p:txBody>
      </p:sp>
      <p:sp>
        <p:nvSpPr>
          <p:cNvPr id="5" name="Text Placeholder 4">
            <a:extLst>
              <a:ext uri="{FF2B5EF4-FFF2-40B4-BE49-F238E27FC236}">
                <a16:creationId xmlns:a16="http://schemas.microsoft.com/office/drawing/2014/main" id="{7505CD2A-5CB6-465C-B4EF-6D4803F1EEEE}"/>
              </a:ext>
            </a:extLst>
          </p:cNvPr>
          <p:cNvSpPr>
            <a:spLocks noGrp="1"/>
          </p:cNvSpPr>
          <p:nvPr>
            <p:ph type="body" idx="1"/>
          </p:nvPr>
        </p:nvSpPr>
        <p:spPr>
          <a:xfrm>
            <a:off x="457200" y="1219199"/>
            <a:ext cx="11277600" cy="888950"/>
          </a:xfrm>
        </p:spPr>
        <p:txBody>
          <a:bodyPr>
            <a:normAutofit/>
          </a:bodyPr>
          <a:lstStyle/>
          <a:p>
            <a:r>
              <a:rPr lang="en-US"/>
              <a:t>Delivering an unmatched user experience through customized data and analytics that helps you make critical decisions with confidence</a:t>
            </a:r>
          </a:p>
        </p:txBody>
      </p:sp>
      <p:cxnSp>
        <p:nvCxnSpPr>
          <p:cNvPr id="10" name="Straight Connector 9">
            <a:extLst>
              <a:ext uri="{FF2B5EF4-FFF2-40B4-BE49-F238E27FC236}">
                <a16:creationId xmlns:a16="http://schemas.microsoft.com/office/drawing/2014/main" id="{61F01DDA-F214-45A8-B581-A8FC756E01E2}"/>
              </a:ext>
            </a:extLst>
          </p:cNvPr>
          <p:cNvCxnSpPr>
            <a:stCxn id="11" idx="1"/>
            <a:endCxn id="14" idx="3"/>
          </p:cNvCxnSpPr>
          <p:nvPr/>
        </p:nvCxnSpPr>
        <p:spPr>
          <a:xfrm flipV="1">
            <a:off x="508809" y="5943498"/>
            <a:ext cx="11217651" cy="11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943C6FF-4824-47C1-9FAD-1D0548ECC8B6}"/>
              </a:ext>
            </a:extLst>
          </p:cNvPr>
          <p:cNvSpPr/>
          <p:nvPr/>
        </p:nvSpPr>
        <p:spPr>
          <a:xfrm>
            <a:off x="508809" y="5476874"/>
            <a:ext cx="2125257" cy="933479"/>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Adaptive</a:t>
            </a:r>
          </a:p>
        </p:txBody>
      </p:sp>
      <p:sp>
        <p:nvSpPr>
          <p:cNvPr id="12" name="Rectangle 11">
            <a:extLst>
              <a:ext uri="{FF2B5EF4-FFF2-40B4-BE49-F238E27FC236}">
                <a16:creationId xmlns:a16="http://schemas.microsoft.com/office/drawing/2014/main" id="{F4A0C6A2-4467-455B-B7A4-447C6D3DA03E}"/>
              </a:ext>
            </a:extLst>
          </p:cNvPr>
          <p:cNvSpPr/>
          <p:nvPr/>
        </p:nvSpPr>
        <p:spPr>
          <a:xfrm>
            <a:off x="3638426" y="5476875"/>
            <a:ext cx="2125259" cy="933478"/>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Digital </a:t>
            </a:r>
            <a:br>
              <a:rPr lang="en-US" sz="2000">
                <a:solidFill>
                  <a:schemeClr val="bg1"/>
                </a:solidFill>
              </a:rPr>
            </a:br>
            <a:r>
              <a:rPr lang="en-US" sz="2000">
                <a:solidFill>
                  <a:schemeClr val="bg1"/>
                </a:solidFill>
              </a:rPr>
              <a:t>workflows</a:t>
            </a:r>
          </a:p>
        </p:txBody>
      </p:sp>
      <p:sp>
        <p:nvSpPr>
          <p:cNvPr id="13" name="Rectangle 12">
            <a:extLst>
              <a:ext uri="{FF2B5EF4-FFF2-40B4-BE49-F238E27FC236}">
                <a16:creationId xmlns:a16="http://schemas.microsoft.com/office/drawing/2014/main" id="{65D4E4F6-28F6-4C05-8452-EAD285163799}"/>
              </a:ext>
            </a:extLst>
          </p:cNvPr>
          <p:cNvSpPr/>
          <p:nvPr/>
        </p:nvSpPr>
        <p:spPr>
          <a:xfrm>
            <a:off x="6768044" y="5476874"/>
            <a:ext cx="2125260" cy="933475"/>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Real time </a:t>
            </a:r>
            <a:br>
              <a:rPr lang="en-US" sz="2000">
                <a:solidFill>
                  <a:schemeClr val="bg1"/>
                </a:solidFill>
              </a:rPr>
            </a:br>
            <a:r>
              <a:rPr lang="en-US" sz="2000">
                <a:solidFill>
                  <a:schemeClr val="bg1"/>
                </a:solidFill>
              </a:rPr>
              <a:t>activity</a:t>
            </a:r>
          </a:p>
        </p:txBody>
      </p:sp>
      <p:sp>
        <p:nvSpPr>
          <p:cNvPr id="14" name="Rectangle 13">
            <a:extLst>
              <a:ext uri="{FF2B5EF4-FFF2-40B4-BE49-F238E27FC236}">
                <a16:creationId xmlns:a16="http://schemas.microsoft.com/office/drawing/2014/main" id="{4131D90B-F4D2-464E-9F03-0BF193442519}"/>
              </a:ext>
            </a:extLst>
          </p:cNvPr>
          <p:cNvSpPr/>
          <p:nvPr/>
        </p:nvSpPr>
        <p:spPr>
          <a:xfrm>
            <a:off x="9601200" y="5476844"/>
            <a:ext cx="2125260" cy="933307"/>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Data </a:t>
            </a:r>
            <a:br>
              <a:rPr lang="en-US" sz="2000">
                <a:solidFill>
                  <a:schemeClr val="bg1"/>
                </a:solidFill>
              </a:rPr>
            </a:br>
            <a:r>
              <a:rPr lang="en-US" sz="2000">
                <a:solidFill>
                  <a:schemeClr val="bg1"/>
                </a:solidFill>
              </a:rPr>
              <a:t>transparency</a:t>
            </a:r>
          </a:p>
        </p:txBody>
      </p:sp>
      <p:sp>
        <p:nvSpPr>
          <p:cNvPr id="19" name="Rounded Rectangle 12">
            <a:extLst>
              <a:ext uri="{FF2B5EF4-FFF2-40B4-BE49-F238E27FC236}">
                <a16:creationId xmlns:a16="http://schemas.microsoft.com/office/drawing/2014/main" id="{2F1F53DE-9815-41BC-80DC-7B29A7F763E4}"/>
              </a:ext>
            </a:extLst>
          </p:cNvPr>
          <p:cNvSpPr/>
          <p:nvPr/>
        </p:nvSpPr>
        <p:spPr>
          <a:xfrm>
            <a:off x="8480397" y="2729736"/>
            <a:ext cx="3060797" cy="1845952"/>
          </a:xfrm>
          <a:prstGeom prst="roundRect">
            <a:avLst>
              <a:gd name="adj" fmla="val 0"/>
            </a:avLst>
          </a:prstGeom>
          <a:noFill/>
          <a:ln w="12700">
            <a:solidFill>
              <a:schemeClr val="tx2"/>
            </a:solidFill>
          </a:ln>
          <a:effectLst/>
          <a:scene3d>
            <a:camera prst="orthographicFront">
              <a:rot lat="0" lon="0" rev="0"/>
            </a:camera>
            <a:lightRig rig="contrasting" dir="t">
              <a:rot lat="0" lon="0" rev="7800000"/>
            </a:lightRig>
          </a:scene3d>
        </p:spPr>
        <p:style>
          <a:lnRef idx="2">
            <a:scrgbClr r="0" g="0" b="0"/>
          </a:lnRef>
          <a:fillRef idx="1">
            <a:scrgbClr r="0" g="0" b="0"/>
          </a:fillRef>
          <a:effectRef idx="0">
            <a:scrgbClr r="0" g="0" b="0"/>
          </a:effectRef>
          <a:fontRef idx="minor">
            <a:schemeClr val="lt1"/>
          </a:fontRef>
        </p:style>
        <p:txBody>
          <a:bodyPr tIns="91440" bIns="91440"/>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9pPr>
          </a:lstStyle>
          <a:p>
            <a:endParaRPr lang="en-US" sz="1100" i="1">
              <a:solidFill>
                <a:schemeClr val="accent1"/>
              </a:solidFill>
            </a:endParaRPr>
          </a:p>
        </p:txBody>
      </p:sp>
      <p:sp>
        <p:nvSpPr>
          <p:cNvPr id="20" name="Oval 19">
            <a:extLst>
              <a:ext uri="{FF2B5EF4-FFF2-40B4-BE49-F238E27FC236}">
                <a16:creationId xmlns:a16="http://schemas.microsoft.com/office/drawing/2014/main" id="{1182A4D0-F287-4256-BD14-243EEB7CA587}"/>
              </a:ext>
            </a:extLst>
          </p:cNvPr>
          <p:cNvSpPr/>
          <p:nvPr/>
        </p:nvSpPr>
        <p:spPr>
          <a:xfrm>
            <a:off x="11071197" y="2329251"/>
            <a:ext cx="663603" cy="66360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endParaRPr lang="en-US"/>
          </a:p>
        </p:txBody>
      </p:sp>
      <p:sp>
        <p:nvSpPr>
          <p:cNvPr id="21" name="Rectangle 20">
            <a:extLst>
              <a:ext uri="{FF2B5EF4-FFF2-40B4-BE49-F238E27FC236}">
                <a16:creationId xmlns:a16="http://schemas.microsoft.com/office/drawing/2014/main" id="{492240CD-E720-4092-8DD2-40F8BF21EB6A}"/>
              </a:ext>
            </a:extLst>
          </p:cNvPr>
          <p:cNvSpPr/>
          <p:nvPr/>
        </p:nvSpPr>
        <p:spPr>
          <a:xfrm>
            <a:off x="8613747" y="2978510"/>
            <a:ext cx="2752485" cy="1077218"/>
          </a:xfrm>
          <a:prstGeom prst="rect">
            <a:avLst/>
          </a:prstGeom>
        </p:spPr>
        <p:txBody>
          <a:bodyPr wrap="square">
            <a:spAutoFit/>
          </a:bodyPr>
          <a:lstStyle>
            <a:defPPr>
              <a:defRPr lang="en-US"/>
            </a:defPPr>
          </a:lstStyle>
          <a:p>
            <a:r>
              <a:rPr lang="en-US" sz="1600">
                <a:solidFill>
                  <a:schemeClr val="tx2"/>
                </a:solidFill>
              </a:rPr>
              <a:t>[U.S. Bank is] arguably the most forward-thinking major financial institution in the United States.  </a:t>
            </a:r>
          </a:p>
        </p:txBody>
      </p:sp>
      <p:sp>
        <p:nvSpPr>
          <p:cNvPr id="22" name="Rectangle 21">
            <a:extLst>
              <a:ext uri="{FF2B5EF4-FFF2-40B4-BE49-F238E27FC236}">
                <a16:creationId xmlns:a16="http://schemas.microsoft.com/office/drawing/2014/main" id="{C9607471-8C72-4C9B-B84C-EFA4CD96E07A}"/>
              </a:ext>
            </a:extLst>
          </p:cNvPr>
          <p:cNvSpPr/>
          <p:nvPr/>
        </p:nvSpPr>
        <p:spPr>
          <a:xfrm>
            <a:off x="9807655" y="4114312"/>
            <a:ext cx="1602522" cy="430887"/>
          </a:xfrm>
          <a:prstGeom prst="rect">
            <a:avLst/>
          </a:prstGeom>
        </p:spPr>
        <p:txBody>
          <a:bodyPr wrap="square">
            <a:spAutoFit/>
          </a:bodyPr>
          <a:lstStyle>
            <a:defPPr>
              <a:defRPr lang="en-US"/>
            </a:defPPr>
          </a:lstStyle>
          <a:p>
            <a:pPr algn="r"/>
            <a:r>
              <a:rPr lang="en-US" sz="1100" i="1">
                <a:solidFill>
                  <a:schemeClr val="tx2"/>
                </a:solidFill>
              </a:rPr>
              <a:t>As described by </a:t>
            </a:r>
          </a:p>
          <a:p>
            <a:pPr algn="r"/>
            <a:r>
              <a:rPr lang="en-US" sz="1100" i="1">
                <a:solidFill>
                  <a:schemeClr val="tx2"/>
                </a:solidFill>
              </a:rPr>
              <a:t>Bank Innovation</a:t>
            </a:r>
            <a:endParaRPr lang="en-US" sz="1100">
              <a:solidFill>
                <a:schemeClr val="tx2"/>
              </a:solidFill>
            </a:endParaRPr>
          </a:p>
        </p:txBody>
      </p:sp>
      <p:pic>
        <p:nvPicPr>
          <p:cNvPr id="23" name="Picture 22" descr="A picture containing drawing&#10;&#10;Description automatically generated">
            <a:extLst>
              <a:ext uri="{FF2B5EF4-FFF2-40B4-BE49-F238E27FC236}">
                <a16:creationId xmlns:a16="http://schemas.microsoft.com/office/drawing/2014/main" id="{FCEED67E-E701-46E3-9ADB-1D31FFCB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023" y="2506560"/>
            <a:ext cx="430308" cy="352944"/>
          </a:xfrm>
          <a:prstGeom prst="rect">
            <a:avLst/>
          </a:prstGeom>
        </p:spPr>
      </p:pic>
      <p:pic>
        <p:nvPicPr>
          <p:cNvPr id="24" name="Picture 23" descr="A screenshot of a computer screen&#10;&#10;Description automatically generated">
            <a:extLst>
              <a:ext uri="{FF2B5EF4-FFF2-40B4-BE49-F238E27FC236}">
                <a16:creationId xmlns:a16="http://schemas.microsoft.com/office/drawing/2014/main" id="{9EDDBC1F-5C92-4E96-B899-9E5685C85F4F}"/>
              </a:ext>
            </a:extLst>
          </p:cNvPr>
          <p:cNvPicPr>
            <a:picLocks noChangeAspect="1"/>
          </p:cNvPicPr>
          <p:nvPr/>
        </p:nvPicPr>
        <p:blipFill>
          <a:blip r:embed="rId4">
            <a:extLst>
              <a:ext uri="{28A0092B-C50C-407E-A947-70E740481C1C}">
                <a14:useLocalDpi xmlns:a14="http://schemas.microsoft.com/office/drawing/2010/main" val="0"/>
              </a:ext>
            </a:extLst>
          </a:blip>
          <a:srcRect l="954" t="6571" r="1380" b="3752"/>
          <a:stretch>
            <a:fillRect/>
          </a:stretch>
        </p:blipFill>
        <p:spPr>
          <a:xfrm>
            <a:off x="767490" y="2167881"/>
            <a:ext cx="6000554" cy="3114160"/>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ECDB6D6A-DE28-42CD-8930-234A46F38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749" y="2167881"/>
            <a:ext cx="1269289" cy="2731056"/>
          </a:xfrm>
          <a:prstGeom prst="rect">
            <a:avLst/>
          </a:prstGeom>
        </p:spPr>
      </p:pic>
    </p:spTree>
    <p:extLst>
      <p:ext uri="{BB962C8B-B14F-4D97-AF65-F5344CB8AC3E}">
        <p14:creationId xmlns:p14="http://schemas.microsoft.com/office/powerpoint/2010/main" val="13730542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2.14"/>
  <p:tag name="AS_TITLE" val="Aspose.Slides for .NET 4.0 Client Profile"/>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11F377B4-6099-4BD3-BFD5-2CD1C39832A0}" vid="{6983803C-0FD2-44E8-B31E-2EC97C73C13A}"/>
    </a:ext>
  </a:extLst>
</a:theme>
</file>

<file path=ppt/theme/theme3.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11F377B4-6099-4BD3-BFD5-2CD1C39832A0}" vid="{6983803C-0FD2-44E8-B31E-2EC97C73C13A}"/>
    </a:ext>
  </a:extLst>
</a:theme>
</file>

<file path=ppt/theme/theme4.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Calibri">
      <a:majorFont>
        <a:latin typeface="Calibri"/>
        <a:ea typeface="Arial" pitchFamily="34" charset="0"/>
        <a:cs typeface="Arial" pitchFamily="34" charset="0"/>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pitchFamily="34" charset="0"/>
        <a:cs typeface="Arial" pitchFamily="34" charset="0"/>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0A7FF5AE-EF13-4609-8470-F9FB2EE190A8}" vid="{010CEFD7-918C-41F4-ACF0-70AFC91CDD14}"/>
    </a:ext>
  </a:extLst>
</a:theme>
</file>

<file path=ppt/theme/theme5.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98F8E0DF-2AE1-4D86-9ECE-49113E50E96E}" vid="{98AA917C-DD4C-4D08-9325-5AF1D51AB0AB}"/>
    </a:ext>
  </a:extLst>
</a:theme>
</file>

<file path=ppt/theme/theme8.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832</Words>
  <Application>Microsoft Office PowerPoint</Application>
  <PresentationFormat>Widescreen</PresentationFormat>
  <Paragraphs>101</Paragraphs>
  <Slides>11</Slides>
  <Notes>10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11</vt:i4>
      </vt:variant>
    </vt:vector>
  </HeadingPairs>
  <TitlesOfParts>
    <vt:vector size="27" baseType="lpstr">
      <vt:lpstr>Arial</vt:lpstr>
      <vt:lpstr>Arial Narrow</vt:lpstr>
      <vt:lpstr>Calibri</vt:lpstr>
      <vt:lpstr>Roboto Condensed</vt:lpstr>
      <vt:lpstr>Symbol</vt:lpstr>
      <vt:lpstr>U.S. Bank Circular</vt:lpstr>
      <vt:lpstr>U.S. Bank Circular Book</vt:lpstr>
      <vt:lpstr>U.S. Bank Circular Medium</vt:lpstr>
      <vt:lpstr>Office Theme</vt:lpstr>
      <vt:lpstr>2022 Brand Refresh - PUBLIC WIDESCREEN</vt:lpstr>
      <vt:lpstr>2022 Brand Refresh - PUBLIC WIDESCREEN</vt:lpstr>
      <vt:lpstr>2022 Brand Refresh - PUBLIC WIDESCREEN</vt:lpstr>
      <vt:lpstr>Office Theme</vt:lpstr>
      <vt:lpstr>Office Theme</vt:lpstr>
      <vt:lpstr>2022 Brand Refresh - PUBLIC WIDESCREEN</vt:lpstr>
      <vt:lpstr>Office Theme</vt:lpstr>
      <vt:lpstr>El Camino Real Alliance Healthcare Trust</vt:lpstr>
      <vt:lpstr>Agenda</vt:lpstr>
      <vt:lpstr>Our commitment to El Camino Real Alliance Healthcare Trust</vt:lpstr>
      <vt:lpstr>Your relationship team</vt:lpstr>
      <vt:lpstr>Trust and custodial services </vt:lpstr>
      <vt:lpstr>Custody portfolio: Education </vt:lpstr>
      <vt:lpstr>Trust services at a glance </vt:lpstr>
      <vt:lpstr>Trustee Services</vt:lpstr>
      <vt:lpstr>Pivot. Your online client portal</vt:lpstr>
      <vt:lpstr>Thank you</vt:lpstr>
      <vt:lpstr>Important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Camino Real Alliance</dc:title>
  <dc:creator>Beauchamp, April D</dc:creator>
  <cp:lastModifiedBy>Gregory Wood</cp:lastModifiedBy>
  <cp:revision>13</cp:revision>
  <cp:lastPrinted>2023-02-22T01:11:09Z</cp:lastPrinted>
  <dcterms:created xsi:type="dcterms:W3CDTF">2023-02-22T01:11:09Z</dcterms:created>
  <dcterms:modified xsi:type="dcterms:W3CDTF">2023-03-09T17:29:01Z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df1db-9955-4087-a541-42c2f5a9332e_Enabled">
    <vt:lpwstr>true</vt:lpwstr>
  </property>
  <property fmtid="{D5CDD505-2E9C-101B-9397-08002B2CF9AE}" pid="3" name="MSIP_Label_320df1db-9955-4087-a541-42c2f5a9332e_SetDate">
    <vt:lpwstr>2023-02-22T01:13:53Z</vt:lpwstr>
  </property>
  <property fmtid="{D5CDD505-2E9C-101B-9397-08002B2CF9AE}" pid="4" name="MSIP_Label_320df1db-9955-4087-a541-42c2f5a9332e_Method">
    <vt:lpwstr>Standard</vt:lpwstr>
  </property>
  <property fmtid="{D5CDD505-2E9C-101B-9397-08002B2CF9AE}" pid="5" name="MSIP_Label_320df1db-9955-4087-a541-42c2f5a9332e_Name">
    <vt:lpwstr>Confidential Information</vt:lpwstr>
  </property>
  <property fmtid="{D5CDD505-2E9C-101B-9397-08002B2CF9AE}" pid="6" name="MSIP_Label_320df1db-9955-4087-a541-42c2f5a9332e_SiteId">
    <vt:lpwstr>eef95730-77bf-4663-a55d-1ddff9335b5b</vt:lpwstr>
  </property>
  <property fmtid="{D5CDD505-2E9C-101B-9397-08002B2CF9AE}" pid="7" name="MSIP_Label_320df1db-9955-4087-a541-42c2f5a9332e_ActionId">
    <vt:lpwstr>313abcb7-77a0-4459-a889-5132ef7f9ed4</vt:lpwstr>
  </property>
  <property fmtid="{D5CDD505-2E9C-101B-9397-08002B2CF9AE}" pid="8" name="MSIP_Label_320df1db-9955-4087-a541-42c2f5a9332e_ContentBits">
    <vt:lpwstr>0</vt:lpwstr>
  </property>
</Properties>
</file>