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  <p:embeddedFont>
      <p:font typeface="Pacifico"/>
      <p:regular r:id="rId23"/>
    </p:embeddedFont>
    <p:embeddedFont>
      <p:font typeface="Quicksand"/>
      <p:regular r:id="rId24"/>
      <p:bold r:id="rId25"/>
    </p:embeddedFont>
    <p:embeddedFont>
      <p:font typeface="Lexend Deca"/>
      <p:regular r:id="rId26"/>
      <p:bold r:id="rId27"/>
    </p:embeddedFont>
    <p:embeddedFont>
      <p:font typeface="Handlee"/>
      <p:regular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22" Type="http://schemas.openxmlformats.org/officeDocument/2006/relationships/font" Target="fonts/Lato-boldItalic.fntdata"/><Relationship Id="rId21" Type="http://schemas.openxmlformats.org/officeDocument/2006/relationships/font" Target="fonts/Lato-italic.fntdata"/><Relationship Id="rId24" Type="http://schemas.openxmlformats.org/officeDocument/2006/relationships/font" Target="fonts/Quicksand-regular.fntdata"/><Relationship Id="rId23" Type="http://schemas.openxmlformats.org/officeDocument/2006/relationships/font" Target="fonts/Pacific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LexendDeca-regular.fntdata"/><Relationship Id="rId25" Type="http://schemas.openxmlformats.org/officeDocument/2006/relationships/font" Target="fonts/Quicksand-bold.fntdata"/><Relationship Id="rId28" Type="http://schemas.openxmlformats.org/officeDocument/2006/relationships/font" Target="fonts/Handlee-regular.fntdata"/><Relationship Id="rId27" Type="http://schemas.openxmlformats.org/officeDocument/2006/relationships/font" Target="fonts/LexendDeca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Raleway-regular.fntdata"/><Relationship Id="rId14" Type="http://schemas.openxmlformats.org/officeDocument/2006/relationships/slide" Target="slides/slide8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19" Type="http://schemas.openxmlformats.org/officeDocument/2006/relationships/font" Target="fonts/Lato-regular.fntdata"/><Relationship Id="rId18" Type="http://schemas.openxmlformats.org/officeDocument/2006/relationships/font" Target="fonts/Raleway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e0308d2ce8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e0308d2ce8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e0308d2ce8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e0308d2ce8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e0308d2ce8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e0308d2ce8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e0308d2ce8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e0308d2ce8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e0308d2ce8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1e0308d2ce8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e0308d2ce8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1e0308d2ce8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e0308d2ce8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1e0308d2ce8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e0308d2ce8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e0308d2ce8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/>
          <p:nvPr/>
        </p:nvSpPr>
        <p:spPr>
          <a:xfrm>
            <a:off x="720000" y="936000"/>
            <a:ext cx="5085600" cy="318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4"/>
          <p:cNvSpPr/>
          <p:nvPr/>
        </p:nvSpPr>
        <p:spPr>
          <a:xfrm>
            <a:off x="5805600" y="0"/>
            <a:ext cx="33384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 txBox="1"/>
          <p:nvPr>
            <p:ph type="ctrTitle"/>
          </p:nvPr>
        </p:nvSpPr>
        <p:spPr>
          <a:xfrm>
            <a:off x="1024800" y="1299350"/>
            <a:ext cx="4709400" cy="1976700"/>
          </a:xfrm>
          <a:prstGeom prst="rect">
            <a:avLst/>
          </a:prstGeom>
          <a:noFill/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1024800" y="3334525"/>
            <a:ext cx="4476000" cy="440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ato"/>
              <a:buNone/>
              <a:defRPr sz="2400"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ato"/>
              <a:buNone/>
              <a:defRPr sz="2400"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ato"/>
              <a:buNone/>
              <a:defRPr sz="2400"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ato"/>
              <a:buNone/>
              <a:defRPr sz="2400"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ato"/>
              <a:buNone/>
              <a:defRPr sz="2400"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ato"/>
              <a:buNone/>
              <a:defRPr sz="2400"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ato"/>
              <a:buNone/>
              <a:defRPr sz="2400"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Lato"/>
              <a:buNone/>
              <a:defRPr sz="24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8" name="Google Shape;58;p14"/>
          <p:cNvSpPr/>
          <p:nvPr/>
        </p:nvSpPr>
        <p:spPr>
          <a:xfrm>
            <a:off x="-108000" y="0"/>
            <a:ext cx="828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/>
          <p:nvPr/>
        </p:nvSpPr>
        <p:spPr>
          <a:xfrm>
            <a:off x="-108000" y="936000"/>
            <a:ext cx="828000" cy="31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2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/>
          <p:nvPr/>
        </p:nvSpPr>
        <p:spPr>
          <a:xfrm>
            <a:off x="-12000" y="0"/>
            <a:ext cx="52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5"/>
          <p:cNvSpPr/>
          <p:nvPr/>
        </p:nvSpPr>
        <p:spPr>
          <a:xfrm>
            <a:off x="-12000" y="3422375"/>
            <a:ext cx="5244000" cy="11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type="title"/>
          </p:nvPr>
        </p:nvSpPr>
        <p:spPr>
          <a:xfrm>
            <a:off x="720000" y="2308200"/>
            <a:ext cx="4512000" cy="118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hasCustomPrompt="1" idx="2" type="title"/>
          </p:nvPr>
        </p:nvSpPr>
        <p:spPr>
          <a:xfrm>
            <a:off x="720000" y="1024800"/>
            <a:ext cx="3378600" cy="118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700"/>
              <a:buNone/>
              <a:defRPr sz="11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5" name="Google Shape;65;p15"/>
          <p:cNvSpPr txBox="1"/>
          <p:nvPr>
            <p:ph idx="1" type="subTitle"/>
          </p:nvPr>
        </p:nvSpPr>
        <p:spPr>
          <a:xfrm>
            <a:off x="720000" y="3422375"/>
            <a:ext cx="2985600" cy="118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Google Shape;66;p15"/>
          <p:cNvSpPr/>
          <p:nvPr/>
        </p:nvSpPr>
        <p:spPr>
          <a:xfrm>
            <a:off x="4043400" y="3422375"/>
            <a:ext cx="1188600" cy="118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/>
          <p:nvPr/>
        </p:nvSpPr>
        <p:spPr>
          <a:xfrm flipH="1">
            <a:off x="-12000" y="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/>
          <p:nvPr/>
        </p:nvSpPr>
        <p:spPr>
          <a:xfrm flipH="1" rot="-5400000">
            <a:off x="197475" y="-19695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 flipH="1">
            <a:off x="4432800" y="4207925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796200" y="539500"/>
            <a:ext cx="76347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796200" y="1032100"/>
            <a:ext cx="7634700" cy="34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3" name="Google Shape;73;p16"/>
          <p:cNvSpPr/>
          <p:nvPr/>
        </p:nvSpPr>
        <p:spPr>
          <a:xfrm>
            <a:off x="-103200" y="-76200"/>
            <a:ext cx="717600" cy="529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/>
          <p:nvPr/>
        </p:nvSpPr>
        <p:spPr>
          <a:xfrm>
            <a:off x="-108000" y="319800"/>
            <a:ext cx="722400" cy="7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/>
          <p:nvPr/>
        </p:nvSpPr>
        <p:spPr>
          <a:xfrm rot="5400000">
            <a:off x="-1343400" y="2633175"/>
            <a:ext cx="3190800" cy="724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 flipH="1" rot="10800000">
            <a:off x="233475" y="1032100"/>
            <a:ext cx="3810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 flipH="1" rot="10800000">
            <a:off x="8734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 flipH="1" rot="5400000">
            <a:off x="8524725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1100975" y="3358200"/>
            <a:ext cx="2793900" cy="42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1" name="Google Shape;81;p17"/>
          <p:cNvSpPr txBox="1"/>
          <p:nvPr>
            <p:ph idx="1" type="subTitle"/>
          </p:nvPr>
        </p:nvSpPr>
        <p:spPr>
          <a:xfrm>
            <a:off x="1100975" y="3718200"/>
            <a:ext cx="2793900" cy="8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82" name="Google Shape;82;p17"/>
          <p:cNvSpPr txBox="1"/>
          <p:nvPr>
            <p:ph idx="2" type="title"/>
          </p:nvPr>
        </p:nvSpPr>
        <p:spPr>
          <a:xfrm>
            <a:off x="5243397" y="3358200"/>
            <a:ext cx="2793900" cy="42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3" name="Google Shape;83;p17"/>
          <p:cNvSpPr txBox="1"/>
          <p:nvPr>
            <p:ph idx="3" type="subTitle"/>
          </p:nvPr>
        </p:nvSpPr>
        <p:spPr>
          <a:xfrm>
            <a:off x="5243399" y="3718200"/>
            <a:ext cx="2793900" cy="8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84" name="Google Shape;84;p17"/>
          <p:cNvSpPr txBox="1"/>
          <p:nvPr>
            <p:ph idx="4" type="title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5" name="Google Shape;85;p17"/>
          <p:cNvSpPr/>
          <p:nvPr/>
        </p:nvSpPr>
        <p:spPr>
          <a:xfrm flipH="1">
            <a:off x="-12000" y="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/>
          <p:nvPr/>
        </p:nvSpPr>
        <p:spPr>
          <a:xfrm flipH="1" rot="-5400000">
            <a:off x="197475" y="-1969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 flipH="1" rot="10800000">
            <a:off x="8734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 flipH="1" rot="5400000">
            <a:off x="8524725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18"/>
          <p:cNvSpPr/>
          <p:nvPr/>
        </p:nvSpPr>
        <p:spPr>
          <a:xfrm flipH="1">
            <a:off x="-12000" y="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/>
          <p:nvPr/>
        </p:nvSpPr>
        <p:spPr>
          <a:xfrm flipH="1" rot="-5400000">
            <a:off x="197475" y="-1969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/>
          <p:nvPr/>
        </p:nvSpPr>
        <p:spPr>
          <a:xfrm flipH="1" rot="10800000">
            <a:off x="8734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/>
          <p:nvPr/>
        </p:nvSpPr>
        <p:spPr>
          <a:xfrm flipH="1" rot="5400000">
            <a:off x="8524725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608825" y="539500"/>
            <a:ext cx="48225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" type="subTitle"/>
          </p:nvPr>
        </p:nvSpPr>
        <p:spPr>
          <a:xfrm>
            <a:off x="3608825" y="1313475"/>
            <a:ext cx="4453200" cy="32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9"/>
          <p:cNvSpPr/>
          <p:nvPr/>
        </p:nvSpPr>
        <p:spPr>
          <a:xfrm flipH="1">
            <a:off x="-11700" y="0"/>
            <a:ext cx="32121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/>
          <p:nvPr/>
        </p:nvSpPr>
        <p:spPr>
          <a:xfrm flipH="1" rot="10800000">
            <a:off x="8734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 flipH="1" rot="5400000">
            <a:off x="8537250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8734200" y="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 rot="5400000">
            <a:off x="8524725" y="-1969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/>
          <p:nvPr/>
        </p:nvSpPr>
        <p:spPr>
          <a:xfrm>
            <a:off x="7816750" y="0"/>
            <a:ext cx="1326900" cy="3821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type="title"/>
          </p:nvPr>
        </p:nvSpPr>
        <p:spPr>
          <a:xfrm flipH="1">
            <a:off x="971625" y="828675"/>
            <a:ext cx="6391200" cy="266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9000">
                <a:solidFill>
                  <a:schemeClr val="l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6" name="Google Shape;106;p20"/>
          <p:cNvSpPr/>
          <p:nvPr/>
        </p:nvSpPr>
        <p:spPr>
          <a:xfrm>
            <a:off x="7816745" y="3821844"/>
            <a:ext cx="1326900" cy="132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"/>
          <p:cNvSpPr/>
          <p:nvPr/>
        </p:nvSpPr>
        <p:spPr>
          <a:xfrm>
            <a:off x="6489507" y="3821844"/>
            <a:ext cx="1326900" cy="1326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"/>
          <p:cNvSpPr/>
          <p:nvPr/>
        </p:nvSpPr>
        <p:spPr>
          <a:xfrm>
            <a:off x="7816745" y="2494557"/>
            <a:ext cx="1326900" cy="1326900"/>
          </a:xfrm>
          <a:prstGeom prst="rect">
            <a:avLst/>
          </a:prstGeom>
          <a:solidFill>
            <a:srgbClr val="1A3FA3">
              <a:alpha val="75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0"/>
          <p:cNvSpPr/>
          <p:nvPr/>
        </p:nvSpPr>
        <p:spPr>
          <a:xfrm>
            <a:off x="0" y="3817475"/>
            <a:ext cx="7816800" cy="13269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lt2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/>
          <p:nvPr/>
        </p:nvSpPr>
        <p:spPr>
          <a:xfrm>
            <a:off x="-24000" y="0"/>
            <a:ext cx="52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type="title"/>
          </p:nvPr>
        </p:nvSpPr>
        <p:spPr>
          <a:xfrm>
            <a:off x="713225" y="1191100"/>
            <a:ext cx="3382500" cy="1016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3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3" name="Google Shape;113;p21"/>
          <p:cNvSpPr txBox="1"/>
          <p:nvPr>
            <p:ph idx="1" type="subTitle"/>
          </p:nvPr>
        </p:nvSpPr>
        <p:spPr>
          <a:xfrm>
            <a:off x="713225" y="2246700"/>
            <a:ext cx="3382500" cy="19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4" name="Google Shape;114;p21"/>
          <p:cNvSpPr/>
          <p:nvPr/>
        </p:nvSpPr>
        <p:spPr>
          <a:xfrm rot="10800000">
            <a:off x="8502775" y="-76350"/>
            <a:ext cx="717600" cy="5296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/>
          <p:nvPr/>
        </p:nvSpPr>
        <p:spPr>
          <a:xfrm flipH="1">
            <a:off x="-26200" y="855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1"/>
          <p:cNvSpPr/>
          <p:nvPr/>
        </p:nvSpPr>
        <p:spPr>
          <a:xfrm flipH="1" rot="-5400000">
            <a:off x="170750" y="-18840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/>
          <p:nvPr/>
        </p:nvSpPr>
        <p:spPr>
          <a:xfrm>
            <a:off x="5190125" y="1042950"/>
            <a:ext cx="3312300" cy="3057600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449">
          <p15:clr>
            <a:srgbClr val="FA7B17"/>
          </p15:clr>
        </p15:guide>
        <p15:guide id="2" orient="horz" pos="340">
          <p15:clr>
            <a:srgbClr val="FA7B17"/>
          </p15:clr>
        </p15:guide>
        <p15:guide id="3" orient="horz" pos="2903">
          <p15:clr>
            <a:srgbClr val="FA7B17"/>
          </p15:clr>
        </p15:guide>
        <p15:guide id="4" pos="5311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/>
          <p:nvPr/>
        </p:nvSpPr>
        <p:spPr>
          <a:xfrm rot="5400000">
            <a:off x="1509750" y="1957050"/>
            <a:ext cx="819600" cy="4220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2"/>
          <p:cNvSpPr txBox="1"/>
          <p:nvPr>
            <p:ph type="title"/>
          </p:nvPr>
        </p:nvSpPr>
        <p:spPr>
          <a:xfrm>
            <a:off x="624900" y="3657300"/>
            <a:ext cx="2613600" cy="819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121" name="Google Shape;121;p22"/>
          <p:cNvSpPr/>
          <p:nvPr/>
        </p:nvSpPr>
        <p:spPr>
          <a:xfrm rot="5400000">
            <a:off x="3236550" y="3655650"/>
            <a:ext cx="819600" cy="822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/>
          <p:nvPr/>
        </p:nvSpPr>
        <p:spPr>
          <a:xfrm>
            <a:off x="831900" y="3479100"/>
            <a:ext cx="7487100" cy="832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/>
          <p:nvPr/>
        </p:nvSpPr>
        <p:spPr>
          <a:xfrm>
            <a:off x="831900" y="832200"/>
            <a:ext cx="7487100" cy="264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hasCustomPrompt="1" type="title"/>
          </p:nvPr>
        </p:nvSpPr>
        <p:spPr>
          <a:xfrm>
            <a:off x="1221163" y="1076325"/>
            <a:ext cx="6718500" cy="2328900"/>
          </a:xfrm>
          <a:prstGeom prst="rect">
            <a:avLst/>
          </a:prstGeom>
        </p:spPr>
        <p:txBody>
          <a:bodyPr anchorCtr="0" anchor="ctr" bIns="0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700"/>
              <a:buNone/>
              <a:defRPr sz="115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600"/>
              <a:buNone/>
              <a:defRPr sz="12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600"/>
              <a:buNone/>
              <a:defRPr sz="12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600"/>
              <a:buNone/>
              <a:defRPr sz="12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600"/>
              <a:buNone/>
              <a:defRPr sz="12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600"/>
              <a:buNone/>
              <a:defRPr sz="12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600"/>
              <a:buNone/>
              <a:defRPr sz="12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600"/>
              <a:buNone/>
              <a:defRPr sz="12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600"/>
              <a:buNone/>
              <a:defRPr sz="12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6" name="Google Shape;126;p23"/>
          <p:cNvSpPr txBox="1"/>
          <p:nvPr>
            <p:ph idx="1" type="subTitle"/>
          </p:nvPr>
        </p:nvSpPr>
        <p:spPr>
          <a:xfrm>
            <a:off x="1221163" y="3506550"/>
            <a:ext cx="6718500" cy="77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3"/>
          <p:cNvSpPr/>
          <p:nvPr/>
        </p:nvSpPr>
        <p:spPr>
          <a:xfrm>
            <a:off x="8312100" y="4311300"/>
            <a:ext cx="831900" cy="832200"/>
          </a:xfrm>
          <a:prstGeom prst="rect">
            <a:avLst/>
          </a:prstGeom>
          <a:solidFill>
            <a:srgbClr val="1A3FA3">
              <a:alpha val="600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3"/>
          <p:cNvSpPr/>
          <p:nvPr/>
        </p:nvSpPr>
        <p:spPr>
          <a:xfrm>
            <a:off x="8318375" y="3479100"/>
            <a:ext cx="831900" cy="832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3"/>
          <p:cNvSpPr/>
          <p:nvPr/>
        </p:nvSpPr>
        <p:spPr>
          <a:xfrm>
            <a:off x="7480050" y="4311300"/>
            <a:ext cx="1664100" cy="8322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3"/>
          <p:cNvSpPr/>
          <p:nvPr/>
        </p:nvSpPr>
        <p:spPr>
          <a:xfrm rot="10800000">
            <a:off x="6275" y="0"/>
            <a:ext cx="831900" cy="832200"/>
          </a:xfrm>
          <a:prstGeom prst="rect">
            <a:avLst/>
          </a:prstGeom>
          <a:solidFill>
            <a:srgbClr val="1A3FA3">
              <a:alpha val="600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3"/>
          <p:cNvSpPr/>
          <p:nvPr/>
        </p:nvSpPr>
        <p:spPr>
          <a:xfrm rot="10800000">
            <a:off x="0" y="832200"/>
            <a:ext cx="831900" cy="832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3"/>
          <p:cNvSpPr/>
          <p:nvPr/>
        </p:nvSpPr>
        <p:spPr>
          <a:xfrm rot="10800000">
            <a:off x="0" y="0"/>
            <a:ext cx="1664100" cy="8322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idx="1" type="subTitle"/>
          </p:nvPr>
        </p:nvSpPr>
        <p:spPr>
          <a:xfrm>
            <a:off x="2621775" y="1917125"/>
            <a:ext cx="2103000" cy="749100"/>
          </a:xfrm>
          <a:prstGeom prst="rect">
            <a:avLst/>
          </a:prstGeom>
        </p:spPr>
        <p:txBody>
          <a:bodyPr anchorCtr="0" anchor="ctr" bIns="274300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7" name="Google Shape;137;p25"/>
          <p:cNvSpPr txBox="1"/>
          <p:nvPr>
            <p:ph hasCustomPrompt="1" type="title"/>
          </p:nvPr>
        </p:nvSpPr>
        <p:spPr>
          <a:xfrm>
            <a:off x="1441200" y="1455800"/>
            <a:ext cx="1134900" cy="1134000"/>
          </a:xfrm>
          <a:prstGeom prst="rect">
            <a:avLst/>
          </a:prstGeom>
          <a:solidFill>
            <a:schemeClr val="lt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None/>
              <a:defRPr sz="47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r>
              <a:t>xx%</a:t>
            </a:r>
          </a:p>
        </p:txBody>
      </p:sp>
      <p:sp>
        <p:nvSpPr>
          <p:cNvPr id="138" name="Google Shape;138;p25"/>
          <p:cNvSpPr txBox="1"/>
          <p:nvPr>
            <p:ph idx="2" type="subTitle"/>
          </p:nvPr>
        </p:nvSpPr>
        <p:spPr>
          <a:xfrm>
            <a:off x="6391225" y="1917125"/>
            <a:ext cx="2103000" cy="749100"/>
          </a:xfrm>
          <a:prstGeom prst="rect">
            <a:avLst/>
          </a:prstGeom>
        </p:spPr>
        <p:txBody>
          <a:bodyPr anchorCtr="0" anchor="ctr" bIns="274300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9" name="Google Shape;139;p25"/>
          <p:cNvSpPr txBox="1"/>
          <p:nvPr>
            <p:ph hasCustomPrompt="1" idx="3" type="title"/>
          </p:nvPr>
        </p:nvSpPr>
        <p:spPr>
          <a:xfrm>
            <a:off x="5213125" y="1455800"/>
            <a:ext cx="1134900" cy="1134000"/>
          </a:xfrm>
          <a:prstGeom prst="rect">
            <a:avLst/>
          </a:prstGeom>
          <a:solidFill>
            <a:schemeClr val="lt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None/>
              <a:defRPr sz="47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25"/>
          <p:cNvSpPr txBox="1"/>
          <p:nvPr>
            <p:ph idx="4" type="ctrTitle"/>
          </p:nvPr>
        </p:nvSpPr>
        <p:spPr>
          <a:xfrm>
            <a:off x="2621765" y="3124300"/>
            <a:ext cx="2103000" cy="428400"/>
          </a:xfrm>
          <a:prstGeom prst="rect">
            <a:avLst/>
          </a:prstGeom>
        </p:spPr>
        <p:txBody>
          <a:bodyPr anchorCtr="0" anchor="ctr" bIns="219450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141" name="Google Shape;141;p25"/>
          <p:cNvSpPr txBox="1"/>
          <p:nvPr>
            <p:ph idx="5" type="subTitle"/>
          </p:nvPr>
        </p:nvSpPr>
        <p:spPr>
          <a:xfrm>
            <a:off x="2621775" y="3593349"/>
            <a:ext cx="2103000" cy="749100"/>
          </a:xfrm>
          <a:prstGeom prst="rect">
            <a:avLst/>
          </a:prstGeom>
        </p:spPr>
        <p:txBody>
          <a:bodyPr anchorCtr="0" anchor="ctr" bIns="274300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2" name="Google Shape;142;p25"/>
          <p:cNvSpPr txBox="1"/>
          <p:nvPr>
            <p:ph hasCustomPrompt="1" idx="6" type="title"/>
          </p:nvPr>
        </p:nvSpPr>
        <p:spPr>
          <a:xfrm>
            <a:off x="1441200" y="3132227"/>
            <a:ext cx="1134900" cy="1134000"/>
          </a:xfrm>
          <a:prstGeom prst="rect">
            <a:avLst/>
          </a:prstGeom>
          <a:solidFill>
            <a:schemeClr val="lt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None/>
              <a:defRPr sz="47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r>
              <a:t>xx%</a:t>
            </a:r>
          </a:p>
        </p:txBody>
      </p:sp>
      <p:sp>
        <p:nvSpPr>
          <p:cNvPr id="143" name="Google Shape;143;p25"/>
          <p:cNvSpPr txBox="1"/>
          <p:nvPr>
            <p:ph idx="7" type="ctrTitle"/>
          </p:nvPr>
        </p:nvSpPr>
        <p:spPr>
          <a:xfrm>
            <a:off x="6391221" y="3124300"/>
            <a:ext cx="2103000" cy="428400"/>
          </a:xfrm>
          <a:prstGeom prst="rect">
            <a:avLst/>
          </a:prstGeom>
        </p:spPr>
        <p:txBody>
          <a:bodyPr anchorCtr="0" anchor="ctr" bIns="219450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144" name="Google Shape;144;p25"/>
          <p:cNvSpPr txBox="1"/>
          <p:nvPr>
            <p:ph idx="8" type="subTitle"/>
          </p:nvPr>
        </p:nvSpPr>
        <p:spPr>
          <a:xfrm>
            <a:off x="6391226" y="3593349"/>
            <a:ext cx="2103000" cy="749100"/>
          </a:xfrm>
          <a:prstGeom prst="rect">
            <a:avLst/>
          </a:prstGeom>
        </p:spPr>
        <p:txBody>
          <a:bodyPr anchorCtr="0" anchor="ctr" bIns="274300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5" name="Google Shape;145;p25"/>
          <p:cNvSpPr txBox="1"/>
          <p:nvPr>
            <p:ph hasCustomPrompt="1" idx="9" type="title"/>
          </p:nvPr>
        </p:nvSpPr>
        <p:spPr>
          <a:xfrm>
            <a:off x="5213125" y="3132227"/>
            <a:ext cx="1134900" cy="1134000"/>
          </a:xfrm>
          <a:prstGeom prst="rect">
            <a:avLst/>
          </a:prstGeom>
          <a:solidFill>
            <a:schemeClr val="lt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None/>
              <a:defRPr sz="47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exend Deca"/>
              <a:buNone/>
              <a:defRPr b="1" sz="47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r>
              <a:t>xx%</a:t>
            </a:r>
          </a:p>
        </p:txBody>
      </p:sp>
      <p:sp>
        <p:nvSpPr>
          <p:cNvPr id="146" name="Google Shape;146;p25"/>
          <p:cNvSpPr txBox="1"/>
          <p:nvPr>
            <p:ph idx="13" type="ctrTitle"/>
          </p:nvPr>
        </p:nvSpPr>
        <p:spPr>
          <a:xfrm>
            <a:off x="2621765" y="1448950"/>
            <a:ext cx="2103000" cy="428400"/>
          </a:xfrm>
          <a:prstGeom prst="rect">
            <a:avLst/>
          </a:prstGeom>
        </p:spPr>
        <p:txBody>
          <a:bodyPr anchorCtr="0" anchor="ctr" bIns="219450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147" name="Google Shape;147;p25"/>
          <p:cNvSpPr txBox="1"/>
          <p:nvPr>
            <p:ph idx="14" type="ctrTitle"/>
          </p:nvPr>
        </p:nvSpPr>
        <p:spPr>
          <a:xfrm>
            <a:off x="6391221" y="1448950"/>
            <a:ext cx="2103000" cy="428400"/>
          </a:xfrm>
          <a:prstGeom prst="rect">
            <a:avLst/>
          </a:prstGeom>
        </p:spPr>
        <p:txBody>
          <a:bodyPr anchorCtr="0" anchor="ctr" bIns="219450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Lexend Deca"/>
              <a:buNone/>
              <a:defRPr b="1" sz="2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148" name="Google Shape;148;p25"/>
          <p:cNvSpPr txBox="1"/>
          <p:nvPr>
            <p:ph idx="15" type="title"/>
          </p:nvPr>
        </p:nvSpPr>
        <p:spPr>
          <a:xfrm>
            <a:off x="1441200" y="539500"/>
            <a:ext cx="69828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9" name="Google Shape;149;p25"/>
          <p:cNvSpPr/>
          <p:nvPr/>
        </p:nvSpPr>
        <p:spPr>
          <a:xfrm>
            <a:off x="0" y="0"/>
            <a:ext cx="10383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5"/>
          <p:cNvSpPr/>
          <p:nvPr/>
        </p:nvSpPr>
        <p:spPr>
          <a:xfrm flipH="1" rot="10800000">
            <a:off x="8734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5"/>
          <p:cNvSpPr/>
          <p:nvPr/>
        </p:nvSpPr>
        <p:spPr>
          <a:xfrm flipH="1" rot="5400000">
            <a:off x="8524725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5"/>
          <p:cNvSpPr/>
          <p:nvPr/>
        </p:nvSpPr>
        <p:spPr>
          <a:xfrm>
            <a:off x="0" y="-22400"/>
            <a:ext cx="1038300" cy="1042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5"/>
          <p:cNvSpPr/>
          <p:nvPr/>
        </p:nvSpPr>
        <p:spPr>
          <a:xfrm flipH="1" rot="10800000">
            <a:off x="0" y="6106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908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1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750000" y="1709928"/>
            <a:ext cx="2273100" cy="4284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6" name="Google Shape;156;p26"/>
          <p:cNvSpPr txBox="1"/>
          <p:nvPr>
            <p:ph idx="1" type="subTitle"/>
          </p:nvPr>
        </p:nvSpPr>
        <p:spPr>
          <a:xfrm>
            <a:off x="750000" y="2083800"/>
            <a:ext cx="2273100" cy="8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7" name="Google Shape;157;p26"/>
          <p:cNvSpPr txBox="1"/>
          <p:nvPr>
            <p:ph idx="2" type="title"/>
          </p:nvPr>
        </p:nvSpPr>
        <p:spPr>
          <a:xfrm>
            <a:off x="3435450" y="1709928"/>
            <a:ext cx="2273100" cy="4293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8" name="Google Shape;158;p26"/>
          <p:cNvSpPr txBox="1"/>
          <p:nvPr>
            <p:ph idx="3" type="subTitle"/>
          </p:nvPr>
        </p:nvSpPr>
        <p:spPr>
          <a:xfrm>
            <a:off x="3435446" y="2083800"/>
            <a:ext cx="2273100" cy="8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9" name="Google Shape;159;p26"/>
          <p:cNvSpPr txBox="1"/>
          <p:nvPr>
            <p:ph idx="4" type="title"/>
          </p:nvPr>
        </p:nvSpPr>
        <p:spPr>
          <a:xfrm>
            <a:off x="6175487" y="1709928"/>
            <a:ext cx="2273100" cy="4293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0" name="Google Shape;160;p26"/>
          <p:cNvSpPr txBox="1"/>
          <p:nvPr>
            <p:ph idx="5" type="subTitle"/>
          </p:nvPr>
        </p:nvSpPr>
        <p:spPr>
          <a:xfrm>
            <a:off x="6175479" y="2083800"/>
            <a:ext cx="2273100" cy="8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1" name="Google Shape;161;p26"/>
          <p:cNvSpPr txBox="1"/>
          <p:nvPr>
            <p:ph idx="6" type="title"/>
          </p:nvPr>
        </p:nvSpPr>
        <p:spPr>
          <a:xfrm>
            <a:off x="750000" y="3454732"/>
            <a:ext cx="2273100" cy="4293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2" name="Google Shape;162;p26"/>
          <p:cNvSpPr txBox="1"/>
          <p:nvPr>
            <p:ph idx="7" type="subTitle"/>
          </p:nvPr>
        </p:nvSpPr>
        <p:spPr>
          <a:xfrm>
            <a:off x="750000" y="3828605"/>
            <a:ext cx="2273100" cy="8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3" name="Google Shape;163;p26"/>
          <p:cNvSpPr txBox="1"/>
          <p:nvPr>
            <p:ph idx="8" type="title"/>
          </p:nvPr>
        </p:nvSpPr>
        <p:spPr>
          <a:xfrm>
            <a:off x="3435450" y="3455327"/>
            <a:ext cx="2273100" cy="4293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4" name="Google Shape;164;p26"/>
          <p:cNvSpPr txBox="1"/>
          <p:nvPr>
            <p:ph idx="9" type="subTitle"/>
          </p:nvPr>
        </p:nvSpPr>
        <p:spPr>
          <a:xfrm>
            <a:off x="3435450" y="3829494"/>
            <a:ext cx="2273100" cy="8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5" name="Google Shape;165;p26"/>
          <p:cNvSpPr txBox="1"/>
          <p:nvPr>
            <p:ph idx="13" type="title"/>
          </p:nvPr>
        </p:nvSpPr>
        <p:spPr>
          <a:xfrm>
            <a:off x="6175487" y="3455327"/>
            <a:ext cx="2273100" cy="4293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6" name="Google Shape;166;p26"/>
          <p:cNvSpPr txBox="1"/>
          <p:nvPr>
            <p:ph idx="14" type="subTitle"/>
          </p:nvPr>
        </p:nvSpPr>
        <p:spPr>
          <a:xfrm>
            <a:off x="6175487" y="3829494"/>
            <a:ext cx="2273100" cy="8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7" name="Google Shape;167;p26"/>
          <p:cNvSpPr txBox="1"/>
          <p:nvPr>
            <p:ph idx="15" type="title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8" name="Google Shape;168;p26"/>
          <p:cNvSpPr/>
          <p:nvPr/>
        </p:nvSpPr>
        <p:spPr>
          <a:xfrm flipH="1">
            <a:off x="-12000" y="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6"/>
          <p:cNvSpPr/>
          <p:nvPr/>
        </p:nvSpPr>
        <p:spPr>
          <a:xfrm flipH="1" rot="-5400000">
            <a:off x="197475" y="-1969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6"/>
          <p:cNvSpPr/>
          <p:nvPr/>
        </p:nvSpPr>
        <p:spPr>
          <a:xfrm flipH="1" rot="10800000">
            <a:off x="8734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6"/>
          <p:cNvSpPr/>
          <p:nvPr/>
        </p:nvSpPr>
        <p:spPr>
          <a:xfrm flipH="1" rot="5400000">
            <a:off x="8524725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2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type="title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4" name="Google Shape;174;p27"/>
          <p:cNvSpPr txBox="1"/>
          <p:nvPr>
            <p:ph idx="1" type="subTitle"/>
          </p:nvPr>
        </p:nvSpPr>
        <p:spPr>
          <a:xfrm>
            <a:off x="861300" y="2883913"/>
            <a:ext cx="1571700" cy="9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5" name="Google Shape;175;p27"/>
          <p:cNvSpPr txBox="1"/>
          <p:nvPr>
            <p:ph idx="2" type="subTitle"/>
          </p:nvPr>
        </p:nvSpPr>
        <p:spPr>
          <a:xfrm>
            <a:off x="2811200" y="2883913"/>
            <a:ext cx="1571700" cy="9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6" name="Google Shape;176;p27"/>
          <p:cNvSpPr txBox="1"/>
          <p:nvPr>
            <p:ph idx="3" type="subTitle"/>
          </p:nvPr>
        </p:nvSpPr>
        <p:spPr>
          <a:xfrm>
            <a:off x="4761100" y="2883913"/>
            <a:ext cx="1571700" cy="9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7" name="Google Shape;177;p27"/>
          <p:cNvSpPr txBox="1"/>
          <p:nvPr>
            <p:ph idx="4" type="subTitle"/>
          </p:nvPr>
        </p:nvSpPr>
        <p:spPr>
          <a:xfrm>
            <a:off x="736350" y="2355599"/>
            <a:ext cx="1821600" cy="51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178" name="Google Shape;178;p27"/>
          <p:cNvSpPr txBox="1"/>
          <p:nvPr>
            <p:ph idx="5" type="subTitle"/>
          </p:nvPr>
        </p:nvSpPr>
        <p:spPr>
          <a:xfrm>
            <a:off x="2686250" y="2355599"/>
            <a:ext cx="1821600" cy="51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179" name="Google Shape;179;p27"/>
          <p:cNvSpPr txBox="1"/>
          <p:nvPr>
            <p:ph idx="6" type="subTitle"/>
          </p:nvPr>
        </p:nvSpPr>
        <p:spPr>
          <a:xfrm>
            <a:off x="4636150" y="2355599"/>
            <a:ext cx="1821600" cy="51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180" name="Google Shape;180;p27"/>
          <p:cNvSpPr txBox="1"/>
          <p:nvPr>
            <p:ph idx="7" type="subTitle"/>
          </p:nvPr>
        </p:nvSpPr>
        <p:spPr>
          <a:xfrm>
            <a:off x="6711000" y="2883913"/>
            <a:ext cx="1571700" cy="9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1" name="Google Shape;181;p27"/>
          <p:cNvSpPr txBox="1"/>
          <p:nvPr>
            <p:ph idx="8" type="subTitle"/>
          </p:nvPr>
        </p:nvSpPr>
        <p:spPr>
          <a:xfrm>
            <a:off x="6586050" y="2355599"/>
            <a:ext cx="1821600" cy="51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b="1" sz="2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182" name="Google Shape;182;p27"/>
          <p:cNvSpPr/>
          <p:nvPr/>
        </p:nvSpPr>
        <p:spPr>
          <a:xfrm flipH="1">
            <a:off x="-12000" y="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7"/>
          <p:cNvSpPr/>
          <p:nvPr/>
        </p:nvSpPr>
        <p:spPr>
          <a:xfrm flipH="1" rot="-5400000">
            <a:off x="197475" y="-1969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7"/>
          <p:cNvSpPr/>
          <p:nvPr/>
        </p:nvSpPr>
        <p:spPr>
          <a:xfrm>
            <a:off x="8734200" y="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7"/>
          <p:cNvSpPr/>
          <p:nvPr/>
        </p:nvSpPr>
        <p:spPr>
          <a:xfrm rot="5400000">
            <a:off x="8524725" y="-1969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7"/>
          <p:cNvSpPr/>
          <p:nvPr/>
        </p:nvSpPr>
        <p:spPr>
          <a:xfrm flipH="1" rot="10800000">
            <a:off x="8740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7"/>
          <p:cNvSpPr/>
          <p:nvPr/>
        </p:nvSpPr>
        <p:spPr>
          <a:xfrm flipH="1" rot="5400000">
            <a:off x="8530725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7"/>
          <p:cNvSpPr/>
          <p:nvPr/>
        </p:nvSpPr>
        <p:spPr>
          <a:xfrm rot="10800000">
            <a:off x="-60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7"/>
          <p:cNvSpPr/>
          <p:nvPr/>
        </p:nvSpPr>
        <p:spPr>
          <a:xfrm rot="-5400000">
            <a:off x="203475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3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>
            <p:ph type="title"/>
          </p:nvPr>
        </p:nvSpPr>
        <p:spPr>
          <a:xfrm>
            <a:off x="754800" y="2630406"/>
            <a:ext cx="2394300" cy="42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2" name="Google Shape;192;p28"/>
          <p:cNvSpPr txBox="1"/>
          <p:nvPr>
            <p:ph idx="1" type="subTitle"/>
          </p:nvPr>
        </p:nvSpPr>
        <p:spPr>
          <a:xfrm>
            <a:off x="822125" y="3066600"/>
            <a:ext cx="22599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3" name="Google Shape;193;p28"/>
          <p:cNvSpPr txBox="1"/>
          <p:nvPr>
            <p:ph idx="2" type="title"/>
          </p:nvPr>
        </p:nvSpPr>
        <p:spPr>
          <a:xfrm>
            <a:off x="6029851" y="2630400"/>
            <a:ext cx="2394300" cy="42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4" name="Google Shape;194;p28"/>
          <p:cNvSpPr txBox="1"/>
          <p:nvPr>
            <p:ph idx="3" type="subTitle"/>
          </p:nvPr>
        </p:nvSpPr>
        <p:spPr>
          <a:xfrm>
            <a:off x="6097179" y="3066600"/>
            <a:ext cx="22599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5" name="Google Shape;195;p28"/>
          <p:cNvSpPr txBox="1"/>
          <p:nvPr>
            <p:ph idx="4" type="title"/>
          </p:nvPr>
        </p:nvSpPr>
        <p:spPr>
          <a:xfrm>
            <a:off x="3374850" y="2630417"/>
            <a:ext cx="2394300" cy="42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6" name="Google Shape;196;p28"/>
          <p:cNvSpPr txBox="1"/>
          <p:nvPr>
            <p:ph idx="5" type="subTitle"/>
          </p:nvPr>
        </p:nvSpPr>
        <p:spPr>
          <a:xfrm>
            <a:off x="3442056" y="3066600"/>
            <a:ext cx="22599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7" name="Google Shape;197;p28"/>
          <p:cNvSpPr txBox="1"/>
          <p:nvPr>
            <p:ph idx="6" type="title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8" name="Google Shape;198;p28"/>
          <p:cNvSpPr/>
          <p:nvPr/>
        </p:nvSpPr>
        <p:spPr>
          <a:xfrm flipH="1">
            <a:off x="-12000" y="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8"/>
          <p:cNvSpPr/>
          <p:nvPr/>
        </p:nvSpPr>
        <p:spPr>
          <a:xfrm flipH="1" rot="-5400000">
            <a:off x="197475" y="-1969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8"/>
          <p:cNvSpPr/>
          <p:nvPr/>
        </p:nvSpPr>
        <p:spPr>
          <a:xfrm flipH="1" rot="10800000">
            <a:off x="8734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8"/>
          <p:cNvSpPr/>
          <p:nvPr/>
        </p:nvSpPr>
        <p:spPr>
          <a:xfrm flipH="1" rot="5400000">
            <a:off x="8524725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4">
    <p:bg>
      <p:bgPr>
        <a:solidFill>
          <a:schemeClr val="dk1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/>
          <p:nvPr/>
        </p:nvSpPr>
        <p:spPr>
          <a:xfrm>
            <a:off x="-12000" y="3840000"/>
            <a:ext cx="8442900" cy="76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9"/>
          <p:cNvSpPr txBox="1"/>
          <p:nvPr>
            <p:ph type="title"/>
          </p:nvPr>
        </p:nvSpPr>
        <p:spPr>
          <a:xfrm>
            <a:off x="720000" y="539500"/>
            <a:ext cx="6942900" cy="30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b="1" sz="3500">
                <a:solidFill>
                  <a:schemeClr val="l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5" name="Google Shape;205;p29"/>
          <p:cNvSpPr txBox="1"/>
          <p:nvPr>
            <p:ph idx="2" type="title"/>
          </p:nvPr>
        </p:nvSpPr>
        <p:spPr>
          <a:xfrm>
            <a:off x="720000" y="3839975"/>
            <a:ext cx="44016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200">
                <a:solidFill>
                  <a:schemeClr val="dk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exend Deca"/>
              <a:buNone/>
              <a:defRPr sz="48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exend Deca"/>
              <a:buNone/>
              <a:defRPr sz="48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exend Deca"/>
              <a:buNone/>
              <a:defRPr sz="48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exend Deca"/>
              <a:buNone/>
              <a:defRPr sz="48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exend Deca"/>
              <a:buNone/>
              <a:defRPr sz="48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exend Deca"/>
              <a:buNone/>
              <a:defRPr sz="48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exend Deca"/>
              <a:buNone/>
              <a:defRPr sz="48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exend Deca"/>
              <a:buNone/>
              <a:defRPr sz="48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206" name="Google Shape;206;p29"/>
          <p:cNvSpPr/>
          <p:nvPr/>
        </p:nvSpPr>
        <p:spPr>
          <a:xfrm>
            <a:off x="6894775" y="3840000"/>
            <a:ext cx="768000" cy="768600"/>
          </a:xfrm>
          <a:prstGeom prst="rect">
            <a:avLst/>
          </a:prstGeom>
          <a:solidFill>
            <a:srgbClr val="E7B70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9"/>
          <p:cNvSpPr/>
          <p:nvPr/>
        </p:nvSpPr>
        <p:spPr>
          <a:xfrm>
            <a:off x="7662775" y="3840000"/>
            <a:ext cx="768000" cy="768600"/>
          </a:xfrm>
          <a:prstGeom prst="rect">
            <a:avLst/>
          </a:prstGeom>
          <a:solidFill>
            <a:srgbClr val="1A3FA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9"/>
          <p:cNvSpPr/>
          <p:nvPr/>
        </p:nvSpPr>
        <p:spPr>
          <a:xfrm>
            <a:off x="7662775" y="3071400"/>
            <a:ext cx="768000" cy="768600"/>
          </a:xfrm>
          <a:prstGeom prst="rect">
            <a:avLst/>
          </a:prstGeom>
          <a:solidFill>
            <a:srgbClr val="1A3FA3">
              <a:alpha val="317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7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/>
          <p:nvPr>
            <p:ph type="title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1" name="Google Shape;211;p30"/>
          <p:cNvSpPr/>
          <p:nvPr/>
        </p:nvSpPr>
        <p:spPr>
          <a:xfrm flipH="1" rot="10800000">
            <a:off x="8734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0"/>
          <p:cNvSpPr/>
          <p:nvPr/>
        </p:nvSpPr>
        <p:spPr>
          <a:xfrm flipH="1" rot="5400000">
            <a:off x="8524725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7_1_1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/>
          <p:nvPr>
            <p:ph type="title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617FEC"/>
              </a:buClr>
              <a:buSzPts val="3000"/>
              <a:buNone/>
              <a:defRPr sz="3000">
                <a:solidFill>
                  <a:srgbClr val="617FE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5" name="Google Shape;215;p31"/>
          <p:cNvSpPr/>
          <p:nvPr/>
        </p:nvSpPr>
        <p:spPr>
          <a:xfrm>
            <a:off x="8734200" y="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1"/>
          <p:cNvSpPr/>
          <p:nvPr/>
        </p:nvSpPr>
        <p:spPr>
          <a:xfrm rot="5400000">
            <a:off x="8537250" y="-19695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31"/>
          <p:cNvSpPr/>
          <p:nvPr/>
        </p:nvSpPr>
        <p:spPr>
          <a:xfrm rot="10800000">
            <a:off x="0" y="434220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31"/>
          <p:cNvSpPr/>
          <p:nvPr/>
        </p:nvSpPr>
        <p:spPr>
          <a:xfrm rot="-5400000">
            <a:off x="196950" y="453675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!">
  <p:cSld name="CUSTOM_3_1">
    <p:bg>
      <p:bgPr>
        <a:solidFill>
          <a:schemeClr val="dk1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"/>
          <p:cNvSpPr/>
          <p:nvPr/>
        </p:nvSpPr>
        <p:spPr>
          <a:xfrm>
            <a:off x="2011800" y="-952525"/>
            <a:ext cx="5120400" cy="5561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32"/>
          <p:cNvSpPr txBox="1"/>
          <p:nvPr/>
        </p:nvSpPr>
        <p:spPr>
          <a:xfrm>
            <a:off x="2938350" y="3596050"/>
            <a:ext cx="3267300" cy="52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CREDITS: This presentation template was created by </a:t>
            </a:r>
            <a:r>
              <a:rPr b="1" lang="en" sz="1000">
                <a:solidFill>
                  <a:schemeClr val="dk2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, including icons by </a:t>
            </a:r>
            <a:r>
              <a:rPr b="1" lang="en" sz="1000">
                <a:solidFill>
                  <a:schemeClr val="dk2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, and infographics &amp; images by </a:t>
            </a:r>
            <a:r>
              <a:rPr b="1" lang="en" sz="1000">
                <a:solidFill>
                  <a:schemeClr val="dk2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endParaRPr sz="10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22" name="Google Shape;222;p32"/>
          <p:cNvSpPr txBox="1"/>
          <p:nvPr>
            <p:ph idx="1" type="subTitle"/>
          </p:nvPr>
        </p:nvSpPr>
        <p:spPr>
          <a:xfrm>
            <a:off x="2959650" y="1397425"/>
            <a:ext cx="3224700" cy="104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23" name="Google Shape;223;p32"/>
          <p:cNvSpPr txBox="1"/>
          <p:nvPr>
            <p:ph type="title"/>
          </p:nvPr>
        </p:nvSpPr>
        <p:spPr>
          <a:xfrm>
            <a:off x="2599800" y="578998"/>
            <a:ext cx="3944400" cy="59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224" name="Google Shape;224;p32"/>
          <p:cNvSpPr/>
          <p:nvPr/>
        </p:nvSpPr>
        <p:spPr>
          <a:xfrm flipH="1" rot="10800000">
            <a:off x="8740200" y="434220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2"/>
          <p:cNvSpPr/>
          <p:nvPr/>
        </p:nvSpPr>
        <p:spPr>
          <a:xfrm flipH="1" rot="5400000">
            <a:off x="8543250" y="453675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2"/>
          <p:cNvSpPr/>
          <p:nvPr/>
        </p:nvSpPr>
        <p:spPr>
          <a:xfrm flipH="1">
            <a:off x="-12000" y="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32"/>
          <p:cNvSpPr/>
          <p:nvPr/>
        </p:nvSpPr>
        <p:spPr>
          <a:xfrm flipH="1" rot="-5400000">
            <a:off x="184950" y="-19695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5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"/>
          <p:cNvSpPr/>
          <p:nvPr/>
        </p:nvSpPr>
        <p:spPr>
          <a:xfrm flipH="1">
            <a:off x="-12000" y="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3"/>
          <p:cNvSpPr/>
          <p:nvPr/>
        </p:nvSpPr>
        <p:spPr>
          <a:xfrm flipH="1" rot="-5400000">
            <a:off x="184950" y="-19695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3"/>
          <p:cNvSpPr/>
          <p:nvPr/>
        </p:nvSpPr>
        <p:spPr>
          <a:xfrm>
            <a:off x="8734200" y="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3"/>
          <p:cNvSpPr/>
          <p:nvPr/>
        </p:nvSpPr>
        <p:spPr>
          <a:xfrm rot="5400000">
            <a:off x="8537250" y="-19695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33"/>
          <p:cNvSpPr/>
          <p:nvPr/>
        </p:nvSpPr>
        <p:spPr>
          <a:xfrm flipH="1" rot="10800000">
            <a:off x="8740200" y="434220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33"/>
          <p:cNvSpPr/>
          <p:nvPr/>
        </p:nvSpPr>
        <p:spPr>
          <a:xfrm flipH="1" rot="5400000">
            <a:off x="8543250" y="453675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3"/>
          <p:cNvSpPr/>
          <p:nvPr/>
        </p:nvSpPr>
        <p:spPr>
          <a:xfrm rot="10800000">
            <a:off x="-6000" y="4342200"/>
            <a:ext cx="409800" cy="8013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33"/>
          <p:cNvSpPr/>
          <p:nvPr/>
        </p:nvSpPr>
        <p:spPr>
          <a:xfrm rot="-5400000">
            <a:off x="190950" y="4536750"/>
            <a:ext cx="409800" cy="803700"/>
          </a:xfrm>
          <a:prstGeom prst="rect">
            <a:avLst/>
          </a:prstGeom>
          <a:solidFill>
            <a:srgbClr val="1A3FA3">
              <a:alpha val="52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6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4"/>
          <p:cNvSpPr/>
          <p:nvPr/>
        </p:nvSpPr>
        <p:spPr>
          <a:xfrm flipH="1">
            <a:off x="-12000" y="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34"/>
          <p:cNvSpPr/>
          <p:nvPr/>
        </p:nvSpPr>
        <p:spPr>
          <a:xfrm flipH="1" rot="-5400000">
            <a:off x="184950" y="-1969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4"/>
          <p:cNvSpPr/>
          <p:nvPr/>
        </p:nvSpPr>
        <p:spPr>
          <a:xfrm>
            <a:off x="8734200" y="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4"/>
          <p:cNvSpPr/>
          <p:nvPr/>
        </p:nvSpPr>
        <p:spPr>
          <a:xfrm rot="5400000">
            <a:off x="8537250" y="-1969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34"/>
          <p:cNvSpPr/>
          <p:nvPr/>
        </p:nvSpPr>
        <p:spPr>
          <a:xfrm flipH="1" rot="10800000">
            <a:off x="87402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4"/>
          <p:cNvSpPr/>
          <p:nvPr/>
        </p:nvSpPr>
        <p:spPr>
          <a:xfrm flipH="1" rot="5400000">
            <a:off x="8543250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34"/>
          <p:cNvSpPr/>
          <p:nvPr/>
        </p:nvSpPr>
        <p:spPr>
          <a:xfrm rot="10800000">
            <a:off x="-6000" y="4342200"/>
            <a:ext cx="409800" cy="8013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4"/>
          <p:cNvSpPr/>
          <p:nvPr/>
        </p:nvSpPr>
        <p:spPr>
          <a:xfrm rot="-5400000">
            <a:off x="190950" y="4536750"/>
            <a:ext cx="409800" cy="803700"/>
          </a:xfrm>
          <a:prstGeom prst="rect">
            <a:avLst/>
          </a:prstGeom>
          <a:solidFill>
            <a:srgbClr val="E7B709">
              <a:alpha val="442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5"/>
          <p:cNvSpPr txBox="1"/>
          <p:nvPr>
            <p:ph type="title"/>
          </p:nvPr>
        </p:nvSpPr>
        <p:spPr>
          <a:xfrm>
            <a:off x="789425" y="1801100"/>
            <a:ext cx="3390900" cy="7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b="1" sz="4000">
                <a:latin typeface="Handlee"/>
                <a:ea typeface="Handlee"/>
                <a:cs typeface="Handlee"/>
                <a:sym typeface="Handl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48" name="Google Shape;248;p35"/>
          <p:cNvSpPr txBox="1"/>
          <p:nvPr>
            <p:ph idx="1" type="body"/>
          </p:nvPr>
        </p:nvSpPr>
        <p:spPr>
          <a:xfrm>
            <a:off x="789425" y="2617975"/>
            <a:ext cx="3390900" cy="19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048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9" name="Google Shape;249;p35"/>
          <p:cNvSpPr/>
          <p:nvPr/>
        </p:nvSpPr>
        <p:spPr>
          <a:xfrm>
            <a:off x="8119200" y="1032750"/>
            <a:ext cx="1024800" cy="307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6"/>
          <p:cNvSpPr txBox="1"/>
          <p:nvPr>
            <p:ph type="ctrTitle"/>
          </p:nvPr>
        </p:nvSpPr>
        <p:spPr>
          <a:xfrm>
            <a:off x="1330250" y="536400"/>
            <a:ext cx="66894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600">
                <a:latin typeface="Handlee"/>
                <a:ea typeface="Handlee"/>
                <a:cs typeface="Handlee"/>
                <a:sym typeface="Handle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2_1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25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720000" y="533400"/>
            <a:ext cx="7711200" cy="4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Deca"/>
              <a:buNone/>
              <a:defRPr b="1" sz="3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720000" y="1152475"/>
            <a:ext cx="7711200" cy="34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"/>
              <a:buChar char="●"/>
              <a:defRPr sz="1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-3175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○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-3175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■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-3175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●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-3175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○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-3175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■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-3175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●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-3175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○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-3175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aleway"/>
              <a:buChar char="■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8"/>
          <p:cNvSpPr txBox="1"/>
          <p:nvPr>
            <p:ph type="title"/>
          </p:nvPr>
        </p:nvSpPr>
        <p:spPr>
          <a:xfrm>
            <a:off x="796200" y="80625"/>
            <a:ext cx="8249400" cy="13545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00FFFF"/>
                </a:highlight>
              </a:rPr>
              <a:t>NEW!</a:t>
            </a:r>
            <a:r>
              <a:rPr lang="en">
                <a:solidFill>
                  <a:srgbClr val="0000FF"/>
                </a:solidFill>
              </a:rPr>
              <a:t>   </a:t>
            </a:r>
            <a:r>
              <a:rPr lang="en">
                <a:solidFill>
                  <a:srgbClr val="0000FF"/>
                </a:solidFill>
                <a:highlight>
                  <a:srgbClr val="F2F2F2"/>
                </a:highlight>
              </a:rPr>
              <a:t>“</a:t>
            </a:r>
            <a:r>
              <a:rPr lang="en" sz="4300">
                <a:solidFill>
                  <a:srgbClr val="0000FF"/>
                </a:solidFill>
                <a:highlight>
                  <a:srgbClr val="F2F2F2"/>
                </a:highlight>
                <a:latin typeface="Pacifico"/>
                <a:ea typeface="Pacifico"/>
                <a:cs typeface="Pacifico"/>
                <a:sym typeface="Pacifico"/>
              </a:rPr>
              <a:t>Royal Recognition</a:t>
            </a:r>
            <a:r>
              <a:rPr lang="en">
                <a:solidFill>
                  <a:srgbClr val="0000FF"/>
                </a:solidFill>
                <a:highlight>
                  <a:srgbClr val="F2F2F2"/>
                </a:highlight>
              </a:rPr>
              <a:t>”</a:t>
            </a:r>
            <a:r>
              <a:rPr lang="en">
                <a:solidFill>
                  <a:srgbClr val="0000FF"/>
                </a:solidFill>
              </a:rPr>
              <a:t> Employee Recognition Program - 2022-2023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58" name="Google Shape;258;p38"/>
          <p:cNvSpPr txBox="1"/>
          <p:nvPr>
            <p:ph idx="1" type="body"/>
          </p:nvPr>
        </p:nvSpPr>
        <p:spPr>
          <a:xfrm>
            <a:off x="796200" y="1539825"/>
            <a:ext cx="8104200" cy="298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87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2050"/>
              <a:buFont typeface="Arial"/>
              <a:buChar char="●"/>
            </a:pPr>
            <a:r>
              <a:rPr b="1" lang="en" sz="2050" u="sng">
                <a:solidFill>
                  <a:srgbClr val="4C4C4C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Recognizes employees who demonstrate excellence</a:t>
            </a:r>
            <a:r>
              <a:rPr b="1" lang="en" sz="20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in work performance, school and community involvement, leadership and commitment to our school community and students.</a:t>
            </a:r>
            <a:endParaRPr sz="20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87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2050"/>
              <a:buFont typeface="Arial"/>
              <a:buChar char="●"/>
            </a:pPr>
            <a:r>
              <a:rPr b="1" lang="en" sz="2050" u="sng">
                <a:solidFill>
                  <a:srgbClr val="4C4C4C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User-friendly program</a:t>
            </a:r>
            <a:r>
              <a:rPr lang="en" sz="20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 allows employees, parents, and regular volunteers to recognize the achievements of individual employees, teams, and/or departments.</a:t>
            </a:r>
            <a:endParaRPr sz="2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9"/>
          <p:cNvSpPr txBox="1"/>
          <p:nvPr>
            <p:ph type="title"/>
          </p:nvPr>
        </p:nvSpPr>
        <p:spPr>
          <a:xfrm>
            <a:off x="796200" y="80625"/>
            <a:ext cx="8249400" cy="13545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00FFFF"/>
                </a:highlight>
              </a:rPr>
              <a:t>NEW!</a:t>
            </a:r>
            <a:r>
              <a:rPr lang="en">
                <a:solidFill>
                  <a:srgbClr val="0000FF"/>
                </a:solidFill>
              </a:rPr>
              <a:t>  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</a:t>
            </a:r>
            <a:r>
              <a:rPr lang="en" sz="4300">
                <a:solidFill>
                  <a:srgbClr val="0000FF"/>
                </a:solidFill>
                <a:highlight>
                  <a:schemeClr val="lt1"/>
                </a:highlight>
                <a:latin typeface="Pacifico"/>
                <a:ea typeface="Pacifico"/>
                <a:cs typeface="Pacifico"/>
                <a:sym typeface="Pacifico"/>
              </a:rPr>
              <a:t>Royal Recognition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”</a:t>
            </a:r>
            <a:r>
              <a:rPr lang="en">
                <a:solidFill>
                  <a:srgbClr val="0000FF"/>
                </a:solidFill>
              </a:rPr>
              <a:t> Employee Recognition Program - 2022-2023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64" name="Google Shape;264;p39"/>
          <p:cNvSpPr txBox="1"/>
          <p:nvPr>
            <p:ph idx="1" type="body"/>
          </p:nvPr>
        </p:nvSpPr>
        <p:spPr>
          <a:xfrm>
            <a:off x="796200" y="1539825"/>
            <a:ext cx="8104200" cy="3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4C4C4C"/>
                </a:solidFill>
                <a:highlight>
                  <a:srgbClr val="00FF00"/>
                </a:highlight>
                <a:latin typeface="Lexend Deca"/>
                <a:ea typeface="Lexend Deca"/>
                <a:cs typeface="Lexend Deca"/>
                <a:sym typeface="Lexend Deca"/>
              </a:rPr>
              <a:t>AWARDS and DESCRIPTIONS</a:t>
            </a:r>
            <a:endParaRPr b="1" sz="1850">
              <a:solidFill>
                <a:srgbClr val="4C4C4C"/>
              </a:solidFill>
              <a:highlight>
                <a:srgbClr val="00FF00"/>
              </a:highlight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lang="en" sz="2050">
                <a:solidFill>
                  <a:srgbClr val="0000FF"/>
                </a:solidFill>
                <a:highlight>
                  <a:srgbClr val="FFFF00"/>
                </a:highlight>
                <a:latin typeface="Pacifico"/>
                <a:ea typeface="Pacifico"/>
                <a:cs typeface="Pacifico"/>
                <a:sym typeface="Pacifico"/>
              </a:rPr>
              <a:t>“</a:t>
            </a:r>
            <a:r>
              <a:rPr b="1" lang="en" sz="2650">
                <a:solidFill>
                  <a:srgbClr val="0000FF"/>
                </a:solidFill>
                <a:highlight>
                  <a:srgbClr val="FFFF00"/>
                </a:highlight>
                <a:latin typeface="Pacifico"/>
                <a:ea typeface="Pacifico"/>
                <a:cs typeface="Pacifico"/>
                <a:sym typeface="Pacifico"/>
              </a:rPr>
              <a:t>Royal Recognition Award</a:t>
            </a:r>
            <a:r>
              <a:rPr b="1" lang="en" sz="2050">
                <a:solidFill>
                  <a:srgbClr val="0000FF"/>
                </a:solidFill>
                <a:highlight>
                  <a:srgbClr val="FFFF00"/>
                </a:highlight>
                <a:latin typeface="Pacifico"/>
                <a:ea typeface="Pacifico"/>
                <a:cs typeface="Pacifico"/>
                <a:sym typeface="Pacifico"/>
              </a:rPr>
              <a:t>”</a:t>
            </a:r>
            <a:r>
              <a:rPr b="1" lang="en" sz="2050">
                <a:solidFill>
                  <a:srgbClr val="4C4C4C"/>
                </a:solidFill>
                <a:highlight>
                  <a:srgbClr val="FFFF00"/>
                </a:highlight>
                <a:latin typeface="Pacifico"/>
                <a:ea typeface="Pacifico"/>
                <a:cs typeface="Pacifico"/>
                <a:sym typeface="Pacifico"/>
              </a:rPr>
              <a:t> </a:t>
            </a:r>
            <a:r>
              <a:rPr b="1" lang="en" sz="1350">
                <a:solidFill>
                  <a:srgbClr val="4C4C4C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(Monthly Award) - Nominations Year Round</a:t>
            </a:r>
            <a:endParaRPr b="1" sz="1350">
              <a:solidFill>
                <a:srgbClr val="4C4C4C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Recognize Employees for their excellent contributions.  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Nominations may be submitted by anyone including an employee's supervisor, co-worker, 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subordinate, regular volunteer, parent, etc. 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The Recognition Form can be completed online (Google Form to be Linked to HR Website, TBA)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“ROYAL RECOGNITION AWARD”</a:t>
            </a:r>
            <a:r>
              <a:rPr b="1" lang="en" sz="1150">
                <a:solidFill>
                  <a:srgbClr val="4C4C4C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 Includes:</a:t>
            </a:r>
            <a:endParaRPr b="1" sz="1150">
              <a:solidFill>
                <a:srgbClr val="4C4C4C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“ROYAL RECOGNITION AWARD” CERTIFICATE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Recognition during a morning announcement (monthly)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Photos posted on the ECRCHS website and in “ROYAL RECOGNITION” Display Case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Eligible for consideration for “THE ROYAL OVATION AWARD” (below)</a:t>
            </a:r>
            <a:endParaRPr b="1" sz="2050" u="sng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0"/>
          <p:cNvSpPr txBox="1"/>
          <p:nvPr>
            <p:ph type="title"/>
          </p:nvPr>
        </p:nvSpPr>
        <p:spPr>
          <a:xfrm>
            <a:off x="796200" y="80625"/>
            <a:ext cx="8249400" cy="13545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00FFFF"/>
                </a:highlight>
              </a:rPr>
              <a:t>NEW!</a:t>
            </a:r>
            <a:r>
              <a:rPr lang="en">
                <a:solidFill>
                  <a:srgbClr val="0000FF"/>
                </a:solidFill>
              </a:rPr>
              <a:t>  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</a:t>
            </a:r>
            <a:r>
              <a:rPr lang="en" sz="4300">
                <a:solidFill>
                  <a:srgbClr val="0000FF"/>
                </a:solidFill>
                <a:highlight>
                  <a:schemeClr val="lt1"/>
                </a:highlight>
                <a:latin typeface="Pacifico"/>
                <a:ea typeface="Pacifico"/>
                <a:cs typeface="Pacifico"/>
                <a:sym typeface="Pacifico"/>
              </a:rPr>
              <a:t>Royal Recognition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”</a:t>
            </a:r>
            <a:r>
              <a:rPr lang="en">
                <a:solidFill>
                  <a:srgbClr val="0000FF"/>
                </a:solidFill>
              </a:rPr>
              <a:t> Employee Recognition Program - 2022-2023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70" name="Google Shape;270;p40"/>
          <p:cNvSpPr txBox="1"/>
          <p:nvPr>
            <p:ph idx="1" type="body"/>
          </p:nvPr>
        </p:nvSpPr>
        <p:spPr>
          <a:xfrm>
            <a:off x="796200" y="1539825"/>
            <a:ext cx="8104200" cy="3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4C4C4C"/>
                </a:solidFill>
                <a:highlight>
                  <a:srgbClr val="00FF00"/>
                </a:highlight>
                <a:latin typeface="Lexend Deca"/>
                <a:ea typeface="Lexend Deca"/>
                <a:cs typeface="Lexend Deca"/>
                <a:sym typeface="Lexend Deca"/>
              </a:rPr>
              <a:t>AWARDS and DESCRIPTIONS</a:t>
            </a:r>
            <a:endParaRPr b="1" sz="1850">
              <a:solidFill>
                <a:srgbClr val="4C4C4C"/>
              </a:solidFill>
              <a:highlight>
                <a:srgbClr val="00FF00"/>
              </a:highlight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highlight>
                  <a:srgbClr val="A4C2F4"/>
                </a:highlight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lang="en" sz="2050">
                <a:solidFill>
                  <a:srgbClr val="4C4C4C"/>
                </a:solidFill>
                <a:highlight>
                  <a:srgbClr val="A4C2F4"/>
                </a:highlight>
                <a:latin typeface="Pacifico"/>
                <a:ea typeface="Pacifico"/>
                <a:cs typeface="Pacifico"/>
                <a:sym typeface="Pacifico"/>
              </a:rPr>
              <a:t>“</a:t>
            </a:r>
            <a:r>
              <a:rPr b="1" lang="en" sz="2650">
                <a:solidFill>
                  <a:srgbClr val="4C4C4C"/>
                </a:solidFill>
                <a:highlight>
                  <a:srgbClr val="A4C2F4"/>
                </a:highlight>
                <a:latin typeface="Pacifico"/>
                <a:ea typeface="Pacifico"/>
                <a:cs typeface="Pacifico"/>
                <a:sym typeface="Pacifico"/>
              </a:rPr>
              <a:t>Royal Ovation Award</a:t>
            </a:r>
            <a:r>
              <a:rPr b="1" lang="en" sz="2050">
                <a:solidFill>
                  <a:srgbClr val="4C4C4C"/>
                </a:solidFill>
                <a:highlight>
                  <a:srgbClr val="A4C2F4"/>
                </a:highlight>
                <a:latin typeface="Pacifico"/>
                <a:ea typeface="Pacifico"/>
                <a:cs typeface="Pacifico"/>
                <a:sym typeface="Pacifico"/>
              </a:rPr>
              <a:t>” </a:t>
            </a:r>
            <a:r>
              <a:rPr b="1" lang="en" sz="1350">
                <a:solidFill>
                  <a:srgbClr val="4C4C4C"/>
                </a:solidFill>
                <a:highlight>
                  <a:srgbClr val="A4C2F4"/>
                </a:highlight>
                <a:latin typeface="Arial"/>
                <a:ea typeface="Arial"/>
                <a:cs typeface="Arial"/>
                <a:sym typeface="Arial"/>
              </a:rPr>
              <a:t>(2x/Year/Semesterly) - July-Dec. &amp; Jan.-Jun.</a:t>
            </a:r>
            <a:br>
              <a:rPr b="1" lang="en" sz="13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13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A Committee established by Human Resources to include HR, Admin., Cert., &amp; Class. Personnel will meet in </a:t>
            </a:r>
            <a:r>
              <a:rPr b="1"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EARLY DECEMBER</a:t>
            </a: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 and again in </a:t>
            </a:r>
            <a:r>
              <a:rPr b="1"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LATE MAY</a:t>
            </a: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 of each year to review all “Royal Recognition” Awardees nominations at the end of each aforementioned awards window.  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After vetting nominees to ensure “good standing,” the committee will identify one </a:t>
            </a:r>
            <a:r>
              <a:rPr b="1"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(1) outstanding employee for “THE ROYAL OVATION AWARD” that will be awarded at the end of each six (6) month period (Semester end).</a:t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 CONTINUED ON NEXT SLIDE…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1"/>
          <p:cNvSpPr txBox="1"/>
          <p:nvPr>
            <p:ph type="title"/>
          </p:nvPr>
        </p:nvSpPr>
        <p:spPr>
          <a:xfrm>
            <a:off x="796200" y="80625"/>
            <a:ext cx="8249400" cy="13545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00FFFF"/>
                </a:highlight>
              </a:rPr>
              <a:t>NEW!</a:t>
            </a:r>
            <a:r>
              <a:rPr lang="en">
                <a:solidFill>
                  <a:srgbClr val="0000FF"/>
                </a:solidFill>
              </a:rPr>
              <a:t>  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</a:t>
            </a:r>
            <a:r>
              <a:rPr lang="en" sz="4300">
                <a:solidFill>
                  <a:srgbClr val="0000FF"/>
                </a:solidFill>
                <a:highlight>
                  <a:schemeClr val="lt1"/>
                </a:highlight>
                <a:latin typeface="Pacifico"/>
                <a:ea typeface="Pacifico"/>
                <a:cs typeface="Pacifico"/>
                <a:sym typeface="Pacifico"/>
              </a:rPr>
              <a:t>Royal Recognition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”</a:t>
            </a:r>
            <a:r>
              <a:rPr lang="en">
                <a:solidFill>
                  <a:srgbClr val="0000FF"/>
                </a:solidFill>
              </a:rPr>
              <a:t> Employee Recognition Program - 2022-2023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76" name="Google Shape;276;p41"/>
          <p:cNvSpPr txBox="1"/>
          <p:nvPr>
            <p:ph idx="1" type="body"/>
          </p:nvPr>
        </p:nvSpPr>
        <p:spPr>
          <a:xfrm>
            <a:off x="796200" y="1539825"/>
            <a:ext cx="8104200" cy="3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4C4C4C"/>
                </a:solidFill>
                <a:highlight>
                  <a:srgbClr val="00FF00"/>
                </a:highlight>
                <a:latin typeface="Lexend Deca"/>
                <a:ea typeface="Lexend Deca"/>
                <a:cs typeface="Lexend Deca"/>
                <a:sym typeface="Lexend Deca"/>
              </a:rPr>
              <a:t>AWARDS and DESCRIPTIONS</a:t>
            </a:r>
            <a:endParaRPr b="1" sz="1850">
              <a:solidFill>
                <a:srgbClr val="4C4C4C"/>
              </a:solidFill>
              <a:highlight>
                <a:srgbClr val="00FF00"/>
              </a:highlight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highlight>
                  <a:srgbClr val="A4C2F4"/>
                </a:highlight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lang="en" sz="2050">
                <a:solidFill>
                  <a:srgbClr val="4C4C4C"/>
                </a:solidFill>
                <a:highlight>
                  <a:srgbClr val="A4C2F4"/>
                </a:highlight>
                <a:latin typeface="Pacifico"/>
                <a:ea typeface="Pacifico"/>
                <a:cs typeface="Pacifico"/>
                <a:sym typeface="Pacifico"/>
              </a:rPr>
              <a:t>“</a:t>
            </a:r>
            <a:r>
              <a:rPr b="1" lang="en" sz="2650">
                <a:solidFill>
                  <a:srgbClr val="4C4C4C"/>
                </a:solidFill>
                <a:highlight>
                  <a:srgbClr val="A4C2F4"/>
                </a:highlight>
                <a:latin typeface="Pacifico"/>
                <a:ea typeface="Pacifico"/>
                <a:cs typeface="Pacifico"/>
                <a:sym typeface="Pacifico"/>
              </a:rPr>
              <a:t>Royal Ovation Award</a:t>
            </a:r>
            <a:r>
              <a:rPr b="1" lang="en" sz="2050">
                <a:solidFill>
                  <a:srgbClr val="4C4C4C"/>
                </a:solidFill>
                <a:highlight>
                  <a:srgbClr val="A4C2F4"/>
                </a:highlight>
                <a:latin typeface="Pacifico"/>
                <a:ea typeface="Pacifico"/>
                <a:cs typeface="Pacifico"/>
                <a:sym typeface="Pacifico"/>
              </a:rPr>
              <a:t>” </a:t>
            </a:r>
            <a:r>
              <a:rPr b="1" lang="en" sz="1350">
                <a:solidFill>
                  <a:srgbClr val="4C4C4C"/>
                </a:solidFill>
                <a:highlight>
                  <a:srgbClr val="A4C2F4"/>
                </a:highlight>
                <a:latin typeface="Arial"/>
                <a:ea typeface="Arial"/>
                <a:cs typeface="Arial"/>
                <a:sym typeface="Arial"/>
              </a:rPr>
              <a:t>(2x/Year - End of Semester) - July-Dec. &amp; Jan.-Jun.</a:t>
            </a:r>
            <a:endParaRPr b="1" sz="1350">
              <a:solidFill>
                <a:srgbClr val="4C4C4C"/>
              </a:solidFill>
              <a:highlight>
                <a:srgbClr val="A4C2F4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“ROYAL OVATION AWARD” </a:t>
            </a:r>
            <a:r>
              <a:rPr b="1" lang="en" sz="1150">
                <a:solidFill>
                  <a:srgbClr val="4C4C4C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Includes:</a:t>
            </a:r>
            <a:endParaRPr b="1" sz="1150">
              <a:solidFill>
                <a:srgbClr val="4C4C4C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AWARDEE recognized during morning announcement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AWARDEE’S photo posted on the ECRCHS website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AWARDEE’S photo posted in a “ROYAL RECOGNITION” Display Case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Recognition or Presentation of “THE ROYAL OVATION AWARD” at the DEC. or JUNE Regular Board Meeting </a:t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4C4C4C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AND…</a:t>
            </a:r>
            <a:endParaRPr sz="1150">
              <a:solidFill>
                <a:srgbClr val="4C4C4C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a preferred parking space for one (1) Month.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$50 Gift Card 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“THE ROYAL OVATION AWARD” DESK MEMENTO/PLAQUE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2"/>
          <p:cNvSpPr txBox="1"/>
          <p:nvPr>
            <p:ph type="title"/>
          </p:nvPr>
        </p:nvSpPr>
        <p:spPr>
          <a:xfrm>
            <a:off x="796200" y="80625"/>
            <a:ext cx="8249400" cy="13545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00FFFF"/>
                </a:highlight>
              </a:rPr>
              <a:t>NEW!</a:t>
            </a:r>
            <a:r>
              <a:rPr lang="en">
                <a:solidFill>
                  <a:srgbClr val="0000FF"/>
                </a:solidFill>
              </a:rPr>
              <a:t>  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</a:t>
            </a:r>
            <a:r>
              <a:rPr lang="en" sz="4300">
                <a:solidFill>
                  <a:srgbClr val="0000FF"/>
                </a:solidFill>
                <a:highlight>
                  <a:schemeClr val="lt1"/>
                </a:highlight>
                <a:latin typeface="Pacifico"/>
                <a:ea typeface="Pacifico"/>
                <a:cs typeface="Pacifico"/>
                <a:sym typeface="Pacifico"/>
              </a:rPr>
              <a:t>Royal Recognition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”</a:t>
            </a:r>
            <a:r>
              <a:rPr lang="en">
                <a:solidFill>
                  <a:srgbClr val="0000FF"/>
                </a:solidFill>
              </a:rPr>
              <a:t> Employee Recognition Program - 2022-2023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82" name="Google Shape;282;p42"/>
          <p:cNvSpPr txBox="1"/>
          <p:nvPr>
            <p:ph idx="1" type="body"/>
          </p:nvPr>
        </p:nvSpPr>
        <p:spPr>
          <a:xfrm>
            <a:off x="796200" y="1539825"/>
            <a:ext cx="8104200" cy="3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4C4C4C"/>
                </a:solidFill>
                <a:highlight>
                  <a:srgbClr val="00FF00"/>
                </a:highlight>
                <a:latin typeface="Lexend Deca"/>
                <a:ea typeface="Lexend Deca"/>
                <a:cs typeface="Lexend Deca"/>
                <a:sym typeface="Lexend Deca"/>
              </a:rPr>
              <a:t>AWARDS and DESCRIPTIONS</a:t>
            </a:r>
            <a:endParaRPr b="1" sz="1850">
              <a:solidFill>
                <a:srgbClr val="4C4C4C"/>
              </a:solidFill>
              <a:highlight>
                <a:srgbClr val="00FF00"/>
              </a:highlight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highlight>
                  <a:srgbClr val="D9D9D9"/>
                </a:highlight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b="1" lang="en" sz="2050">
                <a:solidFill>
                  <a:srgbClr val="4C4C4C"/>
                </a:solidFill>
                <a:highlight>
                  <a:srgbClr val="D9D9D9"/>
                </a:highlight>
                <a:latin typeface="Pacifico"/>
                <a:ea typeface="Pacifico"/>
                <a:cs typeface="Pacifico"/>
                <a:sym typeface="Pacifico"/>
              </a:rPr>
              <a:t>“</a:t>
            </a:r>
            <a:r>
              <a:rPr b="1" lang="en" sz="2650">
                <a:solidFill>
                  <a:srgbClr val="4C4C4C"/>
                </a:solidFill>
                <a:highlight>
                  <a:srgbClr val="D9D9D9"/>
                </a:highlight>
                <a:latin typeface="Pacifico"/>
                <a:ea typeface="Pacifico"/>
                <a:cs typeface="Pacifico"/>
                <a:sym typeface="Pacifico"/>
              </a:rPr>
              <a:t>Real Longevity” Length of Service Award</a:t>
            </a:r>
            <a:r>
              <a:rPr b="1" lang="en" sz="2050">
                <a:solidFill>
                  <a:srgbClr val="4C4C4C"/>
                </a:solidFill>
                <a:highlight>
                  <a:srgbClr val="D9D9D9"/>
                </a:highlight>
                <a:latin typeface="Pacifico"/>
                <a:ea typeface="Pacifico"/>
                <a:cs typeface="Pacifico"/>
                <a:sym typeface="Pacifico"/>
              </a:rPr>
              <a:t> </a:t>
            </a:r>
            <a:r>
              <a:rPr b="1" lang="en" sz="1150">
                <a:solidFill>
                  <a:srgbClr val="000000"/>
                </a:solidFill>
                <a:highlight>
                  <a:srgbClr val="D9D9D9"/>
                </a:highlight>
                <a:latin typeface="Arial"/>
                <a:ea typeface="Arial"/>
                <a:cs typeface="Arial"/>
                <a:sym typeface="Arial"/>
              </a:rPr>
              <a:t>(5-YR. INCREMENTS)</a:t>
            </a:r>
            <a:endParaRPr b="1" sz="1150">
              <a:solidFill>
                <a:srgbClr val="4C4C4C"/>
              </a:solidFill>
              <a:highlight>
                <a:srgbClr val="D9D9D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en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ECRCHS </a:t>
            </a:r>
            <a:r>
              <a:rPr lang="en" sz="11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Human Resources (HR) will recognize employees for their length of service to the ECRCHS Community.  </a:t>
            </a:r>
            <a:endParaRPr sz="11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1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Employees will be recognized in five-year increments. </a:t>
            </a:r>
            <a:endParaRPr sz="11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i="1" lang="en" sz="1150" u="sng">
                <a:solidFill>
                  <a:srgbClr val="000000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Special Recognition</a:t>
            </a:r>
            <a:r>
              <a:rPr lang="en" sz="11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will be awarded to employees who reach twenty (20), twenty-five (25), thirty (30), forty (40), and/or fifty (50) year milestones.  </a:t>
            </a:r>
            <a:endParaRPr sz="11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1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Employees must be in good standing at the time of the milestone being reached.   </a:t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 CONTINUED ON NEXT SLIDE…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3"/>
          <p:cNvSpPr txBox="1"/>
          <p:nvPr>
            <p:ph type="title"/>
          </p:nvPr>
        </p:nvSpPr>
        <p:spPr>
          <a:xfrm>
            <a:off x="796200" y="80625"/>
            <a:ext cx="8249400" cy="13545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00FFFF"/>
                </a:highlight>
              </a:rPr>
              <a:t>NEW!</a:t>
            </a:r>
            <a:r>
              <a:rPr lang="en">
                <a:solidFill>
                  <a:srgbClr val="0000FF"/>
                </a:solidFill>
              </a:rPr>
              <a:t>  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</a:t>
            </a:r>
            <a:r>
              <a:rPr lang="en" sz="4300">
                <a:solidFill>
                  <a:srgbClr val="0000FF"/>
                </a:solidFill>
                <a:highlight>
                  <a:schemeClr val="lt1"/>
                </a:highlight>
                <a:latin typeface="Pacifico"/>
                <a:ea typeface="Pacifico"/>
                <a:cs typeface="Pacifico"/>
                <a:sym typeface="Pacifico"/>
              </a:rPr>
              <a:t>Royal Recognition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”</a:t>
            </a:r>
            <a:r>
              <a:rPr lang="en">
                <a:solidFill>
                  <a:srgbClr val="0000FF"/>
                </a:solidFill>
              </a:rPr>
              <a:t> Employee Recognition Program - 2022-2023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88" name="Google Shape;288;p43"/>
          <p:cNvSpPr txBox="1"/>
          <p:nvPr>
            <p:ph idx="1" type="body"/>
          </p:nvPr>
        </p:nvSpPr>
        <p:spPr>
          <a:xfrm>
            <a:off x="796200" y="1539825"/>
            <a:ext cx="8104200" cy="3571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4C4C4C"/>
                </a:solidFill>
                <a:highlight>
                  <a:srgbClr val="00FF00"/>
                </a:highlight>
                <a:latin typeface="Lexend Deca"/>
                <a:ea typeface="Lexend Deca"/>
                <a:cs typeface="Lexend Deca"/>
                <a:sym typeface="Lexend Deca"/>
              </a:rPr>
              <a:t>AWARDS and DESCRIPTIONS</a:t>
            </a:r>
            <a:endParaRPr b="1" sz="1850">
              <a:solidFill>
                <a:srgbClr val="4C4C4C"/>
              </a:solidFill>
              <a:highlight>
                <a:srgbClr val="00FF00"/>
              </a:highlight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highlight>
                  <a:srgbClr val="D9D9D9"/>
                </a:highlight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b="1" lang="en" sz="2050">
                <a:solidFill>
                  <a:srgbClr val="4C4C4C"/>
                </a:solidFill>
                <a:highlight>
                  <a:srgbClr val="D9D9D9"/>
                </a:highlight>
                <a:latin typeface="Pacifico"/>
                <a:ea typeface="Pacifico"/>
                <a:cs typeface="Pacifico"/>
                <a:sym typeface="Pacifico"/>
              </a:rPr>
              <a:t>“</a:t>
            </a:r>
            <a:r>
              <a:rPr b="1" lang="en" sz="2650">
                <a:solidFill>
                  <a:srgbClr val="4C4C4C"/>
                </a:solidFill>
                <a:highlight>
                  <a:srgbClr val="D9D9D9"/>
                </a:highlight>
                <a:latin typeface="Pacifico"/>
                <a:ea typeface="Pacifico"/>
                <a:cs typeface="Pacifico"/>
                <a:sym typeface="Pacifico"/>
              </a:rPr>
              <a:t>Real Longevity” Length of Service Award</a:t>
            </a:r>
            <a:r>
              <a:rPr b="1" lang="en" sz="2050">
                <a:solidFill>
                  <a:srgbClr val="4C4C4C"/>
                </a:solidFill>
                <a:highlight>
                  <a:srgbClr val="D9D9D9"/>
                </a:highlight>
                <a:latin typeface="Pacifico"/>
                <a:ea typeface="Pacifico"/>
                <a:cs typeface="Pacifico"/>
                <a:sym typeface="Pacifico"/>
              </a:rPr>
              <a:t> </a:t>
            </a:r>
            <a:r>
              <a:rPr b="1" lang="en" sz="1150">
                <a:solidFill>
                  <a:srgbClr val="000000"/>
                </a:solidFill>
                <a:highlight>
                  <a:srgbClr val="D9D9D9"/>
                </a:highlight>
                <a:latin typeface="Arial"/>
                <a:ea typeface="Arial"/>
                <a:cs typeface="Arial"/>
                <a:sym typeface="Arial"/>
              </a:rPr>
              <a:t>(5-YR. INCREMENTS)</a:t>
            </a:r>
            <a:endParaRPr b="1" sz="1150">
              <a:solidFill>
                <a:srgbClr val="4C4C4C"/>
              </a:solidFill>
              <a:highlight>
                <a:srgbClr val="D9D9D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“ ‘REAL’ LONGEVITY” SERVICE AWARDS”</a:t>
            </a:r>
            <a:r>
              <a:rPr b="1" lang="en" sz="1150">
                <a:solidFill>
                  <a:srgbClr val="4C4C4C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 Includes:</a:t>
            </a:r>
            <a:endParaRPr sz="1150">
              <a:solidFill>
                <a:srgbClr val="4C4C4C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AWARDEE recognized during morning announcement and/or Faculty/Staff Meeting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AWARDEE’S photo posted on the ECRCHS website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AWARDEE’S photo posted in a “ROYAL RECOGNITION” Display Case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lang="en" sz="115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PRESENTATION OF CERTIFICATE (5-15 years) PLAQUE (20-50+years every five years) at a Regular Board Meeting</a:t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b="1" lang="en" sz="1150">
                <a:solidFill>
                  <a:srgbClr val="FFFF00"/>
                </a:solidFill>
                <a:highlight>
                  <a:srgbClr val="0432FF"/>
                </a:highlight>
                <a:latin typeface="Arial"/>
                <a:ea typeface="Arial"/>
                <a:cs typeface="Arial"/>
                <a:sym typeface="Arial"/>
              </a:rPr>
              <a:t>NOTE:</a:t>
            </a:r>
            <a:r>
              <a:rPr b="1" lang="en" sz="1150">
                <a:solidFill>
                  <a:srgbClr val="4C4C4C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150">
                <a:solidFill>
                  <a:srgbClr val="4C4C4C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AWARDEES WILL BE RECOGNIZED FOR </a:t>
            </a:r>
            <a:r>
              <a:rPr lang="en" sz="1150" u="sng">
                <a:solidFill>
                  <a:srgbClr val="4C4C4C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FORWARD/FUTURE MILESTONES</a:t>
            </a:r>
            <a:r>
              <a:rPr lang="en" sz="1150">
                <a:solidFill>
                  <a:srgbClr val="4C4C4C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ACHIEVED (Tentative)</a:t>
            </a:r>
            <a:endParaRPr sz="1150">
              <a:solidFill>
                <a:srgbClr val="4C4C4C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4C4C4C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150"/>
              <a:buFont typeface="Arial"/>
              <a:buChar char="●"/>
            </a:pPr>
            <a:r>
              <a:rPr b="1" lang="en" sz="1150">
                <a:solidFill>
                  <a:srgbClr val="FFFF00"/>
                </a:solidFill>
                <a:highlight>
                  <a:srgbClr val="0432FF"/>
                </a:highlight>
                <a:latin typeface="Arial"/>
                <a:ea typeface="Arial"/>
                <a:cs typeface="Arial"/>
                <a:sym typeface="Arial"/>
              </a:rPr>
              <a:t>NOTE:</a:t>
            </a:r>
            <a:r>
              <a:rPr lang="en" sz="1150">
                <a:solidFill>
                  <a:srgbClr val="4C4C4C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EMPLOYEES WILL BE RECOGNIZED DURING ANNUAL “TEACHER &amp; STAFF APPRECIATION WEEK”</a:t>
            </a:r>
            <a:endParaRPr sz="1350">
              <a:solidFill>
                <a:srgbClr val="4C4C4C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4"/>
          <p:cNvSpPr txBox="1"/>
          <p:nvPr>
            <p:ph type="title"/>
          </p:nvPr>
        </p:nvSpPr>
        <p:spPr>
          <a:xfrm>
            <a:off x="796200" y="80625"/>
            <a:ext cx="8249400" cy="13545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00FFFF"/>
                </a:highlight>
              </a:rPr>
              <a:t>NEW!</a:t>
            </a:r>
            <a:r>
              <a:rPr lang="en">
                <a:solidFill>
                  <a:srgbClr val="0000FF"/>
                </a:solidFill>
              </a:rPr>
              <a:t>  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</a:t>
            </a:r>
            <a:r>
              <a:rPr lang="en" sz="4300">
                <a:solidFill>
                  <a:srgbClr val="0000FF"/>
                </a:solidFill>
                <a:highlight>
                  <a:schemeClr val="lt1"/>
                </a:highlight>
                <a:latin typeface="Pacifico"/>
                <a:ea typeface="Pacifico"/>
                <a:cs typeface="Pacifico"/>
                <a:sym typeface="Pacifico"/>
              </a:rPr>
              <a:t>Royal Recognition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”</a:t>
            </a:r>
            <a:r>
              <a:rPr lang="en">
                <a:solidFill>
                  <a:srgbClr val="0000FF"/>
                </a:solidFill>
              </a:rPr>
              <a:t> Employee Recognition Program - 2022-2023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94" name="Google Shape;294;p44"/>
          <p:cNvSpPr txBox="1"/>
          <p:nvPr>
            <p:ph idx="1" type="body"/>
          </p:nvPr>
        </p:nvSpPr>
        <p:spPr>
          <a:xfrm>
            <a:off x="796200" y="1539825"/>
            <a:ext cx="8104200" cy="3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4C4C4C"/>
                </a:solidFill>
                <a:highlight>
                  <a:srgbClr val="00FF00"/>
                </a:highlight>
                <a:latin typeface="Lexend Deca"/>
                <a:ea typeface="Lexend Deca"/>
                <a:cs typeface="Lexend Deca"/>
                <a:sym typeface="Lexend Deca"/>
              </a:rPr>
              <a:t>AWARDS and DESCRIPTIONS</a:t>
            </a:r>
            <a:endParaRPr b="1" sz="1850">
              <a:solidFill>
                <a:srgbClr val="4C4C4C"/>
              </a:solidFill>
              <a:highlight>
                <a:srgbClr val="00FF00"/>
              </a:highlight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C4C4C"/>
                </a:solidFill>
                <a:highlight>
                  <a:srgbClr val="B6D7A8"/>
                </a:highlight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b="1" lang="en" sz="2050">
                <a:solidFill>
                  <a:srgbClr val="4C4C4C"/>
                </a:solidFill>
                <a:highlight>
                  <a:srgbClr val="B6D7A8"/>
                </a:highlight>
                <a:latin typeface="Pacifico"/>
                <a:ea typeface="Pacifico"/>
                <a:cs typeface="Pacifico"/>
                <a:sym typeface="Pacifico"/>
              </a:rPr>
              <a:t>“</a:t>
            </a:r>
            <a:r>
              <a:rPr b="1" lang="en" sz="2650">
                <a:solidFill>
                  <a:srgbClr val="4C4C4C"/>
                </a:solidFill>
                <a:highlight>
                  <a:srgbClr val="B6D7A8"/>
                </a:highlight>
                <a:latin typeface="Pacifico"/>
                <a:ea typeface="Pacifico"/>
                <a:cs typeface="Pacifico"/>
                <a:sym typeface="Pacifico"/>
              </a:rPr>
              <a:t>Royal Prize Drawing!”</a:t>
            </a:r>
            <a:r>
              <a:rPr b="1" lang="en" sz="2050">
                <a:solidFill>
                  <a:srgbClr val="4C4C4C"/>
                </a:solidFill>
                <a:highlight>
                  <a:srgbClr val="B6D7A8"/>
                </a:highlight>
                <a:latin typeface="Pacifico"/>
                <a:ea typeface="Pacifico"/>
                <a:cs typeface="Pacifico"/>
                <a:sym typeface="Pacifico"/>
              </a:rPr>
              <a:t> </a:t>
            </a:r>
            <a:r>
              <a:rPr b="1" lang="en" sz="1150">
                <a:solidFill>
                  <a:srgbClr val="000000"/>
                </a:solidFill>
                <a:highlight>
                  <a:srgbClr val="B6D7A8"/>
                </a:highlight>
                <a:latin typeface="Arial"/>
                <a:ea typeface="Arial"/>
                <a:cs typeface="Arial"/>
                <a:sym typeface="Arial"/>
              </a:rPr>
              <a:t>(Monthly - Random Prize Drawings/Announcements in Faculty Mtgs., during Lunch in Quad., or via P.A. Announcement !</a:t>
            </a:r>
            <a:endParaRPr sz="750">
              <a:solidFill>
                <a:srgbClr val="4C4C4C"/>
              </a:solidFill>
              <a:highlight>
                <a:srgbClr val="B6D7A8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en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ECRCHS </a:t>
            </a:r>
            <a:r>
              <a:rPr lang="en" sz="11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Administration and Human Resources will conduct a monthly random drawing on the final Friday of each month to give out prizes and/or perks to five (5) lucky employees “just for being ECRCHS Employees!”  </a:t>
            </a:r>
            <a:endParaRPr sz="11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1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Employees must be in good standing at the time of the drawing.   </a:t>
            </a:r>
            <a:endParaRPr b="1"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5"/>
          <p:cNvSpPr txBox="1"/>
          <p:nvPr>
            <p:ph type="title"/>
          </p:nvPr>
        </p:nvSpPr>
        <p:spPr>
          <a:xfrm>
            <a:off x="796200" y="80625"/>
            <a:ext cx="8249400" cy="13545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00FFFF"/>
                </a:highlight>
              </a:rPr>
              <a:t>NEW!</a:t>
            </a:r>
            <a:r>
              <a:rPr lang="en">
                <a:solidFill>
                  <a:srgbClr val="0000FF"/>
                </a:solidFill>
              </a:rPr>
              <a:t>  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</a:t>
            </a:r>
            <a:r>
              <a:rPr lang="en" sz="4300">
                <a:solidFill>
                  <a:srgbClr val="0000FF"/>
                </a:solidFill>
                <a:highlight>
                  <a:schemeClr val="lt1"/>
                </a:highlight>
                <a:latin typeface="Pacifico"/>
                <a:ea typeface="Pacifico"/>
                <a:cs typeface="Pacifico"/>
                <a:sym typeface="Pacifico"/>
              </a:rPr>
              <a:t>Royal Recognition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”</a:t>
            </a:r>
            <a:r>
              <a:rPr lang="en">
                <a:solidFill>
                  <a:srgbClr val="0000FF"/>
                </a:solidFill>
              </a:rPr>
              <a:t> Employee Recognition Program - 2022-2023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300" name="Google Shape;300;p45"/>
          <p:cNvSpPr txBox="1"/>
          <p:nvPr>
            <p:ph idx="1" type="body"/>
          </p:nvPr>
        </p:nvSpPr>
        <p:spPr>
          <a:xfrm>
            <a:off x="796200" y="1539825"/>
            <a:ext cx="8104200" cy="3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4C4C4C"/>
                </a:solidFill>
                <a:highlight>
                  <a:srgbClr val="00FF00"/>
                </a:highlight>
                <a:latin typeface="Lexend Deca"/>
                <a:ea typeface="Lexend Deca"/>
                <a:cs typeface="Lexend Deca"/>
                <a:sym typeface="Lexend Deca"/>
              </a:rPr>
              <a:t>AWARDS and DESCRIPTIONS</a:t>
            </a:r>
            <a:endParaRPr b="1" sz="1850">
              <a:solidFill>
                <a:srgbClr val="4C4C4C"/>
              </a:solidFill>
              <a:highlight>
                <a:srgbClr val="00FF00"/>
              </a:highlight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solidFill>
                <a:srgbClr val="4C4C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FFFF00"/>
                </a:solidFill>
                <a:highlight>
                  <a:srgbClr val="1155CC"/>
                </a:highlight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b="1" lang="en" sz="2050">
                <a:solidFill>
                  <a:srgbClr val="FFFF00"/>
                </a:solidFill>
                <a:highlight>
                  <a:srgbClr val="1155CC"/>
                </a:highlight>
                <a:latin typeface="Pacifico"/>
                <a:ea typeface="Pacifico"/>
                <a:cs typeface="Pacifico"/>
                <a:sym typeface="Pacifico"/>
              </a:rPr>
              <a:t>“</a:t>
            </a:r>
            <a:r>
              <a:rPr b="1" lang="en" sz="2650">
                <a:solidFill>
                  <a:srgbClr val="FFFF00"/>
                </a:solidFill>
                <a:highlight>
                  <a:srgbClr val="1155CC"/>
                </a:highlight>
                <a:latin typeface="Pacifico"/>
                <a:ea typeface="Pacifico"/>
                <a:cs typeface="Pacifico"/>
                <a:sym typeface="Pacifico"/>
              </a:rPr>
              <a:t>Royal Treatment”</a:t>
            </a:r>
            <a:r>
              <a:rPr b="1" lang="en" sz="2050">
                <a:solidFill>
                  <a:srgbClr val="FFFF00"/>
                </a:solidFill>
                <a:highlight>
                  <a:srgbClr val="1155CC"/>
                </a:highlight>
                <a:latin typeface="Pacifico"/>
                <a:ea typeface="Pacifico"/>
                <a:cs typeface="Pacifico"/>
                <a:sym typeface="Pacifico"/>
              </a:rPr>
              <a:t> Employee Appreciation Week! </a:t>
            </a:r>
            <a:r>
              <a:rPr b="1" lang="en" sz="1050">
                <a:solidFill>
                  <a:srgbClr val="FFFF00"/>
                </a:solidFill>
                <a:highlight>
                  <a:srgbClr val="1155CC"/>
                </a:highlight>
                <a:latin typeface="Arial"/>
                <a:ea typeface="Arial"/>
                <a:cs typeface="Arial"/>
                <a:sym typeface="Arial"/>
              </a:rPr>
              <a:t>(Feb. 27th - March 3rd)</a:t>
            </a:r>
            <a:endParaRPr b="1" sz="1600">
              <a:solidFill>
                <a:srgbClr val="FFFF00"/>
              </a:solidFill>
              <a:highlight>
                <a:srgbClr val="1155CC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highlight>
                <a:srgbClr val="0432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TENTATIVE IDEAS/OPTIONS:</a:t>
            </a:r>
            <a:endParaRPr b="1" sz="1100">
              <a:solidFill>
                <a:srgbClr val="FFFF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Monday</a:t>
            </a:r>
            <a:r>
              <a:rPr b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“Make a Difference Monday” 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(Inspirational message on “small notepad”)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Tuesday</a:t>
            </a:r>
            <a:r>
              <a:rPr b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Spread JOY, not GERMS!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(2 oz. hand sanitizer with message)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Wednesday</a:t>
            </a:r>
            <a:r>
              <a:rPr b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“Wellness Wednesday”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(Stress Relief/Wellness Item)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Thursday</a:t>
            </a:r>
            <a:r>
              <a:rPr b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“‘Gifting’ Thanks!”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(Thank You Gift Card)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Friday</a:t>
            </a:r>
            <a:r>
              <a:rPr b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“Festive Friday!”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“Themed” ALL Staff Appreciation Lunch in Anderson Hall</a:t>
            </a:r>
            <a:r>
              <a:rPr lang="en" sz="11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(+ “Real Longevity” Service Awards!)</a:t>
            </a:r>
            <a:endParaRPr b="1" sz="12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Easy Customizable Mini-Portfolio by Slidesgo">
  <a:themeElements>
    <a:clrScheme name="Simple Light">
      <a:dk1>
        <a:srgbClr val="617FEC"/>
      </a:dk1>
      <a:lt1>
        <a:srgbClr val="FFFFFF"/>
      </a:lt1>
      <a:dk2>
        <a:srgbClr val="1A3FA3"/>
      </a:dk2>
      <a:lt2>
        <a:srgbClr val="E7B709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617FE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