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99" r:id="rId5"/>
  </p:sldMasterIdLst>
  <p:notesMasterIdLst>
    <p:notesMasterId r:id="rId12"/>
  </p:notesMasterIdLst>
  <p:sldIdLst>
    <p:sldId id="257" r:id="rId6"/>
    <p:sldId id="1489" r:id="rId7"/>
    <p:sldId id="1487" r:id="rId8"/>
    <p:sldId id="328" r:id="rId9"/>
    <p:sldId id="1492" r:id="rId10"/>
    <p:sldId id="685" r:id="rId11"/>
  </p:sldIdLst>
  <p:sldSz cx="10058400" cy="7772400"/>
  <p:notesSz cx="7315200" cy="96012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2BE73D-F6E3-4F2D-A12A-F627C3CAB335}">
          <p14:sldIdLst>
            <p14:sldId id="257"/>
            <p14:sldId id="1489"/>
            <p14:sldId id="1487"/>
            <p14:sldId id="328"/>
            <p14:sldId id="1492"/>
            <p14:sldId id="68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Drake" initials="SD" lastIdx="2" clrIdx="0">
    <p:extLst>
      <p:ext uri="{19B8F6BF-5375-455C-9EA6-DF929625EA0E}">
        <p15:presenceInfo xmlns:p15="http://schemas.microsoft.com/office/powerpoint/2012/main" userId="S::sdrake@beaconpointe.com::9a36dcae-9343-4d4b-8f66-f09a9d40adf8" providerId="AD"/>
      </p:ext>
    </p:extLst>
  </p:cmAuthor>
  <p:cmAuthor id="2" name="Jeannine Fielding" initials="JF" lastIdx="10" clrIdx="1">
    <p:extLst>
      <p:ext uri="{19B8F6BF-5375-455C-9EA6-DF929625EA0E}">
        <p15:presenceInfo xmlns:p15="http://schemas.microsoft.com/office/powerpoint/2012/main" userId="S::jfielding@beaconpointe.com::212f0c03-68c2-422f-9ee3-ab4052accbe0" providerId="AD"/>
      </p:ext>
    </p:extLst>
  </p:cmAuthor>
  <p:cmAuthor id="3" name="Jill Steinberg" initials="JS" lastIdx="17" clrIdx="2">
    <p:extLst>
      <p:ext uri="{19B8F6BF-5375-455C-9EA6-DF929625EA0E}">
        <p15:presenceInfo xmlns:p15="http://schemas.microsoft.com/office/powerpoint/2012/main" userId="S::jsteinberg@beaconpointe.com::f645b666-965c-4276-8d19-384030798b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8D1E"/>
    <a:srgbClr val="98BD7A"/>
    <a:srgbClr val="808080"/>
    <a:srgbClr val="6784A0"/>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arshall" userId="39ca1400-9608-4397-a45f-a2f3b0ec4fd2" providerId="ADAL" clId="{66C47964-40CA-435B-B371-3CC093177EEC}"/>
    <pc:docChg chg="custSel modSld">
      <pc:chgData name="Stephen Marshall" userId="39ca1400-9608-4397-a45f-a2f3b0ec4fd2" providerId="ADAL" clId="{66C47964-40CA-435B-B371-3CC093177EEC}" dt="2022-02-15T13:55:31.930" v="1" actId="1076"/>
      <pc:docMkLst>
        <pc:docMk/>
      </pc:docMkLst>
      <pc:sldChg chg="delSp modSp mod">
        <pc:chgData name="Stephen Marshall" userId="39ca1400-9608-4397-a45f-a2f3b0ec4fd2" providerId="ADAL" clId="{66C47964-40CA-435B-B371-3CC093177EEC}" dt="2022-02-15T13:55:31.930" v="1" actId="1076"/>
        <pc:sldMkLst>
          <pc:docMk/>
          <pc:sldMk cId="3048481521" sldId="328"/>
        </pc:sldMkLst>
        <pc:picChg chg="mod">
          <ac:chgData name="Stephen Marshall" userId="39ca1400-9608-4397-a45f-a2f3b0ec4fd2" providerId="ADAL" clId="{66C47964-40CA-435B-B371-3CC093177EEC}" dt="2022-02-15T13:55:31.930" v="1" actId="1076"/>
          <ac:picMkLst>
            <pc:docMk/>
            <pc:sldMk cId="3048481521" sldId="328"/>
            <ac:picMk id="4" creationId="{92BDC36A-DC29-43F5-A24B-614FCA754269}"/>
          </ac:picMkLst>
        </pc:picChg>
        <pc:picChg chg="del">
          <ac:chgData name="Stephen Marshall" userId="39ca1400-9608-4397-a45f-a2f3b0ec4fd2" providerId="ADAL" clId="{66C47964-40CA-435B-B371-3CC093177EEC}" dt="2022-02-15T13:55:10.544" v="0" actId="478"/>
          <ac:picMkLst>
            <pc:docMk/>
            <pc:sldMk cId="3048481521" sldId="328"/>
            <ac:picMk id="5" creationId="{026D1AAF-AC08-4133-A3AC-5C308BEFB79A}"/>
          </ac:picMkLst>
        </pc:picChg>
      </pc:sldChg>
    </pc:docChg>
  </pc:docChgLst>
  <pc:docChgLst>
    <pc:chgData name="Mike Breller" userId="8a24bf2c-1e18-4414-a4d5-769917126058" providerId="ADAL" clId="{A840BE08-48C1-4742-9A51-B8227317B6B6}"/>
    <pc:docChg chg="modSld">
      <pc:chgData name="Mike Breller" userId="8a24bf2c-1e18-4414-a4d5-769917126058" providerId="ADAL" clId="{A840BE08-48C1-4742-9A51-B8227317B6B6}" dt="2022-02-17T01:57:44.657" v="2" actId="20577"/>
      <pc:docMkLst>
        <pc:docMk/>
      </pc:docMkLst>
      <pc:sldChg chg="modSp mod">
        <pc:chgData name="Mike Breller" userId="8a24bf2c-1e18-4414-a4d5-769917126058" providerId="ADAL" clId="{A840BE08-48C1-4742-9A51-B8227317B6B6}" dt="2022-02-17T01:57:44.657" v="2" actId="20577"/>
        <pc:sldMkLst>
          <pc:docMk/>
          <pc:sldMk cId="2052194109" sldId="257"/>
        </pc:sldMkLst>
        <pc:spChg chg="mod">
          <ac:chgData name="Mike Breller" userId="8a24bf2c-1e18-4414-a4d5-769917126058" providerId="ADAL" clId="{A840BE08-48C1-4742-9A51-B8227317B6B6}" dt="2022-02-17T01:57:44.657" v="2" actId="20577"/>
          <ac:spMkLst>
            <pc:docMk/>
            <pc:sldMk cId="2052194109" sldId="257"/>
            <ac:spMk id="3" creationId="{F5792903-1632-453F-A881-C3E690DBD16C}"/>
          </ac:spMkLst>
        </pc:spChg>
      </pc:sldChg>
    </pc:docChg>
  </pc:docChgLst>
  <pc:docChgLst>
    <pc:chgData name="Stephen Marshall" userId="39ca1400-9608-4397-a45f-a2f3b0ec4fd2" providerId="ADAL" clId="{227EBF6C-6D74-4DF3-94A8-7423570EADDF}"/>
    <pc:docChg chg="undo custSel delSld modSld modSection">
      <pc:chgData name="Stephen Marshall" userId="39ca1400-9608-4397-a45f-a2f3b0ec4fd2" providerId="ADAL" clId="{227EBF6C-6D74-4DF3-94A8-7423570EADDF}" dt="2022-02-14T23:21:35.033" v="89" actId="1076"/>
      <pc:docMkLst>
        <pc:docMk/>
      </pc:docMkLst>
      <pc:sldChg chg="addSp delSp modSp mod">
        <pc:chgData name="Stephen Marshall" userId="39ca1400-9608-4397-a45f-a2f3b0ec4fd2" providerId="ADAL" clId="{227EBF6C-6D74-4DF3-94A8-7423570EADDF}" dt="2022-02-14T23:21:35.033" v="89" actId="1076"/>
        <pc:sldMkLst>
          <pc:docMk/>
          <pc:sldMk cId="3048481521" sldId="328"/>
        </pc:sldMkLst>
        <pc:spChg chg="mod">
          <ac:chgData name="Stephen Marshall" userId="39ca1400-9608-4397-a45f-a2f3b0ec4fd2" providerId="ADAL" clId="{227EBF6C-6D74-4DF3-94A8-7423570EADDF}" dt="2022-02-14T21:58:05.973" v="19" actId="20577"/>
          <ac:spMkLst>
            <pc:docMk/>
            <pc:sldMk cId="3048481521" sldId="328"/>
            <ac:spMk id="2" creationId="{605A4910-87A3-436D-8601-32C197E337EF}"/>
          </ac:spMkLst>
        </pc:spChg>
        <pc:spChg chg="mod">
          <ac:chgData name="Stephen Marshall" userId="39ca1400-9608-4397-a45f-a2f3b0ec4fd2" providerId="ADAL" clId="{227EBF6C-6D74-4DF3-94A8-7423570EADDF}" dt="2022-02-14T22:04:24.316" v="68" actId="20577"/>
          <ac:spMkLst>
            <pc:docMk/>
            <pc:sldMk cId="3048481521" sldId="328"/>
            <ac:spMk id="6" creationId="{3637CA24-A1FC-4C29-9C58-DAF32583497E}"/>
          </ac:spMkLst>
        </pc:spChg>
        <pc:picChg chg="mod">
          <ac:chgData name="Stephen Marshall" userId="39ca1400-9608-4397-a45f-a2f3b0ec4fd2" providerId="ADAL" clId="{227EBF6C-6D74-4DF3-94A8-7423570EADDF}" dt="2022-02-14T22:01:34.300" v="54" actId="1076"/>
          <ac:picMkLst>
            <pc:docMk/>
            <pc:sldMk cId="3048481521" sldId="328"/>
            <ac:picMk id="3" creationId="{48E9AF13-9283-49F4-8D51-8BB6900249DA}"/>
          </ac:picMkLst>
        </pc:picChg>
        <pc:picChg chg="add del mod">
          <ac:chgData name="Stephen Marshall" userId="39ca1400-9608-4397-a45f-a2f3b0ec4fd2" providerId="ADAL" clId="{227EBF6C-6D74-4DF3-94A8-7423570EADDF}" dt="2022-02-14T23:21:05.876" v="85" actId="478"/>
          <ac:picMkLst>
            <pc:docMk/>
            <pc:sldMk cId="3048481521" sldId="328"/>
            <ac:picMk id="4" creationId="{0E15BCDF-BFF8-4797-BE62-0189FB8DC9A7}"/>
          </ac:picMkLst>
        </pc:picChg>
        <pc:picChg chg="mod">
          <ac:chgData name="Stephen Marshall" userId="39ca1400-9608-4397-a45f-a2f3b0ec4fd2" providerId="ADAL" clId="{227EBF6C-6D74-4DF3-94A8-7423570EADDF}" dt="2022-02-14T23:21:35.033" v="89" actId="1076"/>
          <ac:picMkLst>
            <pc:docMk/>
            <pc:sldMk cId="3048481521" sldId="328"/>
            <ac:picMk id="5" creationId="{026D1AAF-AC08-4133-A3AC-5C308BEFB79A}"/>
          </ac:picMkLst>
        </pc:picChg>
        <pc:picChg chg="del">
          <ac:chgData name="Stephen Marshall" userId="39ca1400-9608-4397-a45f-a2f3b0ec4fd2" providerId="ADAL" clId="{227EBF6C-6D74-4DF3-94A8-7423570EADDF}" dt="2022-02-14T21:58:27.180" v="43" actId="478"/>
          <ac:picMkLst>
            <pc:docMk/>
            <pc:sldMk cId="3048481521" sldId="328"/>
            <ac:picMk id="16" creationId="{0227891B-86AD-4367-BC64-E9CE830BA1C8}"/>
          </ac:picMkLst>
        </pc:picChg>
        <pc:picChg chg="del">
          <ac:chgData name="Stephen Marshall" userId="39ca1400-9608-4397-a45f-a2f3b0ec4fd2" providerId="ADAL" clId="{227EBF6C-6D74-4DF3-94A8-7423570EADDF}" dt="2022-02-14T21:58:28.047" v="44" actId="478"/>
          <ac:picMkLst>
            <pc:docMk/>
            <pc:sldMk cId="3048481521" sldId="328"/>
            <ac:picMk id="17" creationId="{C046F047-6737-4B8A-B946-1705B314D770}"/>
          </ac:picMkLst>
        </pc:picChg>
      </pc:sldChg>
      <pc:sldChg chg="delSp modSp mod">
        <pc:chgData name="Stephen Marshall" userId="39ca1400-9608-4397-a45f-a2f3b0ec4fd2" providerId="ADAL" clId="{227EBF6C-6D74-4DF3-94A8-7423570EADDF}" dt="2022-02-14T21:57:54.645" v="18" actId="1076"/>
        <pc:sldMkLst>
          <pc:docMk/>
          <pc:sldMk cId="2975913863" sldId="1487"/>
        </pc:sldMkLst>
        <pc:spChg chg="mod">
          <ac:chgData name="Stephen Marshall" userId="39ca1400-9608-4397-a45f-a2f3b0ec4fd2" providerId="ADAL" clId="{227EBF6C-6D74-4DF3-94A8-7423570EADDF}" dt="2022-02-14T21:57:54.645" v="18" actId="1076"/>
          <ac:spMkLst>
            <pc:docMk/>
            <pc:sldMk cId="2975913863" sldId="1487"/>
            <ac:spMk id="8" creationId="{B6DF3CB6-ED01-4041-AE2D-291CE6F01A91}"/>
          </ac:spMkLst>
        </pc:spChg>
        <pc:picChg chg="del">
          <ac:chgData name="Stephen Marshall" userId="39ca1400-9608-4397-a45f-a2f3b0ec4fd2" providerId="ADAL" clId="{227EBF6C-6D74-4DF3-94A8-7423570EADDF}" dt="2022-02-14T21:56:59.057" v="11" actId="478"/>
          <ac:picMkLst>
            <pc:docMk/>
            <pc:sldMk cId="2975913863" sldId="1487"/>
            <ac:picMk id="3" creationId="{FC460C2C-17AF-490F-B5ED-16C2FB485F38}"/>
          </ac:picMkLst>
        </pc:picChg>
        <pc:picChg chg="del mod">
          <ac:chgData name="Stephen Marshall" userId="39ca1400-9608-4397-a45f-a2f3b0ec4fd2" providerId="ADAL" clId="{227EBF6C-6D74-4DF3-94A8-7423570EADDF}" dt="2022-02-14T21:57:33.761" v="14" actId="478"/>
          <ac:picMkLst>
            <pc:docMk/>
            <pc:sldMk cId="2975913863" sldId="1487"/>
            <ac:picMk id="4" creationId="{C00200D2-FFAB-4A9C-9856-5808D750A79C}"/>
          </ac:picMkLst>
        </pc:picChg>
        <pc:picChg chg="mod">
          <ac:chgData name="Stephen Marshall" userId="39ca1400-9608-4397-a45f-a2f3b0ec4fd2" providerId="ADAL" clId="{227EBF6C-6D74-4DF3-94A8-7423570EADDF}" dt="2022-02-14T21:57:47.221" v="17" actId="14100"/>
          <ac:picMkLst>
            <pc:docMk/>
            <pc:sldMk cId="2975913863" sldId="1487"/>
            <ac:picMk id="5" creationId="{D120018E-70C8-437A-A0B8-30973E7BD4E5}"/>
          </ac:picMkLst>
        </pc:picChg>
      </pc:sldChg>
      <pc:sldChg chg="del">
        <pc:chgData name="Stephen Marshall" userId="39ca1400-9608-4397-a45f-a2f3b0ec4fd2" providerId="ADAL" clId="{227EBF6C-6D74-4DF3-94A8-7423570EADDF}" dt="2022-02-14T21:53:14.629" v="1" actId="47"/>
        <pc:sldMkLst>
          <pc:docMk/>
          <pc:sldMk cId="1367731997" sldId="1488"/>
        </pc:sldMkLst>
      </pc:sldChg>
      <pc:sldChg chg="delSp modSp mod">
        <pc:chgData name="Stephen Marshall" userId="39ca1400-9608-4397-a45f-a2f3b0ec4fd2" providerId="ADAL" clId="{227EBF6C-6D74-4DF3-94A8-7423570EADDF}" dt="2022-02-14T21:54:49.759" v="10" actId="1076"/>
        <pc:sldMkLst>
          <pc:docMk/>
          <pc:sldMk cId="1428622569" sldId="1489"/>
        </pc:sldMkLst>
        <pc:spChg chg="mod">
          <ac:chgData name="Stephen Marshall" userId="39ca1400-9608-4397-a45f-a2f3b0ec4fd2" providerId="ADAL" clId="{227EBF6C-6D74-4DF3-94A8-7423570EADDF}" dt="2022-02-14T21:54:49.759" v="10" actId="1076"/>
          <ac:spMkLst>
            <pc:docMk/>
            <pc:sldMk cId="1428622569" sldId="1489"/>
            <ac:spMk id="6" creationId="{27B71122-CDA4-40B6-957C-9215929F5AFF}"/>
          </ac:spMkLst>
        </pc:spChg>
        <pc:picChg chg="del">
          <ac:chgData name="Stephen Marshall" userId="39ca1400-9608-4397-a45f-a2f3b0ec4fd2" providerId="ADAL" clId="{227EBF6C-6D74-4DF3-94A8-7423570EADDF}" dt="2022-02-14T21:53:27.861" v="3" actId="478"/>
          <ac:picMkLst>
            <pc:docMk/>
            <pc:sldMk cId="1428622569" sldId="1489"/>
            <ac:picMk id="3" creationId="{0B829704-1C23-4425-9678-B828B3907817}"/>
          </ac:picMkLst>
        </pc:picChg>
        <pc:picChg chg="mod ord">
          <ac:chgData name="Stephen Marshall" userId="39ca1400-9608-4397-a45f-a2f3b0ec4fd2" providerId="ADAL" clId="{227EBF6C-6D74-4DF3-94A8-7423570EADDF}" dt="2022-02-14T21:54:34.420" v="8" actId="167"/>
          <ac:picMkLst>
            <pc:docMk/>
            <pc:sldMk cId="1428622569" sldId="1489"/>
            <ac:picMk id="4" creationId="{512A32D1-1F40-4ADB-A098-50E61121A5FD}"/>
          </ac:picMkLst>
        </pc:picChg>
      </pc:sldChg>
      <pc:sldChg chg="del">
        <pc:chgData name="Stephen Marshall" userId="39ca1400-9608-4397-a45f-a2f3b0ec4fd2" providerId="ADAL" clId="{227EBF6C-6D74-4DF3-94A8-7423570EADDF}" dt="2022-02-14T21:53:11.776" v="0" actId="47"/>
        <pc:sldMkLst>
          <pc:docMk/>
          <pc:sldMk cId="2898120969" sldId="1490"/>
        </pc:sldMkLst>
      </pc:sldChg>
      <pc:sldChg chg="del">
        <pc:chgData name="Stephen Marshall" userId="39ca1400-9608-4397-a45f-a2f3b0ec4fd2" providerId="ADAL" clId="{227EBF6C-6D74-4DF3-94A8-7423570EADDF}" dt="2022-02-14T21:53:18.221" v="2" actId="47"/>
        <pc:sldMkLst>
          <pc:docMk/>
          <pc:sldMk cId="2231269817" sldId="1491"/>
        </pc:sldMkLst>
      </pc:sldChg>
      <pc:sldChg chg="addSp delSp modSp mod">
        <pc:chgData name="Stephen Marshall" userId="39ca1400-9608-4397-a45f-a2f3b0ec4fd2" providerId="ADAL" clId="{227EBF6C-6D74-4DF3-94A8-7423570EADDF}" dt="2022-02-14T23:20:12.029" v="82" actId="1076"/>
        <pc:sldMkLst>
          <pc:docMk/>
          <pc:sldMk cId="3300690476" sldId="1492"/>
        </pc:sldMkLst>
        <pc:spChg chg="mod">
          <ac:chgData name="Stephen Marshall" userId="39ca1400-9608-4397-a45f-a2f3b0ec4fd2" providerId="ADAL" clId="{227EBF6C-6D74-4DF3-94A8-7423570EADDF}" dt="2022-02-14T22:04:03.132" v="61" actId="20577"/>
          <ac:spMkLst>
            <pc:docMk/>
            <pc:sldMk cId="3300690476" sldId="1492"/>
            <ac:spMk id="2" creationId="{605A4910-87A3-436D-8601-32C197E337EF}"/>
          </ac:spMkLst>
        </pc:spChg>
        <pc:spChg chg="del">
          <ac:chgData name="Stephen Marshall" userId="39ca1400-9608-4397-a45f-a2f3b0ec4fd2" providerId="ADAL" clId="{227EBF6C-6D74-4DF3-94A8-7423570EADDF}" dt="2022-02-14T22:04:06.837" v="62" actId="478"/>
          <ac:spMkLst>
            <pc:docMk/>
            <pc:sldMk cId="3300690476" sldId="1492"/>
            <ac:spMk id="6" creationId="{3637CA24-A1FC-4C29-9C58-DAF32583497E}"/>
          </ac:spMkLst>
        </pc:spChg>
        <pc:spChg chg="add mod">
          <ac:chgData name="Stephen Marshall" userId="39ca1400-9608-4397-a45f-a2f3b0ec4fd2" providerId="ADAL" clId="{227EBF6C-6D74-4DF3-94A8-7423570EADDF}" dt="2022-02-14T22:04:31.661" v="72" actId="20577"/>
          <ac:spMkLst>
            <pc:docMk/>
            <pc:sldMk cId="3300690476" sldId="1492"/>
            <ac:spMk id="7" creationId="{8E672F98-1433-4BF5-8DE1-AD77998E752D}"/>
          </ac:spMkLst>
        </pc:spChg>
        <pc:picChg chg="del">
          <ac:chgData name="Stephen Marshall" userId="39ca1400-9608-4397-a45f-a2f3b0ec4fd2" providerId="ADAL" clId="{227EBF6C-6D74-4DF3-94A8-7423570EADDF}" dt="2022-02-14T22:04:18.249" v="64" actId="478"/>
          <ac:picMkLst>
            <pc:docMk/>
            <pc:sldMk cId="3300690476" sldId="1492"/>
            <ac:picMk id="3" creationId="{83E463DC-9E7A-4151-B207-1F53DFCFE2BB}"/>
          </ac:picMkLst>
        </pc:picChg>
        <pc:picChg chg="del">
          <ac:chgData name="Stephen Marshall" userId="39ca1400-9608-4397-a45f-a2f3b0ec4fd2" providerId="ADAL" clId="{227EBF6C-6D74-4DF3-94A8-7423570EADDF}" dt="2022-02-14T22:03:55.716" v="56" actId="478"/>
          <ac:picMkLst>
            <pc:docMk/>
            <pc:sldMk cId="3300690476" sldId="1492"/>
            <ac:picMk id="4" creationId="{7C0E30FE-4501-4EA0-9E84-A6062B13F809}"/>
          </ac:picMkLst>
        </pc:picChg>
        <pc:picChg chg="mod">
          <ac:chgData name="Stephen Marshall" userId="39ca1400-9608-4397-a45f-a2f3b0ec4fd2" providerId="ADAL" clId="{227EBF6C-6D74-4DF3-94A8-7423570EADDF}" dt="2022-02-14T23:17:13.179" v="75" actId="1076"/>
          <ac:picMkLst>
            <pc:docMk/>
            <pc:sldMk cId="3300690476" sldId="1492"/>
            <ac:picMk id="5" creationId="{E292A241-58E2-4037-BF4F-51BD0088DD02}"/>
          </ac:picMkLst>
        </pc:picChg>
        <pc:picChg chg="del mod">
          <ac:chgData name="Stephen Marshall" userId="39ca1400-9608-4397-a45f-a2f3b0ec4fd2" providerId="ADAL" clId="{227EBF6C-6D74-4DF3-94A8-7423570EADDF}" dt="2022-02-14T23:19:20.835" v="78" actId="478"/>
          <ac:picMkLst>
            <pc:docMk/>
            <pc:sldMk cId="3300690476" sldId="1492"/>
            <ac:picMk id="8" creationId="{86A8BEB0-348B-4833-8215-F822A5E549E6}"/>
          </ac:picMkLst>
        </pc:picChg>
        <pc:picChg chg="del">
          <ac:chgData name="Stephen Marshall" userId="39ca1400-9608-4397-a45f-a2f3b0ec4fd2" providerId="ADAL" clId="{227EBF6C-6D74-4DF3-94A8-7423570EADDF}" dt="2022-02-14T23:19:43.851" v="79" actId="478"/>
          <ac:picMkLst>
            <pc:docMk/>
            <pc:sldMk cId="3300690476" sldId="1492"/>
            <ac:picMk id="9" creationId="{C1D2070E-940A-48A7-9985-BAE48E5244ED}"/>
          </ac:picMkLst>
        </pc:picChg>
        <pc:picChg chg="mod">
          <ac:chgData name="Stephen Marshall" userId="39ca1400-9608-4397-a45f-a2f3b0ec4fd2" providerId="ADAL" clId="{227EBF6C-6D74-4DF3-94A8-7423570EADDF}" dt="2022-02-14T23:20:12.029" v="82" actId="1076"/>
          <ac:picMkLst>
            <pc:docMk/>
            <pc:sldMk cId="3300690476" sldId="1492"/>
            <ac:picMk id="10" creationId="{74BE0ABD-6662-400F-B509-B030483DD0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2"/>
            <a:ext cx="3169920" cy="481727"/>
          </a:xfrm>
          <a:prstGeom prst="rect">
            <a:avLst/>
          </a:prstGeom>
        </p:spPr>
        <p:txBody>
          <a:bodyPr vert="horz" lIns="96651" tIns="48326" rIns="96651" bIns="48326" rtlCol="0"/>
          <a:lstStyle>
            <a:lvl1pPr algn="r">
              <a:defRPr sz="1300"/>
            </a:lvl1pPr>
          </a:lstStyle>
          <a:p>
            <a:fld id="{336B9187-3DD9-4D20-9761-CACDDBE56092}" type="datetimeFigureOut">
              <a:rPr lang="en-US" smtClean="0"/>
              <a:t>2/16/2022</a:t>
            </a:fld>
            <a:endParaRPr lang="en-US"/>
          </a:p>
        </p:txBody>
      </p:sp>
      <p:sp>
        <p:nvSpPr>
          <p:cNvPr id="4" name="Slide Image Placeholder 3"/>
          <p:cNvSpPr>
            <a:spLocks noGrp="1" noRot="1" noChangeAspect="1"/>
          </p:cNvSpPr>
          <p:nvPr>
            <p:ph type="sldImg" idx="2"/>
          </p:nvPr>
        </p:nvSpPr>
        <p:spPr>
          <a:xfrm>
            <a:off x="1560513" y="1200150"/>
            <a:ext cx="4194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9"/>
            <a:ext cx="5852160" cy="3780473"/>
          </a:xfrm>
          <a:prstGeom prst="rect">
            <a:avLst/>
          </a:prstGeom>
        </p:spPr>
        <p:txBody>
          <a:bodyPr vert="horz" lIns="96651" tIns="48326" rIns="96651" bIns="4832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B56F81AD-D90C-4C6B-80E2-1600E5B9E5E7}" type="slidenum">
              <a:rPr lang="en-US" smtClean="0"/>
              <a:t>‹#›</a:t>
            </a:fld>
            <a:endParaRPr lang="en-US"/>
          </a:p>
        </p:txBody>
      </p:sp>
    </p:spTree>
    <p:extLst>
      <p:ext uri="{BB962C8B-B14F-4D97-AF65-F5344CB8AC3E}">
        <p14:creationId xmlns:p14="http://schemas.microsoft.com/office/powerpoint/2010/main" val="3819910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5075" y="695325"/>
            <a:ext cx="4479925" cy="3462338"/>
          </a:xfrm>
        </p:spPr>
      </p:sp>
      <p:sp>
        <p:nvSpPr>
          <p:cNvPr id="3" name="Notes Placeholder 2"/>
          <p:cNvSpPr>
            <a:spLocks noGrp="1"/>
          </p:cNvSpPr>
          <p:nvPr>
            <p:ph type="body" idx="1"/>
          </p:nvPr>
        </p:nvSpPr>
        <p:spPr/>
        <p:txBody>
          <a:bodyPr>
            <a:normAutofit/>
          </a:bodyPr>
          <a:lstStyle/>
          <a:p>
            <a:r>
              <a:rPr lang="en-US" sz="1100" dirty="0">
                <a:solidFill>
                  <a:srgbClr val="000000"/>
                </a:solidFill>
                <a:latin typeface="Calibri" panose="020F0502020204030204" pitchFamily="34" charset="0"/>
              </a:rPr>
              <a:t>Formatting:</a:t>
            </a:r>
          </a:p>
          <a:p>
            <a:r>
              <a:rPr lang="en-US" sz="1100" dirty="0">
                <a:solidFill>
                  <a:srgbClr val="000000"/>
                </a:solidFill>
                <a:latin typeface="Calibri" panose="020F0502020204030204" pitchFamily="34" charset="0"/>
              </a:rPr>
              <a:t>Identifying the quarter:   2Q20</a:t>
            </a:r>
          </a:p>
          <a:p>
            <a:r>
              <a:rPr lang="en-US" sz="1100" dirty="0">
                <a:solidFill>
                  <a:srgbClr val="000000"/>
                </a:solidFill>
                <a:latin typeface="Calibri" panose="020F0502020204030204" pitchFamily="34" charset="0"/>
              </a:rPr>
              <a:t>Decimal Places: if returns or dollars, one decimal (+20.5%). If yields, 2 decimal places (.66%)</a:t>
            </a:r>
            <a:endParaRPr lang="en-US" dirty="0"/>
          </a:p>
        </p:txBody>
      </p:sp>
      <p:sp>
        <p:nvSpPr>
          <p:cNvPr id="4" name="Slide Number Placeholder 3"/>
          <p:cNvSpPr>
            <a:spLocks noGrp="1"/>
          </p:cNvSpPr>
          <p:nvPr>
            <p:ph type="sldNum" sz="quarter" idx="10"/>
          </p:nvPr>
        </p:nvSpPr>
        <p:spPr/>
        <p:txBody>
          <a:bodyPr/>
          <a:lstStyle/>
          <a:p>
            <a:fld id="{72BA55FE-D91B-434E-96A9-48C31A87CDD5}" type="slidenum">
              <a:rPr lang="en-US" smtClean="0"/>
              <a:pPr/>
              <a:t>2</a:t>
            </a:fld>
            <a:endParaRPr lang="en-US" dirty="0"/>
          </a:p>
        </p:txBody>
      </p:sp>
    </p:spTree>
    <p:extLst>
      <p:ext uri="{BB962C8B-B14F-4D97-AF65-F5344CB8AC3E}">
        <p14:creationId xmlns:p14="http://schemas.microsoft.com/office/powerpoint/2010/main" val="357339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5075" y="695325"/>
            <a:ext cx="4479925" cy="3462338"/>
          </a:xfrm>
        </p:spPr>
      </p:sp>
      <p:sp>
        <p:nvSpPr>
          <p:cNvPr id="3" name="Notes Placeholder 2"/>
          <p:cNvSpPr>
            <a:spLocks noGrp="1"/>
          </p:cNvSpPr>
          <p:nvPr>
            <p:ph type="body" idx="1"/>
          </p:nvPr>
        </p:nvSpPr>
        <p:spPr/>
        <p:txBody>
          <a:bodyPr>
            <a:normAutofit/>
          </a:bodyPr>
          <a:lstStyle/>
          <a:p>
            <a:r>
              <a:rPr lang="en-US" sz="1100" dirty="0">
                <a:solidFill>
                  <a:srgbClr val="000000"/>
                </a:solidFill>
                <a:latin typeface="Calibri" panose="020F0502020204030204" pitchFamily="34" charset="0"/>
              </a:rPr>
              <a:t>Formatting:</a:t>
            </a:r>
          </a:p>
          <a:p>
            <a:r>
              <a:rPr lang="en-US" sz="1100" dirty="0">
                <a:solidFill>
                  <a:srgbClr val="000000"/>
                </a:solidFill>
                <a:latin typeface="Calibri" panose="020F0502020204030204" pitchFamily="34" charset="0"/>
              </a:rPr>
              <a:t>Identifying the quarter:   2Q20</a:t>
            </a:r>
          </a:p>
          <a:p>
            <a:r>
              <a:rPr lang="en-US" sz="1100" dirty="0">
                <a:solidFill>
                  <a:srgbClr val="000000"/>
                </a:solidFill>
                <a:latin typeface="Calibri" panose="020F0502020204030204" pitchFamily="34" charset="0"/>
              </a:rPr>
              <a:t>Decimal Places: if returns or dollars, one decimal (+20.5%). If yields, 2 decimal places (.66%)</a:t>
            </a:r>
            <a:endParaRPr lang="en-US" dirty="0"/>
          </a:p>
        </p:txBody>
      </p:sp>
      <p:sp>
        <p:nvSpPr>
          <p:cNvPr id="4" name="Slide Number Placeholder 3"/>
          <p:cNvSpPr>
            <a:spLocks noGrp="1"/>
          </p:cNvSpPr>
          <p:nvPr>
            <p:ph type="sldNum" sz="quarter" idx="10"/>
          </p:nvPr>
        </p:nvSpPr>
        <p:spPr/>
        <p:txBody>
          <a:bodyPr/>
          <a:lstStyle/>
          <a:p>
            <a:fld id="{72BA55FE-D91B-434E-96A9-48C31A87CDD5}" type="slidenum">
              <a:rPr lang="en-US" smtClean="0"/>
              <a:pPr/>
              <a:t>3</a:t>
            </a:fld>
            <a:endParaRPr lang="en-US" dirty="0"/>
          </a:p>
        </p:txBody>
      </p:sp>
    </p:spTree>
    <p:extLst>
      <p:ext uri="{BB962C8B-B14F-4D97-AF65-F5344CB8AC3E}">
        <p14:creationId xmlns:p14="http://schemas.microsoft.com/office/powerpoint/2010/main" val="62336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Option 1 General">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4023" y="658906"/>
            <a:ext cx="5144107" cy="916172"/>
          </a:xfrm>
          <a:prstGeom prst="rect">
            <a:avLst/>
          </a:prstGeom>
        </p:spPr>
      </p:pic>
      <p:sp>
        <p:nvSpPr>
          <p:cNvPr id="24" name="Rectangle 23"/>
          <p:cNvSpPr/>
          <p:nvPr/>
        </p:nvSpPr>
        <p:spPr>
          <a:xfrm>
            <a:off x="0" y="6909701"/>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34" name="Text Placeholder 15">
            <a:extLst>
              <a:ext uri="{FF2B5EF4-FFF2-40B4-BE49-F238E27FC236}">
                <a16:creationId xmlns:a16="http://schemas.microsoft.com/office/drawing/2014/main" id="{418BDBF5-C51E-4456-B723-B1F761C6B328}"/>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35" name="Text Placeholder 15">
            <a:extLst>
              <a:ext uri="{FF2B5EF4-FFF2-40B4-BE49-F238E27FC236}">
                <a16:creationId xmlns:a16="http://schemas.microsoft.com/office/drawing/2014/main" id="{0A409908-B86F-4618-8C1E-9CDBD7B2218F}"/>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9F8E92D9-3394-43DC-87CE-589968B9B0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1925934"/>
            <a:ext cx="9564026" cy="154810"/>
          </a:xfrm>
          <a:prstGeom prst="rect">
            <a:avLst/>
          </a:prstGeom>
        </p:spPr>
      </p:pic>
      <p:pic>
        <p:nvPicPr>
          <p:cNvPr id="17" name="Picture 16">
            <a:extLst>
              <a:ext uri="{FF2B5EF4-FFF2-40B4-BE49-F238E27FC236}">
                <a16:creationId xmlns:a16="http://schemas.microsoft.com/office/drawing/2014/main" id="{FB1749D5-4DA6-4532-AE78-4BC22FD1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355828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Option 3 PW">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5" name="Rectangle 14"/>
          <p:cNvSpPr/>
          <p:nvPr/>
        </p:nvSpPr>
        <p:spPr>
          <a:xfrm>
            <a:off x="478466" y="6734885"/>
            <a:ext cx="9579933" cy="600164"/>
          </a:xfrm>
          <a:prstGeom prst="rect">
            <a:avLst/>
          </a:prstGeom>
        </p:spPr>
        <p:txBody>
          <a:bodyPr wrap="square">
            <a:spAutoFit/>
          </a:bodyPr>
          <a:lstStyle/>
          <a:p>
            <a:pPr algn="l">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l">
              <a:spcAft>
                <a:spcPts val="600"/>
              </a:spcAft>
            </a:pPr>
            <a:r>
              <a:rPr lang="en-US" sz="1400" dirty="0">
                <a:solidFill>
                  <a:schemeClr val="bg1">
                    <a:lumMod val="50000"/>
                  </a:schemeClr>
                </a:solidFill>
                <a:latin typeface="+mn-lt"/>
                <a:cs typeface="Times New Roman" pitchFamily="18" charset="0"/>
              </a:rPr>
              <a:t>www.BeaconPointe.com</a:t>
            </a:r>
          </a:p>
        </p:txBody>
      </p:sp>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12" name="Picture 11">
            <a:extLst>
              <a:ext uri="{FF2B5EF4-FFF2-40B4-BE49-F238E27FC236}">
                <a16:creationId xmlns:a16="http://schemas.microsoft.com/office/drawing/2014/main" id="{FC1187D0-C73A-4E55-B827-0020F4190779}"/>
              </a:ext>
            </a:extLst>
          </p:cNvPr>
          <p:cNvPicPr>
            <a:picLocks/>
          </p:cNvPicPr>
          <p:nvPr/>
        </p:nvPicPr>
        <p:blipFill>
          <a:blip r:embed="rId4"/>
          <a:stretch>
            <a:fillRect/>
          </a:stretch>
        </p:blipFill>
        <p:spPr>
          <a:xfrm>
            <a:off x="478466" y="6443360"/>
            <a:ext cx="4846320" cy="228600"/>
          </a:xfrm>
          <a:prstGeom prst="rect">
            <a:avLst/>
          </a:prstGeom>
        </p:spPr>
      </p:pic>
    </p:spTree>
    <p:extLst>
      <p:ext uri="{BB962C8B-B14F-4D97-AF65-F5344CB8AC3E}">
        <p14:creationId xmlns:p14="http://schemas.microsoft.com/office/powerpoint/2010/main" val="304314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Option 3 IC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5" name="Rectangle 14"/>
          <p:cNvSpPr/>
          <p:nvPr/>
        </p:nvSpPr>
        <p:spPr>
          <a:xfrm>
            <a:off x="478466" y="6734885"/>
            <a:ext cx="9579933" cy="600164"/>
          </a:xfrm>
          <a:prstGeom prst="rect">
            <a:avLst/>
          </a:prstGeom>
        </p:spPr>
        <p:txBody>
          <a:bodyPr wrap="square">
            <a:spAutoFit/>
          </a:bodyPr>
          <a:lstStyle/>
          <a:p>
            <a:pPr algn="l">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l">
              <a:spcAft>
                <a:spcPts val="600"/>
              </a:spcAft>
            </a:pPr>
            <a:r>
              <a:rPr lang="en-US" sz="1400" dirty="0">
                <a:solidFill>
                  <a:schemeClr val="bg1">
                    <a:lumMod val="50000"/>
                  </a:schemeClr>
                </a:solidFill>
                <a:latin typeface="+mn-lt"/>
                <a:cs typeface="Times New Roman" pitchFamily="18" charset="0"/>
              </a:rPr>
              <a:t>www.BeaconPointe.com</a:t>
            </a:r>
          </a:p>
        </p:txBody>
      </p:sp>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 name="Picture 1">
            <a:extLst>
              <a:ext uri="{FF2B5EF4-FFF2-40B4-BE49-F238E27FC236}">
                <a16:creationId xmlns:a16="http://schemas.microsoft.com/office/drawing/2014/main" id="{56909A0B-131E-4CF8-8D89-50B2B562D1E9}"/>
              </a:ext>
            </a:extLst>
          </p:cNvPr>
          <p:cNvPicPr>
            <a:picLocks/>
          </p:cNvPicPr>
          <p:nvPr/>
        </p:nvPicPr>
        <p:blipFill>
          <a:blip r:embed="rId4"/>
          <a:stretch>
            <a:fillRect/>
          </a:stretch>
        </p:blipFill>
        <p:spPr>
          <a:xfrm>
            <a:off x="478466" y="6443360"/>
            <a:ext cx="4846320" cy="228600"/>
          </a:xfrm>
          <a:prstGeom prst="rect">
            <a:avLst/>
          </a:prstGeom>
        </p:spPr>
      </p:pic>
    </p:spTree>
    <p:extLst>
      <p:ext uri="{BB962C8B-B14F-4D97-AF65-F5344CB8AC3E}">
        <p14:creationId xmlns:p14="http://schemas.microsoft.com/office/powerpoint/2010/main" val="2590993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Option 3 RP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5" name="Rectangle 14"/>
          <p:cNvSpPr/>
          <p:nvPr/>
        </p:nvSpPr>
        <p:spPr>
          <a:xfrm>
            <a:off x="478466" y="6734885"/>
            <a:ext cx="9579933" cy="600164"/>
          </a:xfrm>
          <a:prstGeom prst="rect">
            <a:avLst/>
          </a:prstGeom>
        </p:spPr>
        <p:txBody>
          <a:bodyPr wrap="square">
            <a:spAutoFit/>
          </a:bodyPr>
          <a:lstStyle/>
          <a:p>
            <a:pPr algn="l">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l">
              <a:spcAft>
                <a:spcPts val="600"/>
              </a:spcAft>
            </a:pPr>
            <a:r>
              <a:rPr lang="en-US" sz="1400" dirty="0">
                <a:solidFill>
                  <a:schemeClr val="bg1">
                    <a:lumMod val="50000"/>
                  </a:schemeClr>
                </a:solidFill>
                <a:latin typeface="+mn-lt"/>
                <a:cs typeface="Times New Roman" pitchFamily="18" charset="0"/>
              </a:rPr>
              <a:t>www.BeaconPointe.com</a:t>
            </a:r>
          </a:p>
        </p:txBody>
      </p:sp>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12" name="Picture 11">
            <a:extLst>
              <a:ext uri="{FF2B5EF4-FFF2-40B4-BE49-F238E27FC236}">
                <a16:creationId xmlns:a16="http://schemas.microsoft.com/office/drawing/2014/main" id="{06DB1165-6E12-450F-9085-ECFA6F170DE8}"/>
              </a:ext>
            </a:extLst>
          </p:cNvPr>
          <p:cNvPicPr>
            <a:picLocks/>
          </p:cNvPicPr>
          <p:nvPr/>
        </p:nvPicPr>
        <p:blipFill>
          <a:blip r:embed="rId4"/>
          <a:stretch>
            <a:fillRect/>
          </a:stretch>
        </p:blipFill>
        <p:spPr>
          <a:xfrm>
            <a:off x="478466" y="6443360"/>
            <a:ext cx="4846320" cy="228600"/>
          </a:xfrm>
          <a:prstGeom prst="rect">
            <a:avLst/>
          </a:prstGeom>
        </p:spPr>
      </p:pic>
    </p:spTree>
    <p:extLst>
      <p:ext uri="{BB962C8B-B14F-4D97-AF65-F5344CB8AC3E}">
        <p14:creationId xmlns:p14="http://schemas.microsoft.com/office/powerpoint/2010/main" val="1029509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Option 4 General">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5B1E56D-A6C3-40AD-8E15-9886EB613ED5}"/>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6" name="Rectangle 5"/>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4" name="Picture 3">
            <a:extLst>
              <a:ext uri="{FF2B5EF4-FFF2-40B4-BE49-F238E27FC236}">
                <a16:creationId xmlns:a16="http://schemas.microsoft.com/office/drawing/2014/main" id="{B8377C77-CE9F-4F15-9697-772CC130D6E3}"/>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18" name="Text Placeholder 15">
            <a:extLst>
              <a:ext uri="{FF2B5EF4-FFF2-40B4-BE49-F238E27FC236}">
                <a16:creationId xmlns:a16="http://schemas.microsoft.com/office/drawing/2014/main" id="{ED55597C-5D60-4302-B171-810358683170}"/>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9" name="Text Placeholder 15">
            <a:extLst>
              <a:ext uri="{FF2B5EF4-FFF2-40B4-BE49-F238E27FC236}">
                <a16:creationId xmlns:a16="http://schemas.microsoft.com/office/drawing/2014/main" id="{2D8E42B0-5833-4AD0-812A-46B16E45BDA8}"/>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Tree>
    <p:extLst>
      <p:ext uri="{BB962C8B-B14F-4D97-AF65-F5344CB8AC3E}">
        <p14:creationId xmlns:p14="http://schemas.microsoft.com/office/powerpoint/2010/main" val="3377678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Option 4 PW">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E09AEF6E-D1CC-44FC-8173-B2E5E4812D14}"/>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sp>
        <p:nvSpPr>
          <p:cNvPr id="7" name="Rectangle 6"/>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17" name="Picture 16">
            <a:extLst>
              <a:ext uri="{FF2B5EF4-FFF2-40B4-BE49-F238E27FC236}">
                <a16:creationId xmlns:a16="http://schemas.microsoft.com/office/drawing/2014/main" id="{66596D39-D566-4572-AA31-2844A7673660}"/>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22" name="Text Placeholder 15">
            <a:extLst>
              <a:ext uri="{FF2B5EF4-FFF2-40B4-BE49-F238E27FC236}">
                <a16:creationId xmlns:a16="http://schemas.microsoft.com/office/drawing/2014/main" id="{D774FD1F-FDC9-4876-A190-076B3EF9031B}"/>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23" name="Text Placeholder 15">
            <a:extLst>
              <a:ext uri="{FF2B5EF4-FFF2-40B4-BE49-F238E27FC236}">
                <a16:creationId xmlns:a16="http://schemas.microsoft.com/office/drawing/2014/main" id="{A50FACDD-F44E-4F7B-8365-3177AABDAAC6}"/>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Tree>
    <p:extLst>
      <p:ext uri="{BB962C8B-B14F-4D97-AF65-F5344CB8AC3E}">
        <p14:creationId xmlns:p14="http://schemas.microsoft.com/office/powerpoint/2010/main" val="216851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Option 4 IC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814B88BD-B422-4183-A311-7BE50B8DF26C}"/>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sp>
        <p:nvSpPr>
          <p:cNvPr id="7" name="Rectangle 6"/>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17" name="Picture 16">
            <a:extLst>
              <a:ext uri="{FF2B5EF4-FFF2-40B4-BE49-F238E27FC236}">
                <a16:creationId xmlns:a16="http://schemas.microsoft.com/office/drawing/2014/main" id="{8244A9DF-D306-4EDB-9790-C0D0D159E6B7}"/>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22" name="Text Placeholder 15">
            <a:extLst>
              <a:ext uri="{FF2B5EF4-FFF2-40B4-BE49-F238E27FC236}">
                <a16:creationId xmlns:a16="http://schemas.microsoft.com/office/drawing/2014/main" id="{07EA151A-3AFC-4FA1-B649-94A836B429D7}"/>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23" name="Text Placeholder 15">
            <a:extLst>
              <a:ext uri="{FF2B5EF4-FFF2-40B4-BE49-F238E27FC236}">
                <a16:creationId xmlns:a16="http://schemas.microsoft.com/office/drawing/2014/main" id="{A3B10D3A-FEE0-4894-8F3F-0E467BE7D9CC}"/>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Tree>
    <p:extLst>
      <p:ext uri="{BB962C8B-B14F-4D97-AF65-F5344CB8AC3E}">
        <p14:creationId xmlns:p14="http://schemas.microsoft.com/office/powerpoint/2010/main" val="2163325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Slide Option 4 RP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FAAE35C3-CA3E-4CB2-9CC8-B2375E75C0D9}"/>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sp>
        <p:nvSpPr>
          <p:cNvPr id="15" name="Rectangle 14"/>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14" name="Text Placeholder 15"/>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7" name="Text Placeholder 15"/>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8B4E7ECF-E52B-4591-ADF9-E496B184065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Tree>
    <p:extLst>
      <p:ext uri="{BB962C8B-B14F-4D97-AF65-F5344CB8AC3E}">
        <p14:creationId xmlns:p14="http://schemas.microsoft.com/office/powerpoint/2010/main" val="32566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lide Option 5 General">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9CBCC118-9B62-4CA2-B4C9-9742AA1F8B8D}"/>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6" name="Rectangle 5"/>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0820EF84-5907-4352-870A-81E3D3AAEE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Tree>
    <p:extLst>
      <p:ext uri="{BB962C8B-B14F-4D97-AF65-F5344CB8AC3E}">
        <p14:creationId xmlns:p14="http://schemas.microsoft.com/office/powerpoint/2010/main" val="890982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Option 5 PW">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40A2764-EA58-4763-9784-D549782DAB5C}"/>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sp>
        <p:nvSpPr>
          <p:cNvPr id="7" name="Rectangle 6"/>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F597F488-2D04-476D-BB54-582C436A6B9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Tree>
    <p:extLst>
      <p:ext uri="{BB962C8B-B14F-4D97-AF65-F5344CB8AC3E}">
        <p14:creationId xmlns:p14="http://schemas.microsoft.com/office/powerpoint/2010/main" val="2743892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Slide Option 5 IC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1C3BA682-C15F-469B-966E-6EE32B82D5A1}"/>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sp>
        <p:nvSpPr>
          <p:cNvPr id="7" name="Rectangle 6"/>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FAFC5FA6-01E3-49CB-9FA3-1D9404C91A01}"/>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Tree>
    <p:extLst>
      <p:ext uri="{BB962C8B-B14F-4D97-AF65-F5344CB8AC3E}">
        <p14:creationId xmlns:p14="http://schemas.microsoft.com/office/powerpoint/2010/main" val="292528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Option 1 PW">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7067" y="636327"/>
            <a:ext cx="4507538" cy="1021459"/>
          </a:xfrm>
          <a:prstGeom prst="rect">
            <a:avLst/>
          </a:prstGeom>
        </p:spPr>
      </p:pic>
      <p:sp>
        <p:nvSpPr>
          <p:cNvPr id="21" name="Text Placeholder 15">
            <a:extLst>
              <a:ext uri="{FF2B5EF4-FFF2-40B4-BE49-F238E27FC236}">
                <a16:creationId xmlns:a16="http://schemas.microsoft.com/office/drawing/2014/main" id="{9F5DD320-E7AF-462C-86A5-6F3781C3596B}"/>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22" name="Rectangle 21">
            <a:extLst>
              <a:ext uri="{FF2B5EF4-FFF2-40B4-BE49-F238E27FC236}">
                <a16:creationId xmlns:a16="http://schemas.microsoft.com/office/drawing/2014/main" id="{11A0BE63-D3D6-4D81-B640-E764AA0F65BD}"/>
              </a:ext>
            </a:extLst>
          </p:cNvPr>
          <p:cNvSpPr/>
          <p:nvPr/>
        </p:nvSpPr>
        <p:spPr>
          <a:xfrm>
            <a:off x="0" y="6909701"/>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23" name="Text Placeholder 15">
            <a:extLst>
              <a:ext uri="{FF2B5EF4-FFF2-40B4-BE49-F238E27FC236}">
                <a16:creationId xmlns:a16="http://schemas.microsoft.com/office/drawing/2014/main" id="{3842BCB5-CB68-4B0F-96ED-E9D7724A1FCF}"/>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98ED9F0A-4B11-4DA2-ADBA-072792D57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6" name="Picture 15">
            <a:extLst>
              <a:ext uri="{FF2B5EF4-FFF2-40B4-BE49-F238E27FC236}">
                <a16:creationId xmlns:a16="http://schemas.microsoft.com/office/drawing/2014/main" id="{32891655-DA57-4F48-84AC-C2776D696B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2135819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lide Option 5 RP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5360B6-948D-4799-A12E-3BA771DDB42A}"/>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sp>
        <p:nvSpPr>
          <p:cNvPr id="15" name="Rectangle 14"/>
          <p:cNvSpPr/>
          <p:nvPr/>
        </p:nvSpPr>
        <p:spPr>
          <a:xfrm>
            <a:off x="0" y="6915646"/>
            <a:ext cx="10058399"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12"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47D7244B-6C9E-4392-86FB-E5FE6E7DFA1E}"/>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Tree>
    <p:extLst>
      <p:ext uri="{BB962C8B-B14F-4D97-AF65-F5344CB8AC3E}">
        <p14:creationId xmlns:p14="http://schemas.microsoft.com/office/powerpoint/2010/main" val="1112187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cxnSp>
        <p:nvCxnSpPr>
          <p:cNvPr id="9" name="Straight Connector 8"/>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FCF5825-5DEB-41E9-9281-9FB91FC4F33A}"/>
              </a:ext>
            </a:extLst>
          </p:cNvPr>
          <p:cNvSpPr>
            <a:spLocks noGrp="1"/>
          </p:cNvSpPr>
          <p:nvPr>
            <p:ph type="body" sz="quarter" idx="11" hasCustomPrompt="1"/>
          </p:nvPr>
        </p:nvSpPr>
        <p:spPr>
          <a:xfrm>
            <a:off x="1058344" y="1887310"/>
            <a:ext cx="7921625" cy="3533775"/>
          </a:xfrm>
          <a:prstGeom prst="rect">
            <a:avLst/>
          </a:prstGeom>
        </p:spPr>
        <p:txBody>
          <a:bodyPr/>
          <a:lstStyle>
            <a:lvl1pPr marL="228600" indent="-228600">
              <a:buFont typeface="Wingdings" panose="05000000000000000000" pitchFamily="2" charset="2"/>
              <a:buChar char="§"/>
              <a:defRPr sz="2400" cap="none" baseline="0">
                <a:latin typeface="+mn-lt"/>
              </a:defRPr>
            </a:lvl1pPr>
            <a:lvl2pPr marL="685800" indent="-228600">
              <a:buFont typeface="Wingdings" panose="05000000000000000000" pitchFamily="2" charset="2"/>
              <a:buChar char="§"/>
              <a:defRPr sz="2000" cap="none" baseline="0">
                <a:latin typeface="+mn-lt"/>
              </a:defRPr>
            </a:lvl2pPr>
            <a:lvl3pPr marL="1143000" indent="-228600">
              <a:buFont typeface="Wingdings" panose="05000000000000000000" pitchFamily="2" charset="2"/>
              <a:buChar char="§"/>
              <a:defRPr sz="1800" cap="none" baseline="0">
                <a:latin typeface="+mn-lt"/>
              </a:defRPr>
            </a:lvl3pPr>
            <a:lvl4pPr marL="1600200" indent="-228600">
              <a:buFont typeface="Wingdings" panose="05000000000000000000" pitchFamily="2" charset="2"/>
              <a:buChar char="§"/>
              <a:defRPr sz="1600" cap="none" baseline="0">
                <a:latin typeface="+mn-lt"/>
              </a:defRPr>
            </a:lvl4pPr>
            <a:lvl5pPr marL="2057400" indent="-228600">
              <a:buFont typeface="Wingdings" panose="05000000000000000000" pitchFamily="2" charset="2"/>
              <a:buChar char="§"/>
              <a:defRPr sz="1600" cap="none" baseline="0">
                <a:latin typeface="+mn-lt"/>
              </a:defRPr>
            </a:lvl5pPr>
          </a:lstStyle>
          <a:p>
            <a:pPr lvl="0"/>
            <a:r>
              <a:rPr lang="en-US"/>
              <a:t>Insert table of contents here</a:t>
            </a:r>
          </a:p>
          <a:p>
            <a:pPr lvl="1"/>
            <a:r>
              <a:rPr lang="en-US"/>
              <a:t>level</a:t>
            </a:r>
          </a:p>
          <a:p>
            <a:pPr lvl="2"/>
            <a:r>
              <a:rPr lang="en-US"/>
              <a:t>Third level</a:t>
            </a:r>
          </a:p>
          <a:p>
            <a:pPr lvl="3"/>
            <a:r>
              <a:rPr lang="en-US"/>
              <a:t>Fourth level</a:t>
            </a:r>
          </a:p>
          <a:p>
            <a:pPr lvl="4"/>
            <a:r>
              <a:rPr lang="en-US"/>
              <a:t>Fifth level</a:t>
            </a:r>
          </a:p>
        </p:txBody>
      </p:sp>
      <p:sp>
        <p:nvSpPr>
          <p:cNvPr id="8" name="TextBox 7">
            <a:extLst>
              <a:ext uri="{FF2B5EF4-FFF2-40B4-BE49-F238E27FC236}">
                <a16:creationId xmlns:a16="http://schemas.microsoft.com/office/drawing/2014/main" id="{B2BE32EF-FB74-4BB7-AF41-6D11F7631C51}"/>
              </a:ext>
            </a:extLst>
          </p:cNvPr>
          <p:cNvSpPr txBox="1"/>
          <p:nvPr/>
        </p:nvSpPr>
        <p:spPr>
          <a:xfrm>
            <a:off x="318052" y="446600"/>
            <a:ext cx="9402418" cy="461665"/>
          </a:xfrm>
          <a:prstGeom prst="rect">
            <a:avLst/>
          </a:prstGeom>
          <a:noFill/>
        </p:spPr>
        <p:txBody>
          <a:bodyPr wrap="square" rtlCol="0">
            <a:spAutoFit/>
          </a:bodyPr>
          <a:lstStyle/>
          <a:p>
            <a:pPr lvl="0" algn="ctr"/>
            <a:r>
              <a:rPr lang="en-US" sz="2400" b="1" cap="small" baseline="0" dirty="0">
                <a:solidFill>
                  <a:schemeClr val="accent4"/>
                </a:solidFill>
                <a:latin typeface="+mj-lt"/>
              </a:rPr>
              <a:t>Table of Contents</a:t>
            </a:r>
          </a:p>
        </p:txBody>
      </p:sp>
      <p:cxnSp>
        <p:nvCxnSpPr>
          <p:cNvPr id="10" name="Straight Connector 9">
            <a:extLst>
              <a:ext uri="{FF2B5EF4-FFF2-40B4-BE49-F238E27FC236}">
                <a16:creationId xmlns:a16="http://schemas.microsoft.com/office/drawing/2014/main" id="{68C81889-D9B7-470E-BD4E-2B6E7F3FA6D5}"/>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5">
            <a:extLst>
              <a:ext uri="{FF2B5EF4-FFF2-40B4-BE49-F238E27FC236}">
                <a16:creationId xmlns:a16="http://schemas.microsoft.com/office/drawing/2014/main" id="{8B76D92D-D253-42EF-9DD1-9F5F221B5F30}"/>
              </a:ext>
            </a:extLst>
          </p:cNvPr>
          <p:cNvSpPr>
            <a:spLocks noChangeArrowheads="1"/>
          </p:cNvSpPr>
          <p:nvPr/>
        </p:nvSpPr>
        <p:spPr bwMode="auto">
          <a:xfrm>
            <a:off x="2373399" y="7152332"/>
            <a:ext cx="7039535" cy="388241"/>
          </a:xfrm>
          <a:prstGeom prst="rect">
            <a:avLst/>
          </a:prstGeom>
          <a:noFill/>
          <a:ln w="9525">
            <a:noFill/>
            <a:miter lim="800000"/>
            <a:headEnd/>
            <a:tailEnd/>
          </a:ln>
        </p:spPr>
        <p:txBody>
          <a:bodyPr wrap="square" lIns="110166" tIns="55083" rIns="110166" bIns="55083">
            <a:spAutoFit/>
          </a:bodyPr>
          <a:lstStyle/>
          <a:p>
            <a:pPr algn="just"/>
            <a:r>
              <a:rPr lang="en-US" sz="900" i="1" dirty="0">
                <a:solidFill>
                  <a:srgbClr val="808080"/>
                </a:solidFill>
                <a:latin typeface="Garamond" pitchFamily="18" charset="0"/>
              </a:rPr>
              <a:t>The Beacon Pointe Family of Companies (“Beacon Pointe”) includes Beacon Pointe Advisors, LLC (“BPA”) and Beacon Pointe Wealth Advisors, LLC (“BPWA”). BPA and BPWA are investment advisers registered with the United States Securities and Exchange Commissions (“SEC”). BPA and BPWA are separate entities but affiliated companies.</a:t>
            </a:r>
          </a:p>
        </p:txBody>
      </p:sp>
      <p:pic>
        <p:nvPicPr>
          <p:cNvPr id="12" name="Picture 11">
            <a:extLst>
              <a:ext uri="{FF2B5EF4-FFF2-40B4-BE49-F238E27FC236}">
                <a16:creationId xmlns:a16="http://schemas.microsoft.com/office/drawing/2014/main" id="{BA1C6DEF-F6DE-48D4-8116-7DD86BB05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4524214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cxnSp>
        <p:nvCxnSpPr>
          <p:cNvPr id="8" name="Straight Connector 7"/>
          <p:cNvCxnSpPr/>
          <p:nvPr/>
        </p:nvCxnSpPr>
        <p:spPr>
          <a:xfrm>
            <a:off x="318051" y="3604367"/>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495800" y="3200400"/>
            <a:ext cx="9144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2544" y="2971800"/>
            <a:ext cx="1270056" cy="1265134"/>
          </a:xfrm>
          <a:prstGeom prst="rect">
            <a:avLst/>
          </a:prstGeom>
        </p:spPr>
      </p:pic>
      <p:sp>
        <p:nvSpPr>
          <p:cNvPr id="18" name="Text Placeholder 17"/>
          <p:cNvSpPr>
            <a:spLocks noGrp="1"/>
          </p:cNvSpPr>
          <p:nvPr>
            <p:ph type="body" sz="quarter" idx="10" hasCustomPrompt="1"/>
          </p:nvPr>
        </p:nvSpPr>
        <p:spPr>
          <a:xfrm>
            <a:off x="0" y="2118467"/>
            <a:ext cx="10058400" cy="457200"/>
          </a:xfrm>
          <a:prstGeom prst="rect">
            <a:avLst/>
          </a:prstGeom>
        </p:spPr>
        <p:txBody>
          <a:bodyPr/>
          <a:lstStyle>
            <a:lvl1pPr marL="0" indent="0" algn="ctr">
              <a:buNone/>
              <a:defRPr sz="2400" b="1" cap="small" baseline="0">
                <a:solidFill>
                  <a:srgbClr val="808080"/>
                </a:solidFill>
                <a:latin typeface="Garamond" panose="02020404030301010803" pitchFamily="18" charset="0"/>
              </a:defRPr>
            </a:lvl1pPr>
          </a:lstStyle>
          <a:p>
            <a:pPr lvl="0"/>
            <a:r>
              <a:rPr lang="en-US"/>
              <a:t>Insert Subsection Title</a:t>
            </a:r>
          </a:p>
        </p:txBody>
      </p:sp>
    </p:spTree>
    <p:extLst>
      <p:ext uri="{BB962C8B-B14F-4D97-AF65-F5344CB8AC3E}">
        <p14:creationId xmlns:p14="http://schemas.microsoft.com/office/powerpoint/2010/main" val="1728380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upporting Slide">
    <p:spTree>
      <p:nvGrpSpPr>
        <p:cNvPr id="1" name=""/>
        <p:cNvGrpSpPr/>
        <p:nvPr/>
      </p:nvGrpSpPr>
      <p:grpSpPr>
        <a:xfrm>
          <a:off x="0" y="0"/>
          <a:ext cx="0" cy="0"/>
          <a:chOff x="0" y="0"/>
          <a:chExt cx="0" cy="0"/>
        </a:xfrm>
      </p:grpSpPr>
      <p:sp>
        <p:nvSpPr>
          <p:cNvPr id="3" name="Text Placeholder 11"/>
          <p:cNvSpPr>
            <a:spLocks noGrp="1"/>
          </p:cNvSpPr>
          <p:nvPr>
            <p:ph type="body" sz="quarter" idx="10" hasCustomPrompt="1"/>
          </p:nvPr>
        </p:nvSpPr>
        <p:spPr>
          <a:xfrm>
            <a:off x="318052" y="440428"/>
            <a:ext cx="9402211" cy="543448"/>
          </a:xfrm>
          <a:prstGeom prst="rect">
            <a:avLst/>
          </a:prstGeom>
        </p:spPr>
        <p:txBody>
          <a:bodyPr/>
          <a:lstStyle>
            <a:lvl1pPr marL="0" indent="0" algn="ctr">
              <a:buNone/>
              <a:defRPr sz="2400" b="1" cap="small" baseline="0">
                <a:solidFill>
                  <a:srgbClr val="808080"/>
                </a:solidFill>
                <a:latin typeface="Garamond" panose="02020404030301010803" pitchFamily="18" charset="0"/>
              </a:defRPr>
            </a:lvl1pPr>
          </a:lstStyle>
          <a:p>
            <a:pPr lvl="0"/>
            <a:r>
              <a:rPr lang="en-US"/>
              <a:t>Insert Title</a:t>
            </a:r>
          </a:p>
        </p:txBody>
      </p:sp>
      <p:cxnSp>
        <p:nvCxnSpPr>
          <p:cNvPr id="9" name="Straight Connector 8"/>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AAF0998-B072-4A91-A333-64F279114FC6}"/>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15">
            <a:extLst>
              <a:ext uri="{FF2B5EF4-FFF2-40B4-BE49-F238E27FC236}">
                <a16:creationId xmlns:a16="http://schemas.microsoft.com/office/drawing/2014/main" id="{2FA574D4-718F-42EA-8AAD-D49B37738EF0}"/>
              </a:ext>
            </a:extLst>
          </p:cNvPr>
          <p:cNvSpPr>
            <a:spLocks noChangeArrowheads="1"/>
          </p:cNvSpPr>
          <p:nvPr/>
        </p:nvSpPr>
        <p:spPr bwMode="auto">
          <a:xfrm>
            <a:off x="2373399" y="7152332"/>
            <a:ext cx="7039535" cy="388241"/>
          </a:xfrm>
          <a:prstGeom prst="rect">
            <a:avLst/>
          </a:prstGeom>
          <a:noFill/>
          <a:ln w="9525">
            <a:noFill/>
            <a:miter lim="800000"/>
            <a:headEnd/>
            <a:tailEnd/>
          </a:ln>
        </p:spPr>
        <p:txBody>
          <a:bodyPr wrap="square" lIns="110166" tIns="55083" rIns="110166" bIns="55083">
            <a:spAutoFit/>
          </a:bodyPr>
          <a:lstStyle/>
          <a:p>
            <a:pPr algn="just"/>
            <a:r>
              <a:rPr lang="en-US" sz="900" i="1" dirty="0">
                <a:solidFill>
                  <a:srgbClr val="808080"/>
                </a:solidFill>
                <a:latin typeface="Garamond" pitchFamily="18" charset="0"/>
              </a:rPr>
              <a:t>The Beacon Pointe Family of Companies (“Beacon Pointe”) includes Beacon Pointe Advisors, LLC (“BPA”) and Beacon Pointe Wealth Advisors, LLC (“BPWA”). BPA and BPWA are investment advisers registered with the United States Securities and Exchange Commissions (“SEC”). BPA and BPWA are separate entities but affiliated companies.</a:t>
            </a:r>
          </a:p>
        </p:txBody>
      </p:sp>
      <p:pic>
        <p:nvPicPr>
          <p:cNvPr id="11" name="Picture 10">
            <a:extLst>
              <a:ext uri="{FF2B5EF4-FFF2-40B4-BE49-F238E27FC236}">
                <a16:creationId xmlns:a16="http://schemas.microsoft.com/office/drawing/2014/main" id="{DAF74FE3-BD86-49D7-B4C3-B28230382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1064577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eneral Disclosure">
    <p:spTree>
      <p:nvGrpSpPr>
        <p:cNvPr id="1" name=""/>
        <p:cNvGrpSpPr/>
        <p:nvPr/>
      </p:nvGrpSpPr>
      <p:grpSpPr>
        <a:xfrm>
          <a:off x="0" y="0"/>
          <a:ext cx="0" cy="0"/>
          <a:chOff x="0" y="0"/>
          <a:chExt cx="0" cy="0"/>
        </a:xfrm>
      </p:grpSpPr>
      <p:cxnSp>
        <p:nvCxnSpPr>
          <p:cNvPr id="7" name="Straight Connector 6"/>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15"/>
          <p:cNvSpPr>
            <a:spLocks noChangeArrowheads="1"/>
          </p:cNvSpPr>
          <p:nvPr/>
        </p:nvSpPr>
        <p:spPr bwMode="auto">
          <a:xfrm>
            <a:off x="2373399" y="7152332"/>
            <a:ext cx="7039535" cy="388241"/>
          </a:xfrm>
          <a:prstGeom prst="rect">
            <a:avLst/>
          </a:prstGeom>
          <a:noFill/>
          <a:ln w="9525">
            <a:noFill/>
            <a:miter lim="800000"/>
            <a:headEnd/>
            <a:tailEnd/>
          </a:ln>
        </p:spPr>
        <p:txBody>
          <a:bodyPr wrap="square" lIns="110166" tIns="55083" rIns="110166" bIns="55083">
            <a:spAutoFit/>
          </a:bodyPr>
          <a:lstStyle/>
          <a:p>
            <a:pPr algn="just"/>
            <a:r>
              <a:rPr lang="en-US" sz="900" i="1" dirty="0">
                <a:solidFill>
                  <a:srgbClr val="808080"/>
                </a:solidFill>
                <a:latin typeface="Garamond" pitchFamily="18" charset="0"/>
              </a:rPr>
              <a:t>The Beacon Pointe Family of Companies (“Beacon Pointe”) includes Beacon Pointe Advisors, LLC (“BPA”) and Beacon Pointe Wealth Advisors, LLC (“BPWA”). BPA and BPWA are investment advisers registered with the United States Securities and Exchange Commissions (“SEC”). BPA and BPWA are separate entities but affiliated companies.</a:t>
            </a:r>
          </a:p>
        </p:txBody>
      </p:sp>
      <p:sp>
        <p:nvSpPr>
          <p:cNvPr id="13" name="TextBox 17"/>
          <p:cNvSpPr txBox="1">
            <a:spLocks noChangeArrowheads="1"/>
          </p:cNvSpPr>
          <p:nvPr/>
        </p:nvSpPr>
        <p:spPr bwMode="auto">
          <a:xfrm>
            <a:off x="251868" y="4876800"/>
            <a:ext cx="9487220" cy="1864716"/>
          </a:xfrm>
          <a:prstGeom prst="rect">
            <a:avLst/>
          </a:prstGeom>
          <a:noFill/>
          <a:ln w="9525">
            <a:noFill/>
            <a:miter lim="800000"/>
            <a:headEnd/>
            <a:tailEnd/>
          </a:ln>
        </p:spPr>
        <p:txBody>
          <a:bodyPr wrap="square" lIns="86461" tIns="43231" rIns="86461" bIns="43231">
            <a:spAutoFit/>
          </a:bodyPr>
          <a:lstStyle/>
          <a:p>
            <a:pPr algn="just">
              <a:defRPr/>
            </a:pPr>
            <a:r>
              <a:rPr lang="en-US" sz="1050" dirty="0">
                <a:solidFill>
                  <a:schemeClr val="tx1">
                    <a:lumMod val="65000"/>
                    <a:lumOff val="35000"/>
                  </a:schemeClr>
                </a:solidFill>
                <a:latin typeface="Arial Narrow" pitchFamily="34" charset="0"/>
              </a:rPr>
              <a:t>The information set forth herein is confidential and is for the sole use of our clients and prospective clients, and only in connection with the purposes for which it is presented. By accepting delivery of the information, the intended recipient agrees that: a) the information set forth and the methodologies utilized herein are proprietary to the Beacon Pointe Family of Companies, which includes Beacon Pointe Advisors, LLC (“BPA”) and Beacon Pointe Wealth Advisors, LLC (“BPWA”), and b) no part hereof will be reproduced, reprinted, disseminated, displayed, or utilized for any reason other than the purposes expressed by the client and BPA or BPWA without the prior written consent of BPA or BPWA.</a:t>
            </a:r>
          </a:p>
          <a:p>
            <a:pPr algn="just">
              <a:defRPr/>
            </a:pPr>
            <a:r>
              <a:rPr lang="en-US" sz="1050" dirty="0">
                <a:solidFill>
                  <a:schemeClr val="tx1">
                    <a:lumMod val="65000"/>
                    <a:lumOff val="35000"/>
                  </a:schemeClr>
                </a:solidFill>
                <a:latin typeface="Arial Narrow" pitchFamily="34" charset="0"/>
              </a:rPr>
              <a:t> </a:t>
            </a:r>
          </a:p>
          <a:p>
            <a:pPr algn="just">
              <a:defRPr/>
            </a:pPr>
            <a:r>
              <a:rPr lang="en-US" sz="1050" dirty="0">
                <a:solidFill>
                  <a:schemeClr val="tx1">
                    <a:lumMod val="65000"/>
                    <a:lumOff val="35000"/>
                  </a:schemeClr>
                </a:solidFill>
                <a:latin typeface="Arial Narrow" pitchFamily="34" charset="0"/>
              </a:rPr>
              <a:t>Opinions expressed herein are subject to change without notice. BPA &amp; BPWA have exercised all reasonable professional care in preparing this information. The information has been obtained from sources we believe to be reliable; however, BPA &amp; BPWA have not independently verified, or attested to, the accuracy or authenticity of the information. BPA &amp; BPWA shall not be liable to customers or anyone else for the inaccuracy or non-authenticity of the information or for any errors of omission in content regardless of the cause of such inaccuracy, non-authenticity, error, or omission, except to the extent arising from the sole gross negligence of BPA or BPWA. In no event shall BPA or BPWA be liable for consequential damages.</a:t>
            </a:r>
          </a:p>
          <a:p>
            <a:pPr algn="just">
              <a:defRPr/>
            </a:pPr>
            <a:r>
              <a:rPr lang="en-US" sz="1050" dirty="0">
                <a:solidFill>
                  <a:schemeClr val="tx1">
                    <a:lumMod val="65000"/>
                    <a:lumOff val="35000"/>
                  </a:schemeClr>
                </a:solidFill>
                <a:latin typeface="Arial Narrow" pitchFamily="34" charset="0"/>
              </a:rPr>
              <a:t> </a:t>
            </a:r>
          </a:p>
          <a:p>
            <a:pPr>
              <a:defRPr/>
            </a:pPr>
            <a:r>
              <a:rPr lang="en-US" sz="1050" dirty="0">
                <a:solidFill>
                  <a:schemeClr val="tx1">
                    <a:lumMod val="65000"/>
                    <a:lumOff val="35000"/>
                  </a:schemeClr>
                </a:solidFill>
                <a:latin typeface="Arial Narrow" pitchFamily="34" charset="0"/>
              </a:rPr>
              <a:t>Thank you for your continued confidence in Beacon Pointe. </a:t>
            </a:r>
          </a:p>
        </p:txBody>
      </p:sp>
      <p:sp>
        <p:nvSpPr>
          <p:cNvPr id="15" name="TextBox 14"/>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dirty="0">
                <a:solidFill>
                  <a:srgbClr val="808080"/>
                </a:solidFill>
                <a:latin typeface="+mj-lt"/>
              </a:rPr>
              <a:t>General Disclosures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cxnSp>
        <p:nvCxnSpPr>
          <p:cNvPr id="11" name="Straight Connector 10"/>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4464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erformance Disclosure Part I">
    <p:spTree>
      <p:nvGrpSpPr>
        <p:cNvPr id="1" name=""/>
        <p:cNvGrpSpPr/>
        <p:nvPr/>
      </p:nvGrpSpPr>
      <p:grpSpPr>
        <a:xfrm>
          <a:off x="0" y="0"/>
          <a:ext cx="0" cy="0"/>
          <a:chOff x="0" y="0"/>
          <a:chExt cx="0" cy="0"/>
        </a:xfrm>
      </p:grpSpPr>
      <p:sp>
        <p:nvSpPr>
          <p:cNvPr id="10" name="Rectangle 93"/>
          <p:cNvSpPr>
            <a:spLocks noChangeArrowheads="1"/>
          </p:cNvSpPr>
          <p:nvPr/>
        </p:nvSpPr>
        <p:spPr bwMode="auto">
          <a:xfrm>
            <a:off x="258745" y="954592"/>
            <a:ext cx="9491869" cy="5989079"/>
          </a:xfrm>
          <a:prstGeom prst="rect">
            <a:avLst/>
          </a:prstGeom>
          <a:noFill/>
          <a:ln w="9525">
            <a:noFill/>
            <a:miter lim="800000"/>
            <a:headEnd/>
            <a:tailEnd/>
          </a:ln>
          <a:effectLst>
            <a:prstShdw prst="shdw17" dist="17961" dir="2700000">
              <a:srgbClr val="011F23"/>
            </a:prstShdw>
          </a:effectLst>
        </p:spPr>
        <p:txBody>
          <a:bodyPr wrap="square" lIns="101858" tIns="50929" rIns="101858" bIns="50929" anchor="ctr">
            <a:spAutoFit/>
          </a:bodyPr>
          <a:lstStyle/>
          <a:p>
            <a:pPr lvl="0" algn="just" defTabSz="1018705" eaLnBrk="0" fontAlgn="base" hangingPunct="0">
              <a:spcBef>
                <a:spcPct val="0"/>
              </a:spcBef>
              <a:spcAft>
                <a:spcPct val="0"/>
              </a:spcAft>
              <a:defRPr/>
            </a:pPr>
            <a:r>
              <a:rPr lang="en-US" sz="850" b="1" dirty="0">
                <a:solidFill>
                  <a:srgbClr val="686868"/>
                </a:solidFill>
                <a:latin typeface="Arial Narrow" pitchFamily="34" charset="0"/>
                <a:ea typeface="Times New Roman" pitchFamily="18" charset="0"/>
                <a:cs typeface="Arial" pitchFamily="34" charset="0"/>
              </a:rPr>
              <a:t>General Disclosure: </a:t>
            </a:r>
            <a:r>
              <a:rPr lang="en-US" sz="850" dirty="0">
                <a:solidFill>
                  <a:srgbClr val="686868"/>
                </a:solidFill>
                <a:latin typeface="Arial Narrow" pitchFamily="34" charset="0"/>
                <a:ea typeface="Times New Roman" pitchFamily="18" charset="0"/>
                <a:cs typeface="Arial" pitchFamily="34" charset="0"/>
              </a:rPr>
              <a:t>This information is confidential and proprietary and may not be reproduced or used for any reason other than the purposes expressed by </a:t>
            </a:r>
            <a:r>
              <a:rPr lang="en-US" sz="850" dirty="0">
                <a:solidFill>
                  <a:schemeClr val="tx1">
                    <a:lumMod val="65000"/>
                    <a:lumOff val="35000"/>
                  </a:schemeClr>
                </a:solidFill>
                <a:latin typeface="Arial Narrow" pitchFamily="34" charset="0"/>
              </a:rPr>
              <a:t>the Beacon Pointe Family of Companies, which includes Beacon Pointe Advisors, LLC (“BPA”) and Beacon Pointe Wealth Advisors, LLC (“BPWA”), </a:t>
            </a:r>
            <a:r>
              <a:rPr lang="en-US" sz="850" dirty="0">
                <a:solidFill>
                  <a:srgbClr val="686868"/>
                </a:solidFill>
                <a:latin typeface="Arial Narrow" pitchFamily="34" charset="0"/>
                <a:ea typeface="Times New Roman" pitchFamily="18" charset="0"/>
                <a:cs typeface="Arial" pitchFamily="34" charset="0"/>
              </a:rPr>
              <a:t>without the prior written consent of BPA or BPWA.   For presentation purposes we included the performance for subadvisors that we are recommending based on current market conditions. As </a:t>
            </a:r>
            <a:r>
              <a:rPr lang="en-US" sz="850" dirty="0">
                <a:solidFill>
                  <a:schemeClr val="tx1">
                    <a:lumMod val="65000"/>
                    <a:lumOff val="35000"/>
                  </a:schemeClr>
                </a:solidFill>
                <a:latin typeface="Arial Narrow" pitchFamily="34" charset="0"/>
              </a:rPr>
              <a:t>BPA’s &amp; BPWA </a:t>
            </a:r>
            <a:r>
              <a:rPr lang="en-US" sz="850" dirty="0">
                <a:solidFill>
                  <a:srgbClr val="686868"/>
                </a:solidFill>
                <a:latin typeface="Arial Narrow" pitchFamily="34" charset="0"/>
                <a:ea typeface="Times New Roman" pitchFamily="18" charset="0"/>
                <a:cs typeface="Arial" pitchFamily="34" charset="0"/>
              </a:rPr>
              <a:t>’s recommendations of subadvisors vary based on the client’s needs and objectives and our market outlook at any given time, the performance of actual client accounts varies substantially from the blended performance presented and the performance shown may not be representative of a client’s actual experience. </a:t>
            </a:r>
            <a:r>
              <a:rPr lang="en-US" sz="850" b="1" dirty="0">
                <a:solidFill>
                  <a:srgbClr val="686868"/>
                </a:solidFill>
                <a:latin typeface="Arial Narrow" pitchFamily="34" charset="0"/>
                <a:ea typeface="Times New Roman" pitchFamily="18" charset="0"/>
                <a:cs typeface="Arial" pitchFamily="34" charset="0"/>
              </a:rPr>
              <a:t>Hypothetical Performance: </a:t>
            </a:r>
            <a:r>
              <a:rPr lang="en-US" sz="850" dirty="0">
                <a:solidFill>
                  <a:srgbClr val="686868"/>
                </a:solidFill>
                <a:latin typeface="Arial Narrow" pitchFamily="34" charset="0"/>
                <a:ea typeface="Times New Roman" pitchFamily="18" charset="0"/>
                <a:cs typeface="Arial" pitchFamily="34" charset="0"/>
              </a:rPr>
              <a:t>The performance results for the blended portfolio represent a hypothetical simulation based on accounts managed by subadvisors. The subadvisors’ performance is based on actual portfolios traded in real time. The actual returns for portfolios managed by the subadvisors are weighted. The managers we have selected for this simulation are based on an in-depth screening process by </a:t>
            </a:r>
            <a:r>
              <a:rPr lang="en-US" sz="850" dirty="0">
                <a:solidFill>
                  <a:schemeClr val="tx1">
                    <a:lumMod val="65000"/>
                    <a:lumOff val="35000"/>
                  </a:schemeClr>
                </a:solidFill>
                <a:latin typeface="Arial Narrow" pitchFamily="34" charset="0"/>
              </a:rPr>
              <a:t>BPA’s &amp; BPWA</a:t>
            </a:r>
            <a:r>
              <a:rPr lang="en-US" sz="850" dirty="0">
                <a:solidFill>
                  <a:srgbClr val="686868"/>
                </a:solidFill>
                <a:latin typeface="Arial Narrow" pitchFamily="34" charset="0"/>
                <a:ea typeface="Times New Roman" pitchFamily="18" charset="0"/>
                <a:cs typeface="Arial" pitchFamily="34" charset="0"/>
              </a:rPr>
              <a:t>'s manager research team, which includes both quantitative and qualitative analysis. The full performance presentation and disclosures of the subadvisors presented is available upon request.  You should be aware of the following:  1) the hypothetical performance simulation does not reflect the impact that material economic and market factors might have had on </a:t>
            </a:r>
            <a:r>
              <a:rPr lang="en-US" sz="850" dirty="0">
                <a:solidFill>
                  <a:schemeClr val="tx1">
                    <a:lumMod val="65000"/>
                    <a:lumOff val="35000"/>
                  </a:schemeClr>
                </a:solidFill>
                <a:latin typeface="Arial Narrow" pitchFamily="34" charset="0"/>
              </a:rPr>
              <a:t>BPA’s &amp; BPWA</a:t>
            </a:r>
            <a:r>
              <a:rPr lang="en-US" sz="850" dirty="0">
                <a:solidFill>
                  <a:srgbClr val="686868"/>
                </a:solidFill>
                <a:latin typeface="Arial Narrow" pitchFamily="34" charset="0"/>
                <a:ea typeface="Times New Roman" pitchFamily="18" charset="0"/>
                <a:cs typeface="Arial" pitchFamily="34" charset="0"/>
              </a:rPr>
              <a:t>'s decision-making process if BPA or BPWA have been recommending these subadvisors for the full period presented, 2) the allocation presented and the subadvisors selected for the simulation  can be changed at any time in order to reflect better hypothetical performance results, and 3) the allocation and subadvisor selection can continue to be tested and adjusted until the desired results are achieved. </a:t>
            </a:r>
            <a:r>
              <a:rPr lang="en-US" sz="850" b="1" dirty="0">
                <a:solidFill>
                  <a:srgbClr val="686868"/>
                </a:solidFill>
                <a:latin typeface="Arial Narrow" pitchFamily="34" charset="0"/>
                <a:ea typeface="Times New Roman" pitchFamily="18" charset="0"/>
                <a:cs typeface="Arial" pitchFamily="34" charset="0"/>
              </a:rPr>
              <a:t>Performance Disclosure: </a:t>
            </a:r>
            <a:r>
              <a:rPr lang="en-US" sz="850" dirty="0">
                <a:solidFill>
                  <a:srgbClr val="686868"/>
                </a:solidFill>
                <a:latin typeface="Arial Narrow" pitchFamily="34" charset="0"/>
                <a:ea typeface="Times New Roman" pitchFamily="18" charset="0"/>
              </a:rPr>
              <a:t>Past performance is not indicative of future results. Performance includes the reinvestment of all income and dividends. Valuations and returns stated in U.S. dollars.</a:t>
            </a:r>
            <a:r>
              <a:rPr lang="en-US" sz="850" dirty="0">
                <a:solidFill>
                  <a:srgbClr val="686868"/>
                </a:solidFill>
                <a:latin typeface="Arial Narrow" pitchFamily="34" charset="0"/>
              </a:rPr>
              <a:t>  </a:t>
            </a:r>
            <a:r>
              <a:rPr lang="en-US" sz="850" dirty="0">
                <a:solidFill>
                  <a:srgbClr val="686868"/>
                </a:solidFill>
                <a:latin typeface="Arial Narrow" pitchFamily="34" charset="0"/>
                <a:ea typeface="Times New Roman" pitchFamily="18" charset="0"/>
              </a:rPr>
              <a:t>Returns labeled “Gross of BPA or BPWA Fees” are presented net of the standard subadvisors’ fees, and  do not reflect any discounts that </a:t>
            </a:r>
            <a:r>
              <a:rPr lang="en-US" sz="850" dirty="0">
                <a:solidFill>
                  <a:srgbClr val="686868"/>
                </a:solidFill>
                <a:latin typeface="Arial Narrow" pitchFamily="34" charset="0"/>
                <a:ea typeface="Times New Roman" pitchFamily="18" charset="0"/>
                <a:cs typeface="Arial" pitchFamily="34" charset="0"/>
              </a:rPr>
              <a:t>BPA or BPWA</a:t>
            </a:r>
            <a:r>
              <a:rPr lang="en-US" sz="850" dirty="0">
                <a:solidFill>
                  <a:srgbClr val="686868"/>
                </a:solidFill>
                <a:latin typeface="Arial Narrow" pitchFamily="34" charset="0"/>
                <a:ea typeface="Times New Roman" pitchFamily="18" charset="0"/>
              </a:rPr>
              <a:t> may have negotiated with the subadvisor, nor do these returns reflect </a:t>
            </a:r>
            <a:r>
              <a:rPr lang="en-US" sz="850" dirty="0">
                <a:solidFill>
                  <a:schemeClr val="tx1">
                    <a:lumMod val="65000"/>
                    <a:lumOff val="35000"/>
                  </a:schemeClr>
                </a:solidFill>
                <a:latin typeface="Arial Narrow" pitchFamily="34" charset="0"/>
              </a:rPr>
              <a:t>BPA’s or BPWA</a:t>
            </a:r>
            <a:r>
              <a:rPr lang="en-US" sz="850" dirty="0">
                <a:solidFill>
                  <a:srgbClr val="686868"/>
                </a:solidFill>
                <a:latin typeface="Arial Narrow" pitchFamily="34" charset="0"/>
                <a:ea typeface="Times New Roman" pitchFamily="18" charset="0"/>
                <a:cs typeface="Arial" pitchFamily="34" charset="0"/>
              </a:rPr>
              <a:t>'s</a:t>
            </a:r>
            <a:r>
              <a:rPr lang="en-US" sz="850" dirty="0">
                <a:solidFill>
                  <a:srgbClr val="686868"/>
                </a:solidFill>
                <a:latin typeface="Arial Narrow" pitchFamily="34" charset="0"/>
                <a:ea typeface="Times New Roman" pitchFamily="18" charset="0"/>
              </a:rPr>
              <a:t> management fee. BPA’s &amp; BPWA’s highest management fee is 1.65%. Returns will be reduced further by BPA or BPWA management fees and other miscellaneous fees charged by the custodian.  Returns labeled “Gross of All Management Fees” are presented gross of the subadvisors’ fees and BPA’s or BPWA’s management fee. Returns will be reduced further by BPA or BPWA management fees, subadvisor management fees, and other miscellaneous fees charged by the custodian.  The deduction of management fees reduces the total rate of return. As an example, the compounded effect of investment management fees on the total value of a client’s portfolio assuming (a) quarterly fee assessment, (b) $1,000,000 investment, (c) portfolio return of 8% a year, and (d) 2.65% annual investment advisory fee would be $28,620 in the first year and cumulative effects of $158,580 over five years and $362,306 over ten years.  BPA’s and BPWA's fee schedule is disclosed in each Form ADV Part 2 and the individual subadvisor's fee schedules are disclosed in their Form ADV Part 2. Upon request, BPA and BPWA will provide clients with copies of BPA’s and BPWA’s and the subadvisor’s Form ADV Part 2. </a:t>
            </a:r>
            <a:r>
              <a:rPr lang="en-US" sz="850" b="1" dirty="0">
                <a:solidFill>
                  <a:srgbClr val="686868"/>
                </a:solidFill>
                <a:latin typeface="Arial Narrow" pitchFamily="34" charset="0"/>
                <a:ea typeface="Times New Roman" pitchFamily="18" charset="0"/>
                <a:cs typeface="Arial" pitchFamily="34" charset="0"/>
              </a:rPr>
              <a:t>Risks: </a:t>
            </a:r>
            <a:r>
              <a:rPr lang="en-US" sz="850" dirty="0">
                <a:solidFill>
                  <a:srgbClr val="686868"/>
                </a:solidFill>
                <a:latin typeface="Arial Narrow" pitchFamily="34" charset="0"/>
                <a:ea typeface="Times New Roman" pitchFamily="18" charset="0"/>
                <a:cs typeface="Arial" pitchFamily="34" charset="0"/>
              </a:rPr>
              <a:t>An investment in the blended portfolio has risks, including risk of losing some or all of the invested capital. Carefully consider the risks and suitability of the described strategy. </a:t>
            </a:r>
            <a:r>
              <a:rPr lang="en-US" sz="850" b="1" dirty="0">
                <a:solidFill>
                  <a:srgbClr val="686868"/>
                </a:solidFill>
                <a:latin typeface="Arial Narrow" pitchFamily="34" charset="0"/>
                <a:ea typeface="Times New Roman" pitchFamily="18" charset="0"/>
                <a:cs typeface="Arial" pitchFamily="34" charset="0"/>
              </a:rPr>
              <a:t>No Independent Verification: </a:t>
            </a:r>
            <a:r>
              <a:rPr lang="en-US" sz="850" dirty="0">
                <a:solidFill>
                  <a:srgbClr val="686868"/>
                </a:solidFill>
                <a:latin typeface="Arial Narrow" pitchFamily="34" charset="0"/>
                <a:ea typeface="Times New Roman" pitchFamily="18" charset="0"/>
                <a:cs typeface="Arial" pitchFamily="34" charset="0"/>
              </a:rPr>
              <a:t>BPA and BPWA have exercised all reasonable professional care in preparing the information. However, BPA and BPWA have not independently verified, or attested to, the accuracy or authenticity of the information, including any investment performance measurement. </a:t>
            </a:r>
            <a:r>
              <a:rPr lang="en-US" sz="850" b="1" dirty="0">
                <a:solidFill>
                  <a:srgbClr val="686868"/>
                </a:solidFill>
                <a:latin typeface="Arial Narrow" pitchFamily="34" charset="0"/>
                <a:ea typeface="Times New Roman" pitchFamily="18" charset="0"/>
                <a:cs typeface="Arial" pitchFamily="34" charset="0"/>
              </a:rPr>
              <a:t>Indices: </a:t>
            </a:r>
            <a:r>
              <a:rPr lang="en-US" sz="850" dirty="0">
                <a:solidFill>
                  <a:srgbClr val="686868"/>
                </a:solidFill>
                <a:latin typeface="Arial Narrow" pitchFamily="34" charset="0"/>
                <a:ea typeface="Times New Roman" pitchFamily="18" charset="0"/>
                <a:cs typeface="Arial" pitchFamily="34" charset="0"/>
              </a:rPr>
              <a:t>Indices are not available for direct investment and do not  reflect the  deduction of any fees. </a:t>
            </a:r>
            <a:r>
              <a:rPr lang="en-US" sz="850" dirty="0">
                <a:solidFill>
                  <a:schemeClr val="tx1">
                    <a:lumMod val="65000"/>
                    <a:lumOff val="35000"/>
                  </a:schemeClr>
                </a:solidFill>
                <a:latin typeface="Arial Narrow" pitchFamily="34" charset="0"/>
              </a:rPr>
              <a:t>Performance for blended benchmarks is calculated based on allocations that are rebalanced back to the stated targets on a quarterly basis and are not adjusted for transaction costs or management fees.</a:t>
            </a:r>
          </a:p>
          <a:p>
            <a:pPr lvl="0" algn="just" defTabSz="1018705" eaLnBrk="0" fontAlgn="base" hangingPunct="0">
              <a:spcBef>
                <a:spcPct val="0"/>
              </a:spcBef>
              <a:spcAft>
                <a:spcPct val="0"/>
              </a:spcAft>
              <a:defRPr/>
            </a:pPr>
            <a:endParaRPr lang="en-US" sz="850" dirty="0">
              <a:solidFill>
                <a:srgbClr val="686868"/>
              </a:solidFill>
              <a:latin typeface="Arial Narrow" pitchFamily="34" charset="0"/>
              <a:ea typeface="Times New Roman" pitchFamily="18" charset="0"/>
              <a:cs typeface="Arial" pitchFamily="34" charset="0"/>
            </a:endParaRPr>
          </a:p>
          <a:p>
            <a:pPr lvl="0" algn="just" defTabSz="1018705" eaLnBrk="0" fontAlgn="base" hangingPunct="0">
              <a:spcBef>
                <a:spcPct val="0"/>
              </a:spcBef>
              <a:spcAft>
                <a:spcPct val="0"/>
              </a:spcAft>
              <a:defRPr/>
            </a:pPr>
            <a:r>
              <a:rPr lang="en-US" sz="850" b="1" dirty="0">
                <a:solidFill>
                  <a:srgbClr val="686868"/>
                </a:solidFill>
                <a:latin typeface="Arial Narrow" pitchFamily="34" charset="0"/>
                <a:ea typeface="Times New Roman" pitchFamily="18" charset="0"/>
                <a:cs typeface="Arial" pitchFamily="34" charset="0"/>
              </a:rPr>
              <a:t>Definitions:</a:t>
            </a:r>
            <a:r>
              <a:rPr lang="en-US" sz="850" b="1" baseline="0" dirty="0">
                <a:solidFill>
                  <a:srgbClr val="686868"/>
                </a:solidFill>
                <a:latin typeface="Arial Narrow" pitchFamily="34" charset="0"/>
                <a:ea typeface="Times New Roman" pitchFamily="18" charset="0"/>
                <a:cs typeface="Arial" pitchFamily="34" charset="0"/>
              </a:rPr>
              <a:t> </a:t>
            </a:r>
            <a:r>
              <a:rPr lang="en-US" sz="850" b="1" dirty="0">
                <a:solidFill>
                  <a:srgbClr val="686868"/>
                </a:solidFill>
                <a:latin typeface="Arial Narrow" pitchFamily="34" charset="0"/>
                <a:ea typeface="Times New Roman" pitchFamily="18" charset="0"/>
                <a:cs typeface="Arial" pitchFamily="34" charset="0"/>
              </a:rPr>
              <a:t>Up/down Capture: </a:t>
            </a:r>
            <a:r>
              <a:rPr lang="en-US" sz="850" dirty="0">
                <a:solidFill>
                  <a:srgbClr val="686868"/>
                </a:solidFill>
                <a:latin typeface="Arial Narrow" pitchFamily="34" charset="0"/>
                <a:ea typeface="Times New Roman" pitchFamily="18" charset="0"/>
                <a:cs typeface="Arial" pitchFamily="34" charset="0"/>
              </a:rPr>
              <a:t>The up and down capture is a measure of how well a manager was able to replicate or improve on phases of positive benchmark returns and how badly the manager was affected by phases of negative benchmark returns. </a:t>
            </a:r>
            <a:r>
              <a:rPr lang="en-US" sz="850" b="1" dirty="0">
                <a:solidFill>
                  <a:srgbClr val="686868"/>
                </a:solidFill>
                <a:latin typeface="Arial Narrow" pitchFamily="34" charset="0"/>
                <a:ea typeface="Times New Roman" pitchFamily="18" charset="0"/>
                <a:cs typeface="Arial" pitchFamily="34" charset="0"/>
              </a:rPr>
              <a:t>Standard Deviation: </a:t>
            </a:r>
            <a:r>
              <a:rPr lang="en-US" sz="850" dirty="0">
                <a:solidFill>
                  <a:srgbClr val="686868"/>
                </a:solidFill>
                <a:latin typeface="Arial Narrow" pitchFamily="34" charset="0"/>
                <a:ea typeface="Times New Roman" pitchFamily="18" charset="0"/>
                <a:cs typeface="Arial" pitchFamily="34" charset="0"/>
              </a:rPr>
              <a:t>Shows how much variation or dispersion exists from the average (mean), or expected value.  The more spread apart the data, the higher the deviation. In Finance, standard deviation is applied to the annual rate of return of an investment to measure the investment’s volatility. </a:t>
            </a:r>
            <a:r>
              <a:rPr lang="en-US" sz="850" b="1" dirty="0">
                <a:solidFill>
                  <a:srgbClr val="686868"/>
                </a:solidFill>
                <a:latin typeface="Arial Narrow" pitchFamily="34" charset="0"/>
                <a:ea typeface="Times New Roman" pitchFamily="18" charset="0"/>
                <a:cs typeface="Arial" pitchFamily="34" charset="0"/>
              </a:rPr>
              <a:t>Annualized Returns: </a:t>
            </a:r>
            <a:r>
              <a:rPr lang="en-US" sz="850" dirty="0">
                <a:solidFill>
                  <a:prstClr val="black">
                    <a:lumMod val="50000"/>
                    <a:lumOff val="50000"/>
                  </a:prstClr>
                </a:solidFill>
                <a:latin typeface="Arial Narrow" pitchFamily="34" charset="0"/>
                <a:cs typeface="Arial" pitchFamily="34" charset="0"/>
              </a:rPr>
              <a:t>The average amount of money earned by an investment each year over a given time period. An annualized total return provides only a snapshot of an investment's performance and does not give investors any indication of its volatility. Annualized total return merely provides a geometric average, rather than an arithmetic average. </a:t>
            </a:r>
            <a:r>
              <a:rPr lang="en-US" sz="850" b="1" dirty="0">
                <a:solidFill>
                  <a:schemeClr val="tx1">
                    <a:lumMod val="65000"/>
                    <a:lumOff val="35000"/>
                  </a:schemeClr>
                </a:solidFill>
                <a:latin typeface="Arial Narrow" pitchFamily="34" charset="0"/>
              </a:rPr>
              <a:t>Excess  Return</a:t>
            </a:r>
            <a:r>
              <a:rPr lang="en-US" sz="850" b="1" dirty="0">
                <a:solidFill>
                  <a:schemeClr val="tx1">
                    <a:lumMod val="50000"/>
                    <a:lumOff val="50000"/>
                  </a:schemeClr>
                </a:solidFill>
                <a:latin typeface="Arial Narrow" pitchFamily="34" charset="0"/>
              </a:rPr>
              <a:t>: </a:t>
            </a:r>
            <a:r>
              <a:rPr lang="en-US" sz="850" dirty="0">
                <a:solidFill>
                  <a:schemeClr val="tx1">
                    <a:lumMod val="50000"/>
                    <a:lumOff val="50000"/>
                  </a:schemeClr>
                </a:solidFill>
                <a:latin typeface="Arial Narrow" pitchFamily="34" charset="0"/>
              </a:rPr>
              <a:t>Excess return represents the difference between the returns of two portfolios. In a typical application, excess return provides a measure of the difference between a manager's return and the return of a benchmark for that manager. In the context of a beta benchmark, excess return refers to the difference between a manager or market benchmark and T-bills. A positive excess return implies that the manager outperformed the benchmark. </a:t>
            </a:r>
            <a:r>
              <a:rPr lang="en-US" sz="850" b="1" dirty="0">
                <a:solidFill>
                  <a:schemeClr val="tx1">
                    <a:lumMod val="65000"/>
                    <a:lumOff val="35000"/>
                  </a:schemeClr>
                </a:solidFill>
                <a:latin typeface="Arial Narrow" pitchFamily="34" charset="0"/>
              </a:rPr>
              <a:t>Information Ratio: </a:t>
            </a:r>
            <a:r>
              <a:rPr lang="en-US" sz="850" dirty="0">
                <a:solidFill>
                  <a:schemeClr val="tx1">
                    <a:lumMod val="50000"/>
                    <a:lumOff val="50000"/>
                  </a:schemeClr>
                </a:solidFill>
                <a:latin typeface="Arial Narrow" pitchFamily="34" charset="0"/>
              </a:rPr>
              <a:t>A ratio of portfolio returns above the returns of a benchmark (usually an index) to the volatility of those returns. The information ratio (IR) measures a portfolio manager's ability to generate excess returns relative to a benchmark, but also attempts to identify the consistency of the investor. This ratio will identify if a manager has beaten the benchmark by a lot in a few months or a little every month. The higher the IR the more consistent a manager is and consistency is an ideal trait. </a:t>
            </a:r>
            <a:r>
              <a:rPr lang="en-US" sz="850" b="1" dirty="0">
                <a:solidFill>
                  <a:schemeClr val="tx1">
                    <a:lumMod val="65000"/>
                    <a:lumOff val="35000"/>
                  </a:schemeClr>
                </a:solidFill>
                <a:latin typeface="Arial Narrow" pitchFamily="34" charset="0"/>
              </a:rPr>
              <a:t>Significance Level: </a:t>
            </a:r>
            <a:r>
              <a:rPr lang="en-US" sz="850" dirty="0">
                <a:solidFill>
                  <a:schemeClr val="tx1">
                    <a:lumMod val="50000"/>
                    <a:lumOff val="50000"/>
                  </a:schemeClr>
                </a:solidFill>
                <a:latin typeface="Arial Narrow" pitchFamily="34" charset="0"/>
              </a:rPr>
              <a:t>The significance level of a manager series vs. a benchmark series indicates the level of confidence with which the statement “the manager’s annualized excess return over the benchmark is positive” or “the manager’s annualized excess return over the benchmark is negative,” as the case may be, holds true. This measurement ranges from 50% (chance) to 100%. A manager with consistent under- or over-performance compared to its benchmark over a long period of time would have a high significance level. </a:t>
            </a:r>
            <a:r>
              <a:rPr lang="en-US" sz="850" b="1" dirty="0">
                <a:solidFill>
                  <a:schemeClr val="tx1">
                    <a:lumMod val="65000"/>
                    <a:lumOff val="35000"/>
                  </a:schemeClr>
                </a:solidFill>
                <a:latin typeface="Arial Narrow" pitchFamily="34" charset="0"/>
              </a:rPr>
              <a:t>Explained Variance: </a:t>
            </a:r>
            <a:r>
              <a:rPr lang="en-US" sz="850" dirty="0">
                <a:solidFill>
                  <a:schemeClr val="tx1">
                    <a:lumMod val="50000"/>
                    <a:lumOff val="50000"/>
                  </a:schemeClr>
                </a:solidFill>
                <a:latin typeface="Arial Narrow" pitchFamily="34" charset="0"/>
              </a:rPr>
              <a:t>The variance explained is also referred to as Standard R</a:t>
            </a:r>
            <a:r>
              <a:rPr lang="en-US" sz="850" baseline="30000" dirty="0">
                <a:solidFill>
                  <a:schemeClr val="tx1">
                    <a:lumMod val="50000"/>
                    <a:lumOff val="50000"/>
                  </a:schemeClr>
                </a:solidFill>
                <a:latin typeface="Arial Narrow" pitchFamily="34" charset="0"/>
              </a:rPr>
              <a:t>2 </a:t>
            </a:r>
            <a:r>
              <a:rPr lang="en-US" sz="850" dirty="0">
                <a:solidFill>
                  <a:schemeClr val="tx1">
                    <a:lumMod val="50000"/>
                    <a:lumOff val="50000"/>
                  </a:schemeClr>
                </a:solidFill>
                <a:latin typeface="Arial Narrow" pitchFamily="34" charset="0"/>
              </a:rPr>
              <a:t>in </a:t>
            </a:r>
            <a:r>
              <a:rPr lang="en-US" sz="850" dirty="0" err="1">
                <a:solidFill>
                  <a:schemeClr val="tx1">
                    <a:lumMod val="50000"/>
                    <a:lumOff val="50000"/>
                  </a:schemeClr>
                </a:solidFill>
                <a:latin typeface="Arial Narrow" pitchFamily="34" charset="0"/>
              </a:rPr>
              <a:t>StyleADVISOR</a:t>
            </a:r>
            <a:r>
              <a:rPr lang="en-US" sz="850" dirty="0">
                <a:solidFill>
                  <a:schemeClr val="tx1">
                    <a:lumMod val="50000"/>
                    <a:lumOff val="50000"/>
                  </a:schemeClr>
                </a:solidFill>
                <a:latin typeface="Arial Narrow" pitchFamily="34" charset="0"/>
              </a:rPr>
              <a:t>. This is usually very close to the correlation squared. To understand what variance explained means, think of a manager and a style benchmark. Any variance in the difference between manager and style benchmark (i.e. any variance in the excess return of manager over benchmark) represents a failure of the style benchmark variance to explain the manager variance. Hence, the quotient of variance of excess return over variance of manager represents the unexplained variance. The variance explained is 1 minus the unexplained variance: Variance Explained = 1 – Var(</a:t>
            </a:r>
            <a:r>
              <a:rPr lang="en-US" sz="850" i="1" dirty="0">
                <a:solidFill>
                  <a:schemeClr val="tx1">
                    <a:lumMod val="50000"/>
                    <a:lumOff val="50000"/>
                  </a:schemeClr>
                </a:solidFill>
                <a:latin typeface="Arial Narrow" pitchFamily="34" charset="0"/>
              </a:rPr>
              <a:t>e) / Var(M),</a:t>
            </a:r>
            <a:r>
              <a:rPr lang="en-US" sz="850" i="1" baseline="0" dirty="0">
                <a:solidFill>
                  <a:schemeClr val="tx1">
                    <a:lumMod val="50000"/>
                    <a:lumOff val="50000"/>
                  </a:schemeClr>
                </a:solidFill>
                <a:latin typeface="Arial Narrow" pitchFamily="34" charset="0"/>
              </a:rPr>
              <a:t> </a:t>
            </a:r>
            <a:r>
              <a:rPr lang="en-US" sz="850" dirty="0">
                <a:solidFill>
                  <a:schemeClr val="tx1">
                    <a:lumMod val="50000"/>
                    <a:lumOff val="50000"/>
                  </a:schemeClr>
                </a:solidFill>
                <a:latin typeface="Arial Narrow" pitchFamily="34" charset="0"/>
              </a:rPr>
              <a:t>Where: var(</a:t>
            </a:r>
            <a:r>
              <a:rPr lang="en-US" sz="850" i="1" dirty="0">
                <a:solidFill>
                  <a:schemeClr val="tx1">
                    <a:lumMod val="50000"/>
                    <a:lumOff val="50000"/>
                  </a:schemeClr>
                </a:solidFill>
                <a:latin typeface="Arial Narrow" pitchFamily="34" charset="0"/>
              </a:rPr>
              <a:t>M) = variance of manager returns   </a:t>
            </a:r>
            <a:r>
              <a:rPr lang="en-US" sz="850" dirty="0">
                <a:solidFill>
                  <a:schemeClr val="tx1">
                    <a:lumMod val="50000"/>
                    <a:lumOff val="50000"/>
                  </a:schemeClr>
                </a:solidFill>
                <a:latin typeface="Arial Narrow" pitchFamily="34" charset="0"/>
              </a:rPr>
              <a:t>var(</a:t>
            </a:r>
            <a:r>
              <a:rPr lang="en-US" sz="850" i="1" dirty="0">
                <a:solidFill>
                  <a:schemeClr val="tx1">
                    <a:lumMod val="50000"/>
                    <a:lumOff val="50000"/>
                  </a:schemeClr>
                </a:solidFill>
                <a:latin typeface="Arial Narrow" pitchFamily="34" charset="0"/>
              </a:rPr>
              <a:t>e) = variance of excess return of manager over benchmark. </a:t>
            </a:r>
            <a:r>
              <a:rPr lang="en-US" sz="850" b="1" dirty="0">
                <a:solidFill>
                  <a:schemeClr val="tx1">
                    <a:lumMod val="65000"/>
                    <a:lumOff val="35000"/>
                  </a:schemeClr>
                </a:solidFill>
                <a:latin typeface="Arial Narrow" pitchFamily="34" charset="0"/>
              </a:rPr>
              <a:t>Tracking Error: </a:t>
            </a:r>
            <a:r>
              <a:rPr lang="en-US" sz="850" dirty="0">
                <a:solidFill>
                  <a:schemeClr val="tx1">
                    <a:lumMod val="50000"/>
                    <a:lumOff val="50000"/>
                  </a:schemeClr>
                </a:solidFill>
                <a:latin typeface="Arial Narrow" pitchFamily="34" charset="0"/>
              </a:rPr>
              <a:t>A divergence between the price behavior of a position or a portfolio and the price behavior of a benchmark. Tracking errors are reported as a "standard deviation percentage" difference. This measure reports the difference between the return an investor receives and that of the benchmark he or she was attempting to imitate. </a:t>
            </a:r>
            <a:r>
              <a:rPr lang="en-US" sz="850" b="1" dirty="0">
                <a:solidFill>
                  <a:schemeClr val="tx1">
                    <a:lumMod val="65000"/>
                    <a:lumOff val="35000"/>
                  </a:schemeClr>
                </a:solidFill>
                <a:latin typeface="Arial Narrow" pitchFamily="34" charset="0"/>
              </a:rPr>
              <a:t>Alpha: </a:t>
            </a:r>
            <a:r>
              <a:rPr lang="en-US" sz="850" dirty="0">
                <a:solidFill>
                  <a:schemeClr val="tx1">
                    <a:lumMod val="50000"/>
                    <a:lumOff val="50000"/>
                  </a:schemeClr>
                </a:solidFill>
                <a:latin typeface="Arial Narrow" pitchFamily="34" charset="0"/>
              </a:rPr>
              <a:t>Alpha is a measure of risk (beta)-adjusted return. Alpha measures the difference between a portfolio's actual returns and what it might be expected to deliver based on its level of risk. Theoretically, higher risk should equate to higher return. A positive alpha means the fund has beaten expectations. A negative alpha means that the fund has failed to match performance given its level of risk. If two managers have the same return, but one has a lower beta, that manager would have a higher alpha. </a:t>
            </a:r>
            <a:r>
              <a:rPr lang="en-US" sz="850" b="1" dirty="0">
                <a:solidFill>
                  <a:schemeClr val="tx1">
                    <a:lumMod val="65000"/>
                    <a:lumOff val="35000"/>
                  </a:schemeClr>
                </a:solidFill>
                <a:latin typeface="Arial Narrow" pitchFamily="34" charset="0"/>
              </a:rPr>
              <a:t>Beta: </a:t>
            </a:r>
            <a:r>
              <a:rPr lang="en-US" sz="850" dirty="0">
                <a:solidFill>
                  <a:schemeClr val="tx1">
                    <a:lumMod val="50000"/>
                    <a:lumOff val="50000"/>
                  </a:schemeClr>
                </a:solidFill>
                <a:latin typeface="Arial Narrow" pitchFamily="34" charset="0"/>
              </a:rPr>
              <a:t>Beta represents the systematic risk of a portfolio and measures its sensitivity to a benchmark. A portfolio with a beta of one is considered to be as risky as the benchmark and would therefore provide expected returns equal to those of the market benchmark during both up and down periods. A portfolio with a beta of two would move approximately twice as much as the benchmark. </a:t>
            </a:r>
            <a:r>
              <a:rPr lang="en-US" sz="850" b="1" dirty="0">
                <a:solidFill>
                  <a:schemeClr val="tx1">
                    <a:lumMod val="65000"/>
                    <a:lumOff val="35000"/>
                  </a:schemeClr>
                </a:solidFill>
                <a:latin typeface="Arial Narrow" pitchFamily="34" charset="0"/>
                <a:ea typeface="Times New Roman" pitchFamily="18" charset="0"/>
              </a:rPr>
              <a:t>Cumulative Return: </a:t>
            </a:r>
            <a:r>
              <a:rPr lang="en-US" sz="850" dirty="0">
                <a:solidFill>
                  <a:schemeClr val="tx1">
                    <a:lumMod val="50000"/>
                    <a:lumOff val="50000"/>
                  </a:schemeClr>
                </a:solidFill>
                <a:latin typeface="Arial Narrow" pitchFamily="34" charset="0"/>
              </a:rPr>
              <a:t>The aggregate amount that an investment has gained or lost over time, independent of the period of time involved. Presented as a percentage, the cumulative return is the raw mathematical return of the following calculation: (Current Price of Security) – (Original Price of Security) / (Original Price of Security). </a:t>
            </a:r>
            <a:r>
              <a:rPr lang="en-US" sz="850" b="1" dirty="0">
                <a:solidFill>
                  <a:schemeClr val="tx1">
                    <a:lumMod val="65000"/>
                    <a:lumOff val="35000"/>
                  </a:schemeClr>
                </a:solidFill>
                <a:latin typeface="Arial Narrow" pitchFamily="34" charset="0"/>
                <a:ea typeface="Times New Roman" pitchFamily="18" charset="0"/>
              </a:rPr>
              <a:t>Sharpe Ratio: </a:t>
            </a:r>
            <a:r>
              <a:rPr lang="en-US" sz="850" dirty="0">
                <a:solidFill>
                  <a:schemeClr val="tx1">
                    <a:lumMod val="50000"/>
                    <a:lumOff val="50000"/>
                  </a:schemeClr>
                </a:solidFill>
                <a:latin typeface="Arial Narrow" pitchFamily="34" charset="0"/>
              </a:rPr>
              <a:t>The Sharpe ratio is calculated as the portfolio's excess return over the risk-free rate divided by the portfolio's standard deviation. </a:t>
            </a:r>
            <a:r>
              <a:rPr lang="en-US" sz="850" b="1" dirty="0">
                <a:solidFill>
                  <a:schemeClr val="tx1">
                    <a:lumMod val="65000"/>
                    <a:lumOff val="35000"/>
                  </a:schemeClr>
                </a:solidFill>
                <a:latin typeface="Arial Narrow" pitchFamily="34" charset="0"/>
              </a:rPr>
              <a:t>The Barclays 1-10 Year  Managed Money (MM) Index: </a:t>
            </a:r>
            <a:r>
              <a:rPr lang="en-US" sz="850" dirty="0">
                <a:solidFill>
                  <a:schemeClr val="tx1">
                    <a:lumMod val="50000"/>
                    <a:lumOff val="50000"/>
                  </a:schemeClr>
                </a:solidFill>
                <a:latin typeface="Arial Narrow" pitchFamily="34" charset="0"/>
              </a:rPr>
              <a:t>A subset of the Barclays Municipal Managed Money Index, representing bonds with one to ten years to maturity. The Barclays Municipal Managed Money Index is an unmanaged index that is rules-based, market-value weighted engineered for the tax exempt bond market. All bonds in the National Municipal Bond Index must be rated Aa3/AA- or higher by at least two of the following statistical ratings agencies: Moody's, S&amp;P and Fitch. </a:t>
            </a:r>
            <a:endParaRPr lang="en-US" sz="850" dirty="0">
              <a:solidFill>
                <a:schemeClr val="tx1">
                  <a:lumMod val="50000"/>
                  <a:lumOff val="50000"/>
                </a:schemeClr>
              </a:solidFill>
              <a:latin typeface="Arial Narrow" pitchFamily="34" charset="0"/>
              <a:ea typeface="Times New Roman" pitchFamily="18" charset="0"/>
            </a:endParaRPr>
          </a:p>
        </p:txBody>
      </p:sp>
      <p:sp>
        <p:nvSpPr>
          <p:cNvPr id="2" name="TextBox 1"/>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a:solidFill>
                  <a:srgbClr val="808080"/>
                </a:solidFill>
                <a:latin typeface="+mj-lt"/>
              </a:rPr>
              <a:t>Performance Disclosures &amp; Glossary Terms</a:t>
            </a:r>
          </a:p>
        </p:txBody>
      </p:sp>
      <p:cxnSp>
        <p:nvCxnSpPr>
          <p:cNvPr id="12" name="Straight Connector 11"/>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21C57B1-18B6-445D-B1F4-D683A1D494F9}"/>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5">
            <a:extLst>
              <a:ext uri="{FF2B5EF4-FFF2-40B4-BE49-F238E27FC236}">
                <a16:creationId xmlns:a16="http://schemas.microsoft.com/office/drawing/2014/main" id="{3929CC81-906C-42BD-82D5-E8907F244C6C}"/>
              </a:ext>
            </a:extLst>
          </p:cNvPr>
          <p:cNvSpPr>
            <a:spLocks noChangeArrowheads="1"/>
          </p:cNvSpPr>
          <p:nvPr/>
        </p:nvSpPr>
        <p:spPr bwMode="auto">
          <a:xfrm>
            <a:off x="2373399" y="7152332"/>
            <a:ext cx="7039535" cy="388241"/>
          </a:xfrm>
          <a:prstGeom prst="rect">
            <a:avLst/>
          </a:prstGeom>
          <a:noFill/>
          <a:ln w="9525">
            <a:noFill/>
            <a:miter lim="800000"/>
            <a:headEnd/>
            <a:tailEnd/>
          </a:ln>
        </p:spPr>
        <p:txBody>
          <a:bodyPr wrap="square" lIns="110166" tIns="55083" rIns="110166" bIns="55083">
            <a:spAutoFit/>
          </a:bodyPr>
          <a:lstStyle/>
          <a:p>
            <a:pPr algn="just"/>
            <a:r>
              <a:rPr lang="en-US" sz="900" i="1">
                <a:solidFill>
                  <a:srgbClr val="808080"/>
                </a:solidFill>
                <a:latin typeface="Garamond" pitchFamily="18" charset="0"/>
              </a:rPr>
              <a:t>The Beacon Pointe Family of Companies (“Beacon Pointe”) includes Beacon Pointe Advisors, LLC (“BPA”) and Beacon Pointe Wealth Advisors, LLC (“BPWA”). BPA and BPWA are investment advisers registered with the United States Securities and Exchange Commissions (“SEC”). BPA and BPWA are separate entities but affiliated companies.</a:t>
            </a:r>
          </a:p>
        </p:txBody>
      </p:sp>
      <p:pic>
        <p:nvPicPr>
          <p:cNvPr id="14" name="Picture 13">
            <a:extLst>
              <a:ext uri="{FF2B5EF4-FFF2-40B4-BE49-F238E27FC236}">
                <a16:creationId xmlns:a16="http://schemas.microsoft.com/office/drawing/2014/main" id="{5BCEFE19-A1BA-4AFF-8628-DB7E88DDA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790147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erformance Disclosure Part II">
    <p:spTree>
      <p:nvGrpSpPr>
        <p:cNvPr id="1" name=""/>
        <p:cNvGrpSpPr/>
        <p:nvPr/>
      </p:nvGrpSpPr>
      <p:grpSpPr>
        <a:xfrm>
          <a:off x="0" y="0"/>
          <a:ext cx="0" cy="0"/>
          <a:chOff x="0" y="0"/>
          <a:chExt cx="0" cy="0"/>
        </a:xfrm>
      </p:grpSpPr>
      <p:cxnSp>
        <p:nvCxnSpPr>
          <p:cNvPr id="4" name="Straight Connector 3"/>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83368" y="1009531"/>
            <a:ext cx="9491663" cy="5978560"/>
          </a:xfrm>
          <a:prstGeom prst="rect">
            <a:avLst/>
          </a:prstGeom>
        </p:spPr>
        <p:txBody>
          <a:bodyPr wrap="square">
            <a:spAutoFit/>
          </a:bodyPr>
          <a:lstStyle/>
          <a:p>
            <a:r>
              <a:rPr lang="en-US" sz="850" b="1" i="0" u="none" strike="noStrike" kern="1200" baseline="0">
                <a:solidFill>
                  <a:schemeClr val="tx1">
                    <a:lumMod val="65000"/>
                    <a:lumOff val="35000"/>
                  </a:schemeClr>
                </a:solidFill>
                <a:latin typeface="Arial Narrow" panose="020B0606020202030204" pitchFamily="34" charset="0"/>
                <a:ea typeface="+mn-ea"/>
                <a:cs typeface="+mn-cs"/>
              </a:rPr>
              <a:t>Indices: </a:t>
            </a:r>
            <a:r>
              <a:rPr lang="en-US" sz="850" b="0" i="0" u="none" strike="noStrike" kern="1200" baseline="0">
                <a:solidFill>
                  <a:schemeClr val="tx1">
                    <a:lumMod val="50000"/>
                    <a:lumOff val="50000"/>
                  </a:schemeClr>
                </a:solidFill>
                <a:latin typeface="Arial Narrow" panose="020B0606020202030204" pitchFamily="34" charset="0"/>
                <a:ea typeface="+mn-ea"/>
                <a:cs typeface="+mn-cs"/>
              </a:rPr>
              <a:t>Indices are not available for direct investment and do not reflect the deduction of any fees. Performance for blended benchmarks is calculated bases on allocations that are rebalanced back to the stated targets on a quarterly</a:t>
            </a:r>
          </a:p>
          <a:p>
            <a:r>
              <a:rPr lang="en-US" sz="850" b="0" i="0" u="none" strike="noStrike" kern="1200" baseline="0">
                <a:solidFill>
                  <a:schemeClr val="tx1">
                    <a:lumMod val="50000"/>
                    <a:lumOff val="50000"/>
                  </a:schemeClr>
                </a:solidFill>
                <a:latin typeface="Arial Narrow" panose="020B0606020202030204" pitchFamily="34" charset="0"/>
                <a:ea typeface="+mn-ea"/>
                <a:cs typeface="+mn-cs"/>
              </a:rPr>
              <a:t>basis and are not adjusted for transaction costs or management fees. Indices are not available for direct investment and do not reflect the deduction of any fees. Performance for blended benchmarks is calculated bases on allocations that are rebalanced back to the stated targets on a quarterly basis and are not adjusted for transaction costs or management fees.</a:t>
            </a:r>
            <a:endParaRPr lang="en-US" sz="850" b="1">
              <a:solidFill>
                <a:schemeClr val="tx1">
                  <a:lumMod val="50000"/>
                  <a:lumOff val="50000"/>
                </a:schemeClr>
              </a:solidFill>
              <a:latin typeface="Arial Narrow" pitchFamily="34" charset="0"/>
            </a:endParaRPr>
          </a:p>
          <a:p>
            <a:pPr algn="just"/>
            <a:r>
              <a:rPr lang="en-US" sz="850" b="1">
                <a:solidFill>
                  <a:schemeClr val="tx1">
                    <a:lumMod val="65000"/>
                    <a:lumOff val="35000"/>
                  </a:schemeClr>
                </a:solidFill>
                <a:latin typeface="Arial Narrow" pitchFamily="34" charset="0"/>
              </a:rPr>
              <a:t>Barclays US Aggregate: </a:t>
            </a:r>
            <a:r>
              <a:rPr lang="en-US" sz="850">
                <a:solidFill>
                  <a:schemeClr val="tx1">
                    <a:lumMod val="50000"/>
                    <a:lumOff val="50000"/>
                  </a:schemeClr>
                </a:solidFill>
                <a:latin typeface="Arial Narrow" pitchFamily="34" charset="0"/>
              </a:rPr>
              <a:t>The index measures the performance of the U.S. investment grade bond market. The index invests in a wide spectrum of public, investment-grade, taxable, fixed income securities in the United States – including government, corporate, and international dollar-denominated bonds, as well as mortgage-backed and asset-backed securities, all with maturities of more than 1 year. </a:t>
            </a:r>
            <a:r>
              <a:rPr lang="en-US" sz="850" b="1">
                <a:solidFill>
                  <a:schemeClr val="tx1">
                    <a:lumMod val="65000"/>
                    <a:lumOff val="35000"/>
                  </a:schemeClr>
                </a:solidFill>
                <a:latin typeface="Arial Narrow" pitchFamily="34" charset="0"/>
              </a:rPr>
              <a:t>Barclays US Municipal Bond Index: </a:t>
            </a:r>
            <a:r>
              <a:rPr lang="en-US" sz="850">
                <a:solidFill>
                  <a:schemeClr val="tx1">
                    <a:lumMod val="50000"/>
                    <a:lumOff val="50000"/>
                  </a:schemeClr>
                </a:solidFill>
                <a:latin typeface="Arial Narrow" pitchFamily="34" charset="0"/>
              </a:rPr>
              <a:t> a broad-based benchmark that measures the investment grade, US dollar-denominated, fixed tax exempt bond market. The index includes state and local general obligation, revenue, insured, and pre-refunded bonds. The US Municipal Index was incepted in January 1980. </a:t>
            </a:r>
            <a:r>
              <a:rPr lang="en-US" sz="850" b="1">
                <a:solidFill>
                  <a:schemeClr val="tx1">
                    <a:lumMod val="65000"/>
                    <a:lumOff val="35000"/>
                  </a:schemeClr>
                </a:solidFill>
                <a:latin typeface="Arial Narrow" pitchFamily="34" charset="0"/>
              </a:rPr>
              <a:t>Citigroup - The World Government Bond Index (WGBI):  </a:t>
            </a:r>
            <a:r>
              <a:rPr lang="en-US" sz="850">
                <a:solidFill>
                  <a:schemeClr val="tx1">
                    <a:lumMod val="50000"/>
                    <a:lumOff val="50000"/>
                  </a:schemeClr>
                </a:solidFill>
                <a:latin typeface="Arial Narrow" pitchFamily="34" charset="0"/>
              </a:rPr>
              <a:t>Measures the performance of fixed-rate, local currency, investment grade sovereign bonds. The WGBI is a widely used benchmark that currently comprises sovereign debt from over 20 countries, denominated in a variety of currencies, and has more than 25 years of history available. The WGBI provides a broad benchmark for the global sovereign fixed income market. Sub-indices are available in any combination of currency, maturity, or rating. </a:t>
            </a:r>
            <a:r>
              <a:rPr lang="en-US" sz="850" b="1">
                <a:solidFill>
                  <a:schemeClr val="tx1">
                    <a:lumMod val="65000"/>
                    <a:lumOff val="35000"/>
                  </a:schemeClr>
                </a:solidFill>
                <a:latin typeface="Arial Narrow" pitchFamily="34" charset="0"/>
              </a:rPr>
              <a:t>MSCI ACWI: </a:t>
            </a:r>
            <a:r>
              <a:rPr lang="en-US" sz="850">
                <a:solidFill>
                  <a:schemeClr val="tx1">
                    <a:lumMod val="50000"/>
                    <a:lumOff val="50000"/>
                  </a:schemeClr>
                </a:solidFill>
                <a:latin typeface="Arial Narrow" pitchFamily="34" charset="0"/>
              </a:rPr>
              <a:t>Captures large and mid cap representation across 23 Developed Markets (DM) and 23 Emerging Markets (EM) countries*. With 2,476 constituents, the index covers approximately 85% of the global investable equity opportunity set. </a:t>
            </a:r>
            <a:r>
              <a:rPr lang="en-US" sz="850" b="1">
                <a:solidFill>
                  <a:schemeClr val="tx1">
                    <a:lumMod val="65000"/>
                    <a:lumOff val="35000"/>
                  </a:schemeClr>
                </a:solidFill>
                <a:latin typeface="Arial Narrow" pitchFamily="34" charset="0"/>
              </a:rPr>
              <a:t>The MSCI ACWI ex USA Index: </a:t>
            </a:r>
            <a:r>
              <a:rPr lang="en-US" sz="850">
                <a:solidFill>
                  <a:schemeClr val="tx1">
                    <a:lumMod val="50000"/>
                    <a:lumOff val="50000"/>
                  </a:schemeClr>
                </a:solidFill>
                <a:latin typeface="Arial Narrow" pitchFamily="34" charset="0"/>
              </a:rPr>
              <a:t>Captures large and mid cap representation across 22 of 23 Developed Markets (DM) countries (excluding the US) and 23 Emerging Markets (EM) countries*. With 1,839 constituents, the index covers approximately 85% of the global equity opportunity set outside the US. </a:t>
            </a:r>
            <a:r>
              <a:rPr lang="en-US" sz="850" b="1">
                <a:solidFill>
                  <a:schemeClr val="tx1">
                    <a:lumMod val="65000"/>
                    <a:lumOff val="35000"/>
                  </a:schemeClr>
                </a:solidFill>
                <a:latin typeface="Arial Narrow" pitchFamily="34" charset="0"/>
              </a:rPr>
              <a:t>The MSCI EAFE Index: </a:t>
            </a:r>
            <a:r>
              <a:rPr lang="en-US" sz="850">
                <a:solidFill>
                  <a:schemeClr val="tx1">
                    <a:lumMod val="50000"/>
                    <a:lumOff val="50000"/>
                  </a:schemeClr>
                </a:solidFill>
                <a:latin typeface="Arial Narrow" pitchFamily="34" charset="0"/>
              </a:rPr>
              <a:t>A broadly recognized as the pre-eminent benchmark for U.S. investors to measure international equity performance. It comprises the MSCI country indexes capturing large and mid-cap equities across developed markets in Europe, Australasia and the Far East, excluding the U.S. and Canada. Numerous exchange-traded funds are based on the MSCI EAFE Index, and the Chicago Mercantile Exchange, NYSE </a:t>
            </a:r>
            <a:r>
              <a:rPr lang="en-US" sz="850" err="1">
                <a:solidFill>
                  <a:schemeClr val="tx1">
                    <a:lumMod val="50000"/>
                    <a:lumOff val="50000"/>
                  </a:schemeClr>
                </a:solidFill>
                <a:latin typeface="Arial Narrow" pitchFamily="34" charset="0"/>
              </a:rPr>
              <a:t>Liffe</a:t>
            </a:r>
            <a:r>
              <a:rPr lang="en-US" sz="850">
                <a:solidFill>
                  <a:schemeClr val="tx1">
                    <a:lumMod val="50000"/>
                    <a:lumOff val="50000"/>
                  </a:schemeClr>
                </a:solidFill>
                <a:latin typeface="Arial Narrow" pitchFamily="34" charset="0"/>
              </a:rPr>
              <a:t> US and the </a:t>
            </a:r>
            <a:r>
              <a:rPr lang="en-US" sz="850" err="1">
                <a:solidFill>
                  <a:schemeClr val="tx1">
                    <a:lumMod val="50000"/>
                    <a:lumOff val="50000"/>
                  </a:schemeClr>
                </a:solidFill>
                <a:latin typeface="Arial Narrow" pitchFamily="34" charset="0"/>
              </a:rPr>
              <a:t>Bclear</a:t>
            </a:r>
            <a:r>
              <a:rPr lang="en-US" sz="850">
                <a:solidFill>
                  <a:schemeClr val="tx1">
                    <a:lumMod val="50000"/>
                    <a:lumOff val="50000"/>
                  </a:schemeClr>
                </a:solidFill>
                <a:latin typeface="Arial Narrow" pitchFamily="34" charset="0"/>
              </a:rPr>
              <a:t> platform of </a:t>
            </a:r>
            <a:r>
              <a:rPr lang="en-US" sz="850" err="1">
                <a:solidFill>
                  <a:schemeClr val="tx1">
                    <a:lumMod val="50000"/>
                    <a:lumOff val="50000"/>
                  </a:schemeClr>
                </a:solidFill>
                <a:latin typeface="Arial Narrow" pitchFamily="34" charset="0"/>
              </a:rPr>
              <a:t>Liffe</a:t>
            </a:r>
            <a:r>
              <a:rPr lang="en-US" sz="850">
                <a:solidFill>
                  <a:schemeClr val="tx1">
                    <a:lumMod val="50000"/>
                    <a:lumOff val="50000"/>
                  </a:schemeClr>
                </a:solidFill>
                <a:latin typeface="Arial Narrow" pitchFamily="34" charset="0"/>
              </a:rPr>
              <a:t> are licensed to list futures contracts on this index as well. </a:t>
            </a:r>
            <a:r>
              <a:rPr lang="en-US" sz="850" b="1">
                <a:solidFill>
                  <a:schemeClr val="tx1">
                    <a:lumMod val="65000"/>
                    <a:lumOff val="35000"/>
                  </a:schemeClr>
                </a:solidFill>
                <a:latin typeface="Arial Narrow" pitchFamily="34" charset="0"/>
              </a:rPr>
              <a:t>The MSCI Emerging Markets Index: </a:t>
            </a:r>
            <a:r>
              <a:rPr lang="en-US" sz="850">
                <a:solidFill>
                  <a:schemeClr val="tx1">
                    <a:lumMod val="50000"/>
                    <a:lumOff val="50000"/>
                  </a:schemeClr>
                </a:solidFill>
                <a:latin typeface="Arial Narrow" pitchFamily="34" charset="0"/>
              </a:rPr>
              <a:t>A free float-adjusted market capitalization index that is designed to measure equity market performance of emerging markets. The index consists of the following 21 emerging market country indices: Brazil, Chile, China, Colombia, Czech Republic, Egypt, Greece, Hungary, India, Indonesia, Korea, Malaysia, Mexico, Peru, Philippines, Poland, Russia, South Africa, Taiwan, Thailand, and Turkey. </a:t>
            </a:r>
            <a:r>
              <a:rPr lang="en-US" sz="850" b="1">
                <a:solidFill>
                  <a:schemeClr val="tx1">
                    <a:lumMod val="65000"/>
                    <a:lumOff val="35000"/>
                  </a:schemeClr>
                </a:solidFill>
                <a:latin typeface="Arial Narrow" pitchFamily="34" charset="0"/>
              </a:rPr>
              <a:t>The Russell 1000 Index: </a:t>
            </a:r>
            <a:r>
              <a:rPr lang="en-US" sz="850">
                <a:solidFill>
                  <a:schemeClr val="tx1">
                    <a:lumMod val="50000"/>
                    <a:lumOff val="50000"/>
                  </a:schemeClr>
                </a:solidFill>
                <a:latin typeface="Arial Narrow" pitchFamily="34" charset="0"/>
              </a:rPr>
              <a:t>Measures the performance of the large-cap segment of the U.S. equity universe. It is a subset of the Russell 3000® Index and includes approximately 1000 of the largest securities based on a combination of their market cap and current index membership. The Russell 1000 represents approximately 92% of the U.S. market. The Russell 1000 Index is constructed to provide a comprehensive and unbiased barometer for the large-cap segment and is completely reconstituted annually to ensure new and growing equities are reflected. </a:t>
            </a:r>
            <a:r>
              <a:rPr lang="en-US" sz="850" b="1">
                <a:solidFill>
                  <a:schemeClr val="tx1">
                    <a:lumMod val="65000"/>
                    <a:lumOff val="35000"/>
                  </a:schemeClr>
                </a:solidFill>
                <a:latin typeface="Arial Narrow" pitchFamily="34" charset="0"/>
              </a:rPr>
              <a:t>The Russell 1000 Growth Index: </a:t>
            </a:r>
            <a:r>
              <a:rPr lang="en-US" sz="850">
                <a:solidFill>
                  <a:schemeClr val="tx1">
                    <a:lumMod val="50000"/>
                    <a:lumOff val="50000"/>
                  </a:schemeClr>
                </a:solidFill>
                <a:latin typeface="Arial Narrow" pitchFamily="34" charset="0"/>
              </a:rPr>
              <a:t>Measures the performance of the large-cap growth segment of the U.S. equity universe. It includes those Russell 1000 companies with higher price-to-book ratios and higher forecasted growth values. The Russell 1000 Growth Index is constructed to provide a comprehensive and unbiased barometer for the large-cap growth segment. The Index is completely reconstituted annually to ensure new and growing equities are included and that the represented companies continue to reflect growth characteristics. </a:t>
            </a:r>
            <a:r>
              <a:rPr lang="en-US" sz="850" b="1">
                <a:solidFill>
                  <a:schemeClr val="tx1">
                    <a:lumMod val="65000"/>
                    <a:lumOff val="35000"/>
                  </a:schemeClr>
                </a:solidFill>
                <a:latin typeface="Arial Narrow" pitchFamily="34" charset="0"/>
              </a:rPr>
              <a:t>The Russell 1000 Value Index: </a:t>
            </a:r>
            <a:r>
              <a:rPr lang="en-US" sz="850">
                <a:solidFill>
                  <a:schemeClr val="tx1">
                    <a:lumMod val="50000"/>
                    <a:lumOff val="50000"/>
                  </a:schemeClr>
                </a:solidFill>
                <a:latin typeface="Arial Narrow" pitchFamily="34" charset="0"/>
              </a:rPr>
              <a:t>Measures the performance of the large-cap value segment of the U.S. equity universe. It includes those Russell 1000 companies with lower price-to-book ratios and lower expected growth values. The Russell 1000 Value Index is constructed to provide a comprehensive and unbiased barometer for the large-cap value segment. The Index is completely reconstituted annually to ensure new and growing equities are included and that the represented companies continue to reflect value characteristics. </a:t>
            </a:r>
            <a:r>
              <a:rPr lang="en-US" sz="850" b="1">
                <a:solidFill>
                  <a:schemeClr val="tx1">
                    <a:lumMod val="65000"/>
                    <a:lumOff val="35000"/>
                  </a:schemeClr>
                </a:solidFill>
                <a:latin typeface="Arial Narrow" pitchFamily="34" charset="0"/>
              </a:rPr>
              <a:t>The Russell 2000 Value Index: </a:t>
            </a:r>
            <a:r>
              <a:rPr lang="en-US" sz="850">
                <a:solidFill>
                  <a:schemeClr val="tx1">
                    <a:lumMod val="50000"/>
                    <a:lumOff val="50000"/>
                  </a:schemeClr>
                </a:solidFill>
                <a:latin typeface="Arial Narrow" pitchFamily="34" charset="0"/>
              </a:rPr>
              <a:t>Measures the performance of small-cap value segment of the U.S. equity universe. It includes those Russell 2000 companies with lower price-to-book ratios and lower forecasted growth values. The Russell 2000 Value Index is constructed to provide a comprehensive and unbiased barometer for the small-cap value segment. The Index is completely reconstituted annually to ensure larger stocks do not distort the performance and characteristics of the true small-cap opportunity set and that the represented companies continue to reflect value characteristics. </a:t>
            </a:r>
            <a:r>
              <a:rPr lang="en-US" sz="850" b="1">
                <a:solidFill>
                  <a:schemeClr val="tx1">
                    <a:lumMod val="65000"/>
                    <a:lumOff val="35000"/>
                  </a:schemeClr>
                </a:solidFill>
                <a:latin typeface="Arial Narrow" pitchFamily="34" charset="0"/>
              </a:rPr>
              <a:t>The Russell 2500™ Index: </a:t>
            </a:r>
            <a:r>
              <a:rPr lang="en-US" sz="850">
                <a:solidFill>
                  <a:schemeClr val="tx1">
                    <a:lumMod val="50000"/>
                    <a:lumOff val="50000"/>
                  </a:schemeClr>
                </a:solidFill>
                <a:latin typeface="Arial Narrow" pitchFamily="34" charset="0"/>
              </a:rPr>
              <a:t>Measures the performance of the small to mid-cap segment of the U.S. equity universe, commonly referred to as "</a:t>
            </a:r>
            <a:r>
              <a:rPr lang="en-US" sz="850" err="1">
                <a:solidFill>
                  <a:schemeClr val="tx1">
                    <a:lumMod val="50000"/>
                    <a:lumOff val="50000"/>
                  </a:schemeClr>
                </a:solidFill>
                <a:latin typeface="Arial Narrow" pitchFamily="34" charset="0"/>
              </a:rPr>
              <a:t>smid</a:t>
            </a:r>
            <a:r>
              <a:rPr lang="en-US" sz="850">
                <a:solidFill>
                  <a:schemeClr val="tx1">
                    <a:lumMod val="50000"/>
                    <a:lumOff val="50000"/>
                  </a:schemeClr>
                </a:solidFill>
                <a:latin typeface="Arial Narrow" pitchFamily="34" charset="0"/>
              </a:rPr>
              <a:t>" cap. The Russell 2500 Index is a subset of the Russell 3000® Index. It includes approximately 2500 of the smallest securities based on a combination of their market cap and current index membership. The Russell 2500 Index is constructed to provide a comprehensive and unbiased barometer for the small to mid-cap segment. The Index is completely reconstituted annually to ensure larger stocks do not distort the performance and characteristics of the true small to mid-cap opportunity set. </a:t>
            </a:r>
            <a:r>
              <a:rPr lang="en-US" sz="850" b="1">
                <a:solidFill>
                  <a:schemeClr val="tx1">
                    <a:lumMod val="65000"/>
                    <a:lumOff val="35000"/>
                  </a:schemeClr>
                </a:solidFill>
                <a:latin typeface="Arial Narrow" pitchFamily="34" charset="0"/>
              </a:rPr>
              <a:t>The Russell 2500™ Value Index: </a:t>
            </a:r>
            <a:r>
              <a:rPr lang="en-US" sz="850">
                <a:solidFill>
                  <a:schemeClr val="tx1">
                    <a:lumMod val="50000"/>
                    <a:lumOff val="50000"/>
                  </a:schemeClr>
                </a:solidFill>
                <a:latin typeface="Arial Narrow" pitchFamily="34" charset="0"/>
              </a:rPr>
              <a:t>Measures the performance of the small to mid-cap value segment of the U.S. equity universe. It includes those Russell 2500 companies that are considered more value oriented relative to the overall market as defined by Russell’s leading style methodology. The Russell 2500 Value Index is constructed to provide a comprehensive and unbiased barometer of the small to mid-cap growth market. The Index is completely reconstituted annually to ensure larger stocks do not distort the performance and characteristics of the true small to mid-cap opportunity set and that the represented companies continue to reflect value characteristics. </a:t>
            </a:r>
            <a:r>
              <a:rPr lang="en-US" sz="850" b="1">
                <a:solidFill>
                  <a:schemeClr val="tx1">
                    <a:lumMod val="65000"/>
                    <a:lumOff val="35000"/>
                  </a:schemeClr>
                </a:solidFill>
                <a:latin typeface="Arial Narrow" pitchFamily="34" charset="0"/>
              </a:rPr>
              <a:t>The Russell 3000 Growth Index: </a:t>
            </a:r>
            <a:r>
              <a:rPr lang="en-US" sz="850">
                <a:solidFill>
                  <a:schemeClr val="tx1">
                    <a:lumMod val="50000"/>
                    <a:lumOff val="50000"/>
                  </a:schemeClr>
                </a:solidFill>
                <a:latin typeface="Arial Narrow" pitchFamily="34" charset="0"/>
              </a:rPr>
              <a:t>Includes companies that display signs of above average growth. The index is used to provide a gauge of the performance of growth stocks in the U.S. </a:t>
            </a:r>
            <a:r>
              <a:rPr lang="en-US" sz="850" b="1">
                <a:solidFill>
                  <a:schemeClr val="tx1">
                    <a:lumMod val="65000"/>
                    <a:lumOff val="35000"/>
                  </a:schemeClr>
                </a:solidFill>
                <a:latin typeface="Arial Narrow" pitchFamily="34" charset="0"/>
              </a:rPr>
              <a:t>The Russell 3000 Index: </a:t>
            </a:r>
            <a:r>
              <a:rPr lang="en-US" sz="850">
                <a:solidFill>
                  <a:schemeClr val="tx1">
                    <a:lumMod val="50000"/>
                    <a:lumOff val="50000"/>
                  </a:schemeClr>
                </a:solidFill>
                <a:latin typeface="Arial Narrow" pitchFamily="34" charset="0"/>
              </a:rPr>
              <a:t>Measures the performance of the largest 3,000 U.S. companies representing approximately 98% of the investable U.S. equity market. The Russell 3000 Index is constructed to provide a comprehensive, unbiased and stable barometer of the broad market and is completely reconstituted annually to ensure new and growing equities are reflected. </a:t>
            </a:r>
            <a:r>
              <a:rPr lang="en-US" sz="850" b="1">
                <a:solidFill>
                  <a:schemeClr val="tx1">
                    <a:lumMod val="65000"/>
                    <a:lumOff val="35000"/>
                  </a:schemeClr>
                </a:solidFill>
                <a:latin typeface="Arial Narrow" pitchFamily="34" charset="0"/>
              </a:rPr>
              <a:t>The Russell 3000 Value Index: </a:t>
            </a:r>
            <a:r>
              <a:rPr lang="en-US" sz="850">
                <a:solidFill>
                  <a:schemeClr val="tx1">
                    <a:lumMod val="50000"/>
                    <a:lumOff val="50000"/>
                  </a:schemeClr>
                </a:solidFill>
                <a:latin typeface="Arial Narrow" pitchFamily="34" charset="0"/>
              </a:rPr>
              <a:t>Measures the performance of the broad value segment of U.S. equity value universe. It includes those Russell 3000 companies with lower price-to-book ratios and lower forecasted growth values. The Russell 3000 Value Index is constructed to provide a comprehensive, unbiased, and stable barometer of the broad value market. The Index is completely reconstituted annually to ensure new and growing equities are included and that the represented companies continue to reflect value characteristics.</a:t>
            </a:r>
            <a:r>
              <a:rPr lang="en-US" sz="850" baseline="0">
                <a:solidFill>
                  <a:schemeClr val="tx1">
                    <a:lumMod val="50000"/>
                    <a:lumOff val="50000"/>
                  </a:schemeClr>
                </a:solidFill>
                <a:latin typeface="Arial Narrow" pitchFamily="34" charset="0"/>
              </a:rPr>
              <a:t> </a:t>
            </a:r>
            <a:r>
              <a:rPr lang="en-US" sz="850" b="1">
                <a:solidFill>
                  <a:schemeClr val="tx1">
                    <a:lumMod val="65000"/>
                    <a:lumOff val="35000"/>
                  </a:schemeClr>
                </a:solidFill>
                <a:latin typeface="Arial Narrow" pitchFamily="34" charset="0"/>
              </a:rPr>
              <a:t>The Russell Midcap Index: </a:t>
            </a:r>
            <a:r>
              <a:rPr lang="en-US" sz="850">
                <a:solidFill>
                  <a:schemeClr val="tx1">
                    <a:lumMod val="50000"/>
                    <a:lumOff val="50000"/>
                  </a:schemeClr>
                </a:solidFill>
                <a:latin typeface="Arial Narrow" pitchFamily="34" charset="0"/>
              </a:rPr>
              <a:t>Measures the performance of the mid-cap segment of the U.S. equity universe. The Russell Midcap Index is a subset of the Russell 1000® Index. It includes approximately 800 of the smallest securities based on a combination of their market cap and current index membership. The Russell Midcap Index represents approximately 31% of the total market capitalization of the Russell 1000 companies. The Russell Midcap Index is constructed to provide a comprehensive and unbiased barometer for the mid-cap segment. The Index is completely reconstituted annually to ensure larger stocks do not distort the performance and characteristics of the true mid-cap opportunity set. </a:t>
            </a:r>
            <a:r>
              <a:rPr lang="en-US" sz="850" b="1">
                <a:solidFill>
                  <a:schemeClr val="tx1">
                    <a:lumMod val="65000"/>
                    <a:lumOff val="35000"/>
                  </a:schemeClr>
                </a:solidFill>
                <a:latin typeface="Arial Narrow" pitchFamily="34" charset="0"/>
              </a:rPr>
              <a:t>The Russell Midcap Value Index; </a:t>
            </a:r>
            <a:r>
              <a:rPr lang="en-US" sz="850">
                <a:solidFill>
                  <a:schemeClr val="tx1">
                    <a:lumMod val="50000"/>
                    <a:lumOff val="50000"/>
                  </a:schemeClr>
                </a:solidFill>
                <a:latin typeface="Arial Narrow" pitchFamily="34" charset="0"/>
              </a:rPr>
              <a:t>Measures the performance of the mid-cap value segment of the U.S. equity universe. It includes those Russell Midcap Index companies with lower price-to-book ratios and lower forecasted growth values. The Russell Midcap Value Index is constructed to provide a comprehensive and unbiased barometer of the mid-cap value market. The Index is completely reconstituted annually to ensure larger stocks do not distort the performance and characteristics of the true mid-cap value market.</a:t>
            </a:r>
            <a:r>
              <a:rPr lang="en-US" sz="850" b="1" u="sng">
                <a:solidFill>
                  <a:schemeClr val="tx1">
                    <a:lumMod val="50000"/>
                    <a:lumOff val="50000"/>
                  </a:schemeClr>
                </a:solidFill>
                <a:latin typeface="Arial Narrow" pitchFamily="34" charset="0"/>
              </a:rPr>
              <a:t> </a:t>
            </a:r>
            <a:r>
              <a:rPr lang="en-US" sz="850" b="1">
                <a:solidFill>
                  <a:schemeClr val="tx1">
                    <a:lumMod val="65000"/>
                    <a:lumOff val="35000"/>
                  </a:schemeClr>
                </a:solidFill>
                <a:latin typeface="Arial Narrow" pitchFamily="34" charset="0"/>
              </a:rPr>
              <a:t>The S&amp;P 500: </a:t>
            </a:r>
            <a:r>
              <a:rPr lang="en-US" sz="850">
                <a:solidFill>
                  <a:schemeClr val="tx1">
                    <a:lumMod val="50000"/>
                    <a:lumOff val="50000"/>
                  </a:schemeClr>
                </a:solidFill>
                <a:latin typeface="Arial Narrow" pitchFamily="34" charset="0"/>
              </a:rPr>
              <a:t>A free-float market capitalization weighted index of 500 of the largest U.S. companies. The index is calculated on a total return basis with dividends reinvested and is not available for direct investment. The composition of the subadvisor’s strategy shown may differ significantly from the securities that comprise the index due to the subadvisor’s active investment process and smaller number of holdings. The subadvisor’s investment program does not, and the subadvisor makes no attempt to, mirror performance of the index in the aggregate, and the volatility of the subadvisor’s investment program may be materially different from that of the referenced indices. </a:t>
            </a:r>
          </a:p>
          <a:p>
            <a:pPr algn="just"/>
            <a:endParaRPr lang="en-US" sz="850">
              <a:solidFill>
                <a:schemeClr val="tx1">
                  <a:lumMod val="50000"/>
                  <a:lumOff val="50000"/>
                </a:schemeClr>
              </a:solidFill>
              <a:latin typeface="Arial Narrow" pitchFamily="34" charset="0"/>
            </a:endParaRPr>
          </a:p>
          <a:p>
            <a:pPr algn="just"/>
            <a:r>
              <a:rPr lang="en-US" sz="850">
                <a:solidFill>
                  <a:srgbClr val="686868"/>
                </a:solidFill>
                <a:latin typeface="Arial Narrow" pitchFamily="34" charset="0"/>
                <a:ea typeface="Times New Roman" pitchFamily="18" charset="0"/>
              </a:rPr>
              <a:t>Thank you for your continued confidence in Beacon Pointe. We appreciate your business.</a:t>
            </a:r>
            <a:endParaRPr lang="en-US" sz="850">
              <a:solidFill>
                <a:schemeClr val="tx1">
                  <a:lumMod val="65000"/>
                  <a:lumOff val="35000"/>
                </a:schemeClr>
              </a:solidFill>
              <a:latin typeface="Arial Narrow" pitchFamily="34" charset="0"/>
            </a:endParaRPr>
          </a:p>
        </p:txBody>
      </p:sp>
      <p:sp>
        <p:nvSpPr>
          <p:cNvPr id="12" name="TextBox 11"/>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a:solidFill>
                  <a:srgbClr val="808080"/>
                </a:solidFill>
                <a:latin typeface="+mj-lt"/>
              </a:rPr>
              <a:t>Performance Disclosures &amp; Glossary Terms</a:t>
            </a:r>
          </a:p>
        </p:txBody>
      </p:sp>
      <p:cxnSp>
        <p:nvCxnSpPr>
          <p:cNvPr id="9" name="Straight Connector 8">
            <a:extLst>
              <a:ext uri="{FF2B5EF4-FFF2-40B4-BE49-F238E27FC236}">
                <a16:creationId xmlns:a16="http://schemas.microsoft.com/office/drawing/2014/main" id="{24FECCF0-97F9-4D0F-98E0-DD30114B296D}"/>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5">
            <a:extLst>
              <a:ext uri="{FF2B5EF4-FFF2-40B4-BE49-F238E27FC236}">
                <a16:creationId xmlns:a16="http://schemas.microsoft.com/office/drawing/2014/main" id="{A16B28E1-18A2-4209-9F60-8A3A6983FA7B}"/>
              </a:ext>
            </a:extLst>
          </p:cNvPr>
          <p:cNvSpPr>
            <a:spLocks noChangeArrowheads="1"/>
          </p:cNvSpPr>
          <p:nvPr/>
        </p:nvSpPr>
        <p:spPr bwMode="auto">
          <a:xfrm>
            <a:off x="2373399" y="7152332"/>
            <a:ext cx="7039535" cy="388241"/>
          </a:xfrm>
          <a:prstGeom prst="rect">
            <a:avLst/>
          </a:prstGeom>
          <a:noFill/>
          <a:ln w="9525">
            <a:noFill/>
            <a:miter lim="800000"/>
            <a:headEnd/>
            <a:tailEnd/>
          </a:ln>
        </p:spPr>
        <p:txBody>
          <a:bodyPr wrap="square" lIns="110166" tIns="55083" rIns="110166" bIns="55083">
            <a:spAutoFit/>
          </a:bodyPr>
          <a:lstStyle/>
          <a:p>
            <a:pPr algn="just"/>
            <a:r>
              <a:rPr lang="en-US" sz="900" i="1">
                <a:solidFill>
                  <a:srgbClr val="808080"/>
                </a:solidFill>
                <a:latin typeface="Garamond" pitchFamily="18" charset="0"/>
              </a:rPr>
              <a:t>The Beacon Pointe Family of Companies (“Beacon Pointe”) includes Beacon Pointe Advisors, LLC (“BPA”) and Beacon Pointe Wealth Advisors, LLC (“BPWA”). BPA and BPWA are investment advisers registered with the United States Securities and Exchange Commissions (“SEC”). BPA and BPWA are separate entities but affiliated companies.</a:t>
            </a:r>
          </a:p>
        </p:txBody>
      </p:sp>
      <p:pic>
        <p:nvPicPr>
          <p:cNvPr id="14" name="Picture 13">
            <a:extLst>
              <a:ext uri="{FF2B5EF4-FFF2-40B4-BE49-F238E27FC236}">
                <a16:creationId xmlns:a16="http://schemas.microsoft.com/office/drawing/2014/main" id="{50154A55-DC63-4578-8E34-4EC7815DEE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2755532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Slide Option 1 General">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4023" y="658906"/>
            <a:ext cx="5144107" cy="916172"/>
          </a:xfrm>
          <a:prstGeom prst="rect">
            <a:avLst/>
          </a:prstGeom>
        </p:spPr>
      </p:pic>
      <p:sp>
        <p:nvSpPr>
          <p:cNvPr id="24" name="Rectangle 23"/>
          <p:cNvSpPr/>
          <p:nvPr/>
        </p:nvSpPr>
        <p:spPr>
          <a:xfrm>
            <a:off x="0" y="6909701"/>
            <a:ext cx="10058400" cy="307777"/>
          </a:xfrm>
          <a:prstGeom prst="rect">
            <a:avLst/>
          </a:prstGeom>
        </p:spPr>
        <p:txBody>
          <a:bodyPr wrap="square">
            <a:spAutoFit/>
          </a:bodyPr>
          <a:lstStyle/>
          <a:p>
            <a:pPr algn="ctr">
              <a:spcAft>
                <a:spcPts val="600"/>
              </a:spcAft>
            </a:pPr>
            <a:r>
              <a:rPr lang="en-US" sz="1400">
                <a:solidFill>
                  <a:schemeClr val="bg1">
                    <a:lumMod val="50000"/>
                  </a:schemeClr>
                </a:solidFill>
                <a:latin typeface="+mn-lt"/>
                <a:cs typeface="Times New Roman" pitchFamily="18" charset="0"/>
              </a:rPr>
              <a:t>www.BeaconPointe.com</a:t>
            </a:r>
          </a:p>
        </p:txBody>
      </p:sp>
      <p:sp>
        <p:nvSpPr>
          <p:cNvPr id="34" name="Text Placeholder 15">
            <a:extLst>
              <a:ext uri="{FF2B5EF4-FFF2-40B4-BE49-F238E27FC236}">
                <a16:creationId xmlns:a16="http://schemas.microsoft.com/office/drawing/2014/main" id="{418BDBF5-C51E-4456-B723-B1F761C6B328}"/>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35" name="Text Placeholder 15">
            <a:extLst>
              <a:ext uri="{FF2B5EF4-FFF2-40B4-BE49-F238E27FC236}">
                <a16:creationId xmlns:a16="http://schemas.microsoft.com/office/drawing/2014/main" id="{0A409908-B86F-4618-8C1E-9CDBD7B2218F}"/>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9F8E92D9-3394-43DC-87CE-589968B9B0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1925934"/>
            <a:ext cx="9564026" cy="154810"/>
          </a:xfrm>
          <a:prstGeom prst="rect">
            <a:avLst/>
          </a:prstGeom>
        </p:spPr>
      </p:pic>
      <p:pic>
        <p:nvPicPr>
          <p:cNvPr id="17" name="Picture 16">
            <a:extLst>
              <a:ext uri="{FF2B5EF4-FFF2-40B4-BE49-F238E27FC236}">
                <a16:creationId xmlns:a16="http://schemas.microsoft.com/office/drawing/2014/main" id="{FB1749D5-4DA6-4532-AE78-4BC22FD1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1972423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lide Option 1 PW">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7067" y="636327"/>
            <a:ext cx="4507538" cy="1021459"/>
          </a:xfrm>
          <a:prstGeom prst="rect">
            <a:avLst/>
          </a:prstGeom>
        </p:spPr>
      </p:pic>
      <p:sp>
        <p:nvSpPr>
          <p:cNvPr id="21" name="Text Placeholder 15">
            <a:extLst>
              <a:ext uri="{FF2B5EF4-FFF2-40B4-BE49-F238E27FC236}">
                <a16:creationId xmlns:a16="http://schemas.microsoft.com/office/drawing/2014/main" id="{9F5DD320-E7AF-462C-86A5-6F3781C3596B}"/>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22" name="Rectangle 21">
            <a:extLst>
              <a:ext uri="{FF2B5EF4-FFF2-40B4-BE49-F238E27FC236}">
                <a16:creationId xmlns:a16="http://schemas.microsoft.com/office/drawing/2014/main" id="{11A0BE63-D3D6-4D81-B640-E764AA0F65BD}"/>
              </a:ext>
            </a:extLst>
          </p:cNvPr>
          <p:cNvSpPr/>
          <p:nvPr/>
        </p:nvSpPr>
        <p:spPr>
          <a:xfrm>
            <a:off x="0" y="6909701"/>
            <a:ext cx="10058400" cy="307777"/>
          </a:xfrm>
          <a:prstGeom prst="rect">
            <a:avLst/>
          </a:prstGeom>
        </p:spPr>
        <p:txBody>
          <a:bodyPr wrap="square">
            <a:spAutoFit/>
          </a:bodyPr>
          <a:lstStyle/>
          <a:p>
            <a:pPr algn="ctr">
              <a:spcAft>
                <a:spcPts val="600"/>
              </a:spcAft>
            </a:pPr>
            <a:r>
              <a:rPr lang="en-US" sz="1400">
                <a:solidFill>
                  <a:schemeClr val="bg1">
                    <a:lumMod val="50000"/>
                  </a:schemeClr>
                </a:solidFill>
                <a:latin typeface="+mn-lt"/>
                <a:cs typeface="Times New Roman" pitchFamily="18" charset="0"/>
              </a:rPr>
              <a:t>www.BeaconPointe.com</a:t>
            </a:r>
          </a:p>
        </p:txBody>
      </p:sp>
      <p:sp>
        <p:nvSpPr>
          <p:cNvPr id="23" name="Text Placeholder 15">
            <a:extLst>
              <a:ext uri="{FF2B5EF4-FFF2-40B4-BE49-F238E27FC236}">
                <a16:creationId xmlns:a16="http://schemas.microsoft.com/office/drawing/2014/main" id="{3842BCB5-CB68-4B0F-96ED-E9D7724A1FCF}"/>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98ED9F0A-4B11-4DA2-ADBA-072792D57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6" name="Picture 15">
            <a:extLst>
              <a:ext uri="{FF2B5EF4-FFF2-40B4-BE49-F238E27FC236}">
                <a16:creationId xmlns:a16="http://schemas.microsoft.com/office/drawing/2014/main" id="{32891655-DA57-4F48-84AC-C2776D696B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2134210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Slide Option 1 ICS">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044" y="591173"/>
            <a:ext cx="4655445" cy="1048524"/>
          </a:xfrm>
          <a:prstGeom prst="rect">
            <a:avLst/>
          </a:prstGeom>
        </p:spPr>
      </p:pic>
      <p:sp>
        <p:nvSpPr>
          <p:cNvPr id="14" name="Text Placeholder 15">
            <a:extLst>
              <a:ext uri="{FF2B5EF4-FFF2-40B4-BE49-F238E27FC236}">
                <a16:creationId xmlns:a16="http://schemas.microsoft.com/office/drawing/2014/main" id="{07ACC15B-3260-4BEF-B7B9-3AE01474C796}"/>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18" name="Rectangle 17">
            <a:extLst>
              <a:ext uri="{FF2B5EF4-FFF2-40B4-BE49-F238E27FC236}">
                <a16:creationId xmlns:a16="http://schemas.microsoft.com/office/drawing/2014/main" id="{BBBFCC18-07BE-43BE-AA71-062745E1879F}"/>
              </a:ext>
            </a:extLst>
          </p:cNvPr>
          <p:cNvSpPr/>
          <p:nvPr/>
        </p:nvSpPr>
        <p:spPr>
          <a:xfrm>
            <a:off x="0" y="6909701"/>
            <a:ext cx="10058400" cy="307777"/>
          </a:xfrm>
          <a:prstGeom prst="rect">
            <a:avLst/>
          </a:prstGeom>
        </p:spPr>
        <p:txBody>
          <a:bodyPr wrap="square">
            <a:spAutoFit/>
          </a:bodyPr>
          <a:lstStyle/>
          <a:p>
            <a:pPr algn="ctr">
              <a:spcAft>
                <a:spcPts val="600"/>
              </a:spcAft>
            </a:pPr>
            <a:r>
              <a:rPr lang="en-US" sz="1400">
                <a:solidFill>
                  <a:schemeClr val="bg1">
                    <a:lumMod val="50000"/>
                  </a:schemeClr>
                </a:solidFill>
                <a:latin typeface="+mn-lt"/>
                <a:cs typeface="Times New Roman" pitchFamily="18" charset="0"/>
              </a:rPr>
              <a:t>www.BeaconPointe.com</a:t>
            </a:r>
          </a:p>
        </p:txBody>
      </p:sp>
      <p:sp>
        <p:nvSpPr>
          <p:cNvPr id="19" name="Text Placeholder 15">
            <a:extLst>
              <a:ext uri="{FF2B5EF4-FFF2-40B4-BE49-F238E27FC236}">
                <a16:creationId xmlns:a16="http://schemas.microsoft.com/office/drawing/2014/main" id="{71FFFADA-30F5-42B1-A3BB-F5F0125B0AFA}"/>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0B6DEB29-8889-4A3F-BB90-D971733A7A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6" name="Picture 15">
            <a:extLst>
              <a:ext uri="{FF2B5EF4-FFF2-40B4-BE49-F238E27FC236}">
                <a16:creationId xmlns:a16="http://schemas.microsoft.com/office/drawing/2014/main" id="{1C3E1897-1B9F-4C24-B027-0E28E590FF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90025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Option 1 ICS">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044" y="591173"/>
            <a:ext cx="4655445" cy="1048524"/>
          </a:xfrm>
          <a:prstGeom prst="rect">
            <a:avLst/>
          </a:prstGeom>
        </p:spPr>
      </p:pic>
      <p:sp>
        <p:nvSpPr>
          <p:cNvPr id="14" name="Text Placeholder 15">
            <a:extLst>
              <a:ext uri="{FF2B5EF4-FFF2-40B4-BE49-F238E27FC236}">
                <a16:creationId xmlns:a16="http://schemas.microsoft.com/office/drawing/2014/main" id="{07ACC15B-3260-4BEF-B7B9-3AE01474C796}"/>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18" name="Rectangle 17">
            <a:extLst>
              <a:ext uri="{FF2B5EF4-FFF2-40B4-BE49-F238E27FC236}">
                <a16:creationId xmlns:a16="http://schemas.microsoft.com/office/drawing/2014/main" id="{BBBFCC18-07BE-43BE-AA71-062745E1879F}"/>
              </a:ext>
            </a:extLst>
          </p:cNvPr>
          <p:cNvSpPr/>
          <p:nvPr/>
        </p:nvSpPr>
        <p:spPr>
          <a:xfrm>
            <a:off x="0" y="6909701"/>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19" name="Text Placeholder 15">
            <a:extLst>
              <a:ext uri="{FF2B5EF4-FFF2-40B4-BE49-F238E27FC236}">
                <a16:creationId xmlns:a16="http://schemas.microsoft.com/office/drawing/2014/main" id="{71FFFADA-30F5-42B1-A3BB-F5F0125B0AFA}"/>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15" name="Picture 14">
            <a:extLst>
              <a:ext uri="{FF2B5EF4-FFF2-40B4-BE49-F238E27FC236}">
                <a16:creationId xmlns:a16="http://schemas.microsoft.com/office/drawing/2014/main" id="{0B6DEB29-8889-4A3F-BB90-D971733A7A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6" name="Picture 15">
            <a:extLst>
              <a:ext uri="{FF2B5EF4-FFF2-40B4-BE49-F238E27FC236}">
                <a16:creationId xmlns:a16="http://schemas.microsoft.com/office/drawing/2014/main" id="{1C3E1897-1B9F-4C24-B027-0E28E590FF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3258909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Slide Option 1 RPS">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7013" y="446153"/>
            <a:ext cx="4681835" cy="1619035"/>
          </a:xfrm>
          <a:prstGeom prst="rect">
            <a:avLst/>
          </a:prstGeom>
        </p:spPr>
      </p:pic>
      <p:sp>
        <p:nvSpPr>
          <p:cNvPr id="14" name="Text Placeholder 15">
            <a:extLst>
              <a:ext uri="{FF2B5EF4-FFF2-40B4-BE49-F238E27FC236}">
                <a16:creationId xmlns:a16="http://schemas.microsoft.com/office/drawing/2014/main" id="{BAA64E6A-6514-4231-9C90-E350C781CBD7}"/>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21" name="Rectangle 20">
            <a:extLst>
              <a:ext uri="{FF2B5EF4-FFF2-40B4-BE49-F238E27FC236}">
                <a16:creationId xmlns:a16="http://schemas.microsoft.com/office/drawing/2014/main" id="{8824DE6D-51C5-4D79-B321-7385BB98B18B}"/>
              </a:ext>
            </a:extLst>
          </p:cNvPr>
          <p:cNvSpPr/>
          <p:nvPr/>
        </p:nvSpPr>
        <p:spPr>
          <a:xfrm>
            <a:off x="0" y="6909701"/>
            <a:ext cx="10058400" cy="307777"/>
          </a:xfrm>
          <a:prstGeom prst="rect">
            <a:avLst/>
          </a:prstGeom>
        </p:spPr>
        <p:txBody>
          <a:bodyPr wrap="square">
            <a:spAutoFit/>
          </a:bodyPr>
          <a:lstStyle/>
          <a:p>
            <a:pPr algn="ctr">
              <a:spcAft>
                <a:spcPts val="600"/>
              </a:spcAft>
            </a:pPr>
            <a:r>
              <a:rPr lang="en-US" sz="1400">
                <a:solidFill>
                  <a:schemeClr val="bg1">
                    <a:lumMod val="50000"/>
                  </a:schemeClr>
                </a:solidFill>
                <a:latin typeface="+mn-lt"/>
                <a:cs typeface="Times New Roman" pitchFamily="18" charset="0"/>
              </a:rPr>
              <a:t>www.BeaconPointe.com</a:t>
            </a:r>
          </a:p>
        </p:txBody>
      </p:sp>
      <p:sp>
        <p:nvSpPr>
          <p:cNvPr id="22" name="Text Placeholder 15">
            <a:extLst>
              <a:ext uri="{FF2B5EF4-FFF2-40B4-BE49-F238E27FC236}">
                <a16:creationId xmlns:a16="http://schemas.microsoft.com/office/drawing/2014/main" id="{8214521E-E1EC-4A39-A0B0-DA47A95CAB43}"/>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4" name="Picture 3">
            <a:extLst>
              <a:ext uri="{FF2B5EF4-FFF2-40B4-BE49-F238E27FC236}">
                <a16:creationId xmlns:a16="http://schemas.microsoft.com/office/drawing/2014/main" id="{93444645-8656-4EBE-8651-3C87242B53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7" name="Picture 16">
            <a:extLst>
              <a:ext uri="{FF2B5EF4-FFF2-40B4-BE49-F238E27FC236}">
                <a16:creationId xmlns:a16="http://schemas.microsoft.com/office/drawing/2014/main" id="{38C2AE72-773B-4A09-ABAF-A8A36EADBE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24341874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Slide Option 2 Genera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D6E95C-C7A2-46FD-A4C5-7001CFCB74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10" name="Text Placeholder 15">
            <a:extLst>
              <a:ext uri="{FF2B5EF4-FFF2-40B4-BE49-F238E27FC236}">
                <a16:creationId xmlns:a16="http://schemas.microsoft.com/office/drawing/2014/main" id="{460A52DD-AAE3-4E6F-8007-B484FE1525F1}"/>
              </a:ext>
            </a:extLst>
          </p:cNvPr>
          <p:cNvSpPr>
            <a:spLocks noGrp="1"/>
          </p:cNvSpPr>
          <p:nvPr>
            <p:ph type="body" sz="quarter" idx="10" hasCustomPrompt="1"/>
          </p:nvPr>
        </p:nvSpPr>
        <p:spPr>
          <a:xfrm>
            <a:off x="381000" y="6186984"/>
            <a:ext cx="9122733" cy="678324"/>
          </a:xfrm>
          <a:prstGeom prst="rect">
            <a:avLst/>
          </a:prstGeom>
        </p:spPr>
        <p:txBody>
          <a:bodyPr/>
          <a:lstStyle>
            <a:lvl1pPr marL="0" indent="0" algn="ctr">
              <a:lnSpc>
                <a:spcPct val="100000"/>
              </a:lnSpc>
              <a:spcBef>
                <a:spcPts val="0"/>
              </a:spcBef>
              <a:buNone/>
              <a:defRPr sz="2000" b="1" i="1" cap="none" baseline="0">
                <a:solidFill>
                  <a:schemeClr val="tx1"/>
                </a:solidFill>
                <a:latin typeface="+mn-lt"/>
              </a:defRPr>
            </a:lvl1pPr>
          </a:lstStyle>
          <a:p>
            <a:pPr lvl="0"/>
            <a:r>
              <a:rPr lang="en-US"/>
              <a:t>Insert Presenter  &amp; Office Info Here</a:t>
            </a:r>
          </a:p>
        </p:txBody>
      </p:sp>
      <p:sp>
        <p:nvSpPr>
          <p:cNvPr id="11" name="Text Placeholder 15">
            <a:extLst>
              <a:ext uri="{FF2B5EF4-FFF2-40B4-BE49-F238E27FC236}">
                <a16:creationId xmlns:a16="http://schemas.microsoft.com/office/drawing/2014/main" id="{13F5C994-ECB7-459F-8091-22261D6A40B2}"/>
              </a:ext>
            </a:extLst>
          </p:cNvPr>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2" name="Picture 11">
            <a:extLst>
              <a:ext uri="{FF2B5EF4-FFF2-40B4-BE49-F238E27FC236}">
                <a16:creationId xmlns:a16="http://schemas.microsoft.com/office/drawing/2014/main" id="{F826CFC2-BD0C-487A-B3AF-67DA8438B7AD}"/>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68405"/>
            <a:ext cx="1323439" cy="73152"/>
          </a:xfrm>
          <a:prstGeom prst="rect">
            <a:avLst/>
          </a:prstGeom>
        </p:spPr>
      </p:pic>
    </p:spTree>
    <p:extLst>
      <p:ext uri="{BB962C8B-B14F-4D97-AF65-F5344CB8AC3E}">
        <p14:creationId xmlns:p14="http://schemas.microsoft.com/office/powerpoint/2010/main" val="39529972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Slide Option 2 PW">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42F2B894-B7C9-4FA6-9412-B8EBD20165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sp>
        <p:nvSpPr>
          <p:cNvPr id="17" name="Text Placeholder 15"/>
          <p:cNvSpPr>
            <a:spLocks noGrp="1"/>
          </p:cNvSpPr>
          <p:nvPr>
            <p:ph type="body" sz="quarter" idx="10" hasCustomPrompt="1"/>
          </p:nvPr>
        </p:nvSpPr>
        <p:spPr>
          <a:xfrm>
            <a:off x="381000" y="6186984"/>
            <a:ext cx="9122733" cy="678324"/>
          </a:xfrm>
          <a:prstGeom prst="rect">
            <a:avLst/>
          </a:prstGeom>
        </p:spPr>
        <p:txBody>
          <a:bodyPr/>
          <a:lstStyle>
            <a:lvl1pPr marL="0" indent="0" algn="ctr">
              <a:lnSpc>
                <a:spcPct val="100000"/>
              </a:lnSpc>
              <a:spcBef>
                <a:spcPts val="0"/>
              </a:spcBef>
              <a:buNone/>
              <a:defRPr sz="2000" b="1" i="1" cap="none" baseline="0">
                <a:solidFill>
                  <a:schemeClr val="tx1"/>
                </a:solidFill>
                <a:latin typeface="+mn-lt"/>
              </a:defRPr>
            </a:lvl1pPr>
          </a:lstStyle>
          <a:p>
            <a:pPr lvl="0"/>
            <a:r>
              <a:rPr lang="en-US"/>
              <a:t>Insert Presenter  &amp; Office Info Here</a:t>
            </a:r>
          </a:p>
        </p:txBody>
      </p:sp>
      <p:sp>
        <p:nvSpPr>
          <p:cNvPr id="24" name="Text Placeholder 15"/>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3" name="Picture 12">
            <a:extLst>
              <a:ext uri="{FF2B5EF4-FFF2-40B4-BE49-F238E27FC236}">
                <a16:creationId xmlns:a16="http://schemas.microsoft.com/office/drawing/2014/main" id="{3ED8DADA-84E6-4911-BF2F-0017F29B98F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68405"/>
            <a:ext cx="1323439" cy="73152"/>
          </a:xfrm>
          <a:prstGeom prst="rect">
            <a:avLst/>
          </a:prstGeom>
        </p:spPr>
      </p:pic>
    </p:spTree>
    <p:extLst>
      <p:ext uri="{BB962C8B-B14F-4D97-AF65-F5344CB8AC3E}">
        <p14:creationId xmlns:p14="http://schemas.microsoft.com/office/powerpoint/2010/main" val="29219920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Slide Option 2 ICS">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B63ADF4A-A4A8-4866-8164-65982E492E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sp>
        <p:nvSpPr>
          <p:cNvPr id="9" name="Text Placeholder 15">
            <a:extLst>
              <a:ext uri="{FF2B5EF4-FFF2-40B4-BE49-F238E27FC236}">
                <a16:creationId xmlns:a16="http://schemas.microsoft.com/office/drawing/2014/main" id="{4C3AD873-BB98-4E72-9AFD-B36962C335E8}"/>
              </a:ext>
            </a:extLst>
          </p:cNvPr>
          <p:cNvSpPr>
            <a:spLocks noGrp="1"/>
          </p:cNvSpPr>
          <p:nvPr>
            <p:ph type="body" sz="quarter" idx="10" hasCustomPrompt="1"/>
          </p:nvPr>
        </p:nvSpPr>
        <p:spPr>
          <a:xfrm>
            <a:off x="381000" y="6186984"/>
            <a:ext cx="9122733" cy="678324"/>
          </a:xfrm>
          <a:prstGeom prst="rect">
            <a:avLst/>
          </a:prstGeom>
        </p:spPr>
        <p:txBody>
          <a:bodyPr/>
          <a:lstStyle>
            <a:lvl1pPr marL="0" indent="0" algn="ctr">
              <a:lnSpc>
                <a:spcPct val="100000"/>
              </a:lnSpc>
              <a:spcBef>
                <a:spcPts val="0"/>
              </a:spcBef>
              <a:buNone/>
              <a:defRPr sz="2000" b="1" i="1" cap="none" baseline="0">
                <a:solidFill>
                  <a:schemeClr val="tx1"/>
                </a:solidFill>
                <a:latin typeface="+mn-lt"/>
              </a:defRPr>
            </a:lvl1pPr>
          </a:lstStyle>
          <a:p>
            <a:pPr lvl="0"/>
            <a:r>
              <a:rPr lang="en-US"/>
              <a:t>Insert Presenter  &amp; Office Info Here</a:t>
            </a:r>
          </a:p>
        </p:txBody>
      </p:sp>
      <p:sp>
        <p:nvSpPr>
          <p:cNvPr id="10" name="Text Placeholder 15">
            <a:extLst>
              <a:ext uri="{FF2B5EF4-FFF2-40B4-BE49-F238E27FC236}">
                <a16:creationId xmlns:a16="http://schemas.microsoft.com/office/drawing/2014/main" id="{8EB2D924-0829-443B-BB95-252BBAB8AD83}"/>
              </a:ext>
            </a:extLst>
          </p:cNvPr>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1" name="Picture 10">
            <a:extLst>
              <a:ext uri="{FF2B5EF4-FFF2-40B4-BE49-F238E27FC236}">
                <a16:creationId xmlns:a16="http://schemas.microsoft.com/office/drawing/2014/main" id="{4E3768C3-18FE-489C-9348-7D8F4C25A8F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68405"/>
            <a:ext cx="1323439" cy="73152"/>
          </a:xfrm>
          <a:prstGeom prst="rect">
            <a:avLst/>
          </a:prstGeom>
        </p:spPr>
      </p:pic>
    </p:spTree>
    <p:extLst>
      <p:ext uri="{BB962C8B-B14F-4D97-AF65-F5344CB8AC3E}">
        <p14:creationId xmlns:p14="http://schemas.microsoft.com/office/powerpoint/2010/main" val="37167031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Slide Option 2 RPS">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7EB49145-B435-4CBE-B3E4-00D0C5902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9" name="Text Placeholder 15">
            <a:extLst>
              <a:ext uri="{FF2B5EF4-FFF2-40B4-BE49-F238E27FC236}">
                <a16:creationId xmlns:a16="http://schemas.microsoft.com/office/drawing/2014/main" id="{DA97802B-9A1F-4350-A547-36554CEA9F46}"/>
              </a:ext>
            </a:extLst>
          </p:cNvPr>
          <p:cNvSpPr>
            <a:spLocks noGrp="1"/>
          </p:cNvSpPr>
          <p:nvPr>
            <p:ph type="body" sz="quarter" idx="10" hasCustomPrompt="1"/>
          </p:nvPr>
        </p:nvSpPr>
        <p:spPr>
          <a:xfrm>
            <a:off x="381000" y="6186984"/>
            <a:ext cx="9122733" cy="678324"/>
          </a:xfrm>
          <a:prstGeom prst="rect">
            <a:avLst/>
          </a:prstGeom>
        </p:spPr>
        <p:txBody>
          <a:bodyPr/>
          <a:lstStyle>
            <a:lvl1pPr marL="0" indent="0" algn="ctr">
              <a:lnSpc>
                <a:spcPct val="100000"/>
              </a:lnSpc>
              <a:spcBef>
                <a:spcPts val="0"/>
              </a:spcBef>
              <a:buNone/>
              <a:defRPr sz="2000" b="1" i="1" cap="none" baseline="0">
                <a:solidFill>
                  <a:schemeClr val="tx1"/>
                </a:solidFill>
                <a:latin typeface="+mn-lt"/>
              </a:defRPr>
            </a:lvl1pPr>
          </a:lstStyle>
          <a:p>
            <a:pPr lvl="0"/>
            <a:r>
              <a:rPr lang="en-US"/>
              <a:t>Insert Presenter  &amp; Office Info Here</a:t>
            </a:r>
          </a:p>
        </p:txBody>
      </p:sp>
      <p:sp>
        <p:nvSpPr>
          <p:cNvPr id="10" name="Text Placeholder 15">
            <a:extLst>
              <a:ext uri="{FF2B5EF4-FFF2-40B4-BE49-F238E27FC236}">
                <a16:creationId xmlns:a16="http://schemas.microsoft.com/office/drawing/2014/main" id="{982C9658-9C1F-4DF4-AD2C-77FE15A5BAE7}"/>
              </a:ext>
            </a:extLst>
          </p:cNvPr>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1" name="Picture 10">
            <a:extLst>
              <a:ext uri="{FF2B5EF4-FFF2-40B4-BE49-F238E27FC236}">
                <a16:creationId xmlns:a16="http://schemas.microsoft.com/office/drawing/2014/main" id="{767107C0-DF18-4879-BB0C-FDDEA217E83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68405"/>
            <a:ext cx="1323439" cy="73152"/>
          </a:xfrm>
          <a:prstGeom prst="rect">
            <a:avLst/>
          </a:prstGeom>
        </p:spPr>
      </p:pic>
    </p:spTree>
    <p:extLst>
      <p:ext uri="{BB962C8B-B14F-4D97-AF65-F5344CB8AC3E}">
        <p14:creationId xmlns:p14="http://schemas.microsoft.com/office/powerpoint/2010/main" val="2253821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Slide Option 3 General">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3"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4"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15" name="Rectangle 14"/>
          <p:cNvSpPr/>
          <p:nvPr/>
        </p:nvSpPr>
        <p:spPr>
          <a:xfrm>
            <a:off x="478466" y="7071214"/>
            <a:ext cx="9579933"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pic>
        <p:nvPicPr>
          <p:cNvPr id="12" name="Picture 11">
            <a:extLst>
              <a:ext uri="{FF2B5EF4-FFF2-40B4-BE49-F238E27FC236}">
                <a16:creationId xmlns:a16="http://schemas.microsoft.com/office/drawing/2014/main" id="{326ED34E-B31E-4AE3-85B9-2308889D6304}"/>
              </a:ext>
            </a:extLst>
          </p:cNvPr>
          <p:cNvPicPr>
            <a:picLocks/>
          </p:cNvPicPr>
          <p:nvPr/>
        </p:nvPicPr>
        <p:blipFill>
          <a:blip r:embed="rId4"/>
          <a:stretch>
            <a:fillRect/>
          </a:stretch>
        </p:blipFill>
        <p:spPr>
          <a:xfrm>
            <a:off x="478466" y="6769175"/>
            <a:ext cx="4846320" cy="228600"/>
          </a:xfrm>
          <a:prstGeom prst="rect">
            <a:avLst/>
          </a:prstGeom>
        </p:spPr>
      </p:pic>
    </p:spTree>
    <p:extLst>
      <p:ext uri="{BB962C8B-B14F-4D97-AF65-F5344CB8AC3E}">
        <p14:creationId xmlns:p14="http://schemas.microsoft.com/office/powerpoint/2010/main" val="36591654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Slide Option 3 PW">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9" name="Rectangle 8">
            <a:extLst>
              <a:ext uri="{FF2B5EF4-FFF2-40B4-BE49-F238E27FC236}">
                <a16:creationId xmlns:a16="http://schemas.microsoft.com/office/drawing/2014/main" id="{DC26A7C8-775C-4B33-AE4C-33911CDAB4B2}"/>
              </a:ext>
            </a:extLst>
          </p:cNvPr>
          <p:cNvSpPr/>
          <p:nvPr/>
        </p:nvSpPr>
        <p:spPr>
          <a:xfrm>
            <a:off x="478466" y="7071214"/>
            <a:ext cx="9579933"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pic>
        <p:nvPicPr>
          <p:cNvPr id="13" name="Picture 12">
            <a:extLst>
              <a:ext uri="{FF2B5EF4-FFF2-40B4-BE49-F238E27FC236}">
                <a16:creationId xmlns:a16="http://schemas.microsoft.com/office/drawing/2014/main" id="{ED8C2E98-BF65-452F-8C3D-C73836AD24B8}"/>
              </a:ext>
            </a:extLst>
          </p:cNvPr>
          <p:cNvPicPr>
            <a:picLocks/>
          </p:cNvPicPr>
          <p:nvPr/>
        </p:nvPicPr>
        <p:blipFill>
          <a:blip r:embed="rId4"/>
          <a:stretch>
            <a:fillRect/>
          </a:stretch>
        </p:blipFill>
        <p:spPr>
          <a:xfrm>
            <a:off x="478466" y="6769175"/>
            <a:ext cx="4846320" cy="228600"/>
          </a:xfrm>
          <a:prstGeom prst="rect">
            <a:avLst/>
          </a:prstGeom>
        </p:spPr>
      </p:pic>
    </p:spTree>
    <p:extLst>
      <p:ext uri="{BB962C8B-B14F-4D97-AF65-F5344CB8AC3E}">
        <p14:creationId xmlns:p14="http://schemas.microsoft.com/office/powerpoint/2010/main" val="27617181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Option 3 IC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8" name="Rectangle 7">
            <a:extLst>
              <a:ext uri="{FF2B5EF4-FFF2-40B4-BE49-F238E27FC236}">
                <a16:creationId xmlns:a16="http://schemas.microsoft.com/office/drawing/2014/main" id="{3C3DDB98-5E52-4B9C-94D8-B92DCDCF57ED}"/>
              </a:ext>
            </a:extLst>
          </p:cNvPr>
          <p:cNvSpPr/>
          <p:nvPr/>
        </p:nvSpPr>
        <p:spPr>
          <a:xfrm>
            <a:off x="478466" y="7071214"/>
            <a:ext cx="9579933"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pic>
        <p:nvPicPr>
          <p:cNvPr id="9" name="Picture 8">
            <a:extLst>
              <a:ext uri="{FF2B5EF4-FFF2-40B4-BE49-F238E27FC236}">
                <a16:creationId xmlns:a16="http://schemas.microsoft.com/office/drawing/2014/main" id="{EE4EFFF2-FC46-4E84-966E-5FD273F4849B}"/>
              </a:ext>
            </a:extLst>
          </p:cNvPr>
          <p:cNvPicPr>
            <a:picLocks/>
          </p:cNvPicPr>
          <p:nvPr/>
        </p:nvPicPr>
        <p:blipFill>
          <a:blip r:embed="rId4"/>
          <a:stretch>
            <a:fillRect/>
          </a:stretch>
        </p:blipFill>
        <p:spPr>
          <a:xfrm>
            <a:off x="478466" y="6769175"/>
            <a:ext cx="4846320" cy="228600"/>
          </a:xfrm>
          <a:prstGeom prst="rect">
            <a:avLst/>
          </a:prstGeom>
        </p:spPr>
      </p:pic>
    </p:spTree>
    <p:extLst>
      <p:ext uri="{BB962C8B-B14F-4D97-AF65-F5344CB8AC3E}">
        <p14:creationId xmlns:p14="http://schemas.microsoft.com/office/powerpoint/2010/main" val="5132712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Slide Option 3 RP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0"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1"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8" name="Rectangle 7">
            <a:extLst>
              <a:ext uri="{FF2B5EF4-FFF2-40B4-BE49-F238E27FC236}">
                <a16:creationId xmlns:a16="http://schemas.microsoft.com/office/drawing/2014/main" id="{906EB3BA-DD2F-4366-968A-BA1643DB21D4}"/>
              </a:ext>
            </a:extLst>
          </p:cNvPr>
          <p:cNvSpPr/>
          <p:nvPr/>
        </p:nvSpPr>
        <p:spPr>
          <a:xfrm>
            <a:off x="478466" y="7071214"/>
            <a:ext cx="9579933"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pic>
        <p:nvPicPr>
          <p:cNvPr id="9" name="Picture 8">
            <a:extLst>
              <a:ext uri="{FF2B5EF4-FFF2-40B4-BE49-F238E27FC236}">
                <a16:creationId xmlns:a16="http://schemas.microsoft.com/office/drawing/2014/main" id="{C51DECE1-A7DA-470B-BC12-4A413F611DA8}"/>
              </a:ext>
            </a:extLst>
          </p:cNvPr>
          <p:cNvPicPr>
            <a:picLocks/>
          </p:cNvPicPr>
          <p:nvPr/>
        </p:nvPicPr>
        <p:blipFill>
          <a:blip r:embed="rId4"/>
          <a:stretch>
            <a:fillRect/>
          </a:stretch>
        </p:blipFill>
        <p:spPr>
          <a:xfrm>
            <a:off x="478466" y="6769175"/>
            <a:ext cx="4846320" cy="228600"/>
          </a:xfrm>
          <a:prstGeom prst="rect">
            <a:avLst/>
          </a:prstGeom>
        </p:spPr>
      </p:pic>
    </p:spTree>
    <p:extLst>
      <p:ext uri="{BB962C8B-B14F-4D97-AF65-F5344CB8AC3E}">
        <p14:creationId xmlns:p14="http://schemas.microsoft.com/office/powerpoint/2010/main" val="19010282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Slide Option 4 General">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5B1E56D-A6C3-40AD-8E15-9886EB613ED5}"/>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6" name="Rectangle 5"/>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pic>
        <p:nvPicPr>
          <p:cNvPr id="4" name="Picture 3">
            <a:extLst>
              <a:ext uri="{FF2B5EF4-FFF2-40B4-BE49-F238E27FC236}">
                <a16:creationId xmlns:a16="http://schemas.microsoft.com/office/drawing/2014/main" id="{B8377C77-CE9F-4F15-9697-772CC130D6E3}"/>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18" name="Text Placeholder 15">
            <a:extLst>
              <a:ext uri="{FF2B5EF4-FFF2-40B4-BE49-F238E27FC236}">
                <a16:creationId xmlns:a16="http://schemas.microsoft.com/office/drawing/2014/main" id="{ED55597C-5D60-4302-B171-810358683170}"/>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9" name="Text Placeholder 15">
            <a:extLst>
              <a:ext uri="{FF2B5EF4-FFF2-40B4-BE49-F238E27FC236}">
                <a16:creationId xmlns:a16="http://schemas.microsoft.com/office/drawing/2014/main" id="{2D8E42B0-5833-4AD0-812A-46B16E45BDA8}"/>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Tree>
    <p:extLst>
      <p:ext uri="{BB962C8B-B14F-4D97-AF65-F5344CB8AC3E}">
        <p14:creationId xmlns:p14="http://schemas.microsoft.com/office/powerpoint/2010/main" val="424415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Option 1 RPS">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7013" y="446153"/>
            <a:ext cx="4681835" cy="1619035"/>
          </a:xfrm>
          <a:prstGeom prst="rect">
            <a:avLst/>
          </a:prstGeom>
        </p:spPr>
      </p:pic>
      <p:sp>
        <p:nvSpPr>
          <p:cNvPr id="14" name="Text Placeholder 15">
            <a:extLst>
              <a:ext uri="{FF2B5EF4-FFF2-40B4-BE49-F238E27FC236}">
                <a16:creationId xmlns:a16="http://schemas.microsoft.com/office/drawing/2014/main" id="{BAA64E6A-6514-4231-9C90-E350C781CBD7}"/>
              </a:ext>
            </a:extLst>
          </p:cNvPr>
          <p:cNvSpPr>
            <a:spLocks noGrp="1"/>
          </p:cNvSpPr>
          <p:nvPr>
            <p:ph type="body" sz="quarter" idx="10" hasCustomPrompt="1"/>
          </p:nvPr>
        </p:nvSpPr>
        <p:spPr>
          <a:xfrm>
            <a:off x="-3124" y="4876178"/>
            <a:ext cx="10058400" cy="678324"/>
          </a:xfrm>
          <a:prstGeom prst="rect">
            <a:avLst/>
          </a:prstGeom>
        </p:spPr>
        <p:txBody>
          <a:bodyPr/>
          <a:lstStyle>
            <a:lvl1pPr marL="0" indent="0" algn="ctr">
              <a:buNone/>
              <a:defRPr sz="1800" b="0" cap="small" baseline="0">
                <a:solidFill>
                  <a:schemeClr val="tx1"/>
                </a:solidFill>
                <a:latin typeface="+mj-lt"/>
              </a:defRPr>
            </a:lvl1pPr>
          </a:lstStyle>
          <a:p>
            <a:pPr lvl="0"/>
            <a:r>
              <a:rPr lang="en-US"/>
              <a:t>Insert Presenter &amp; Office Info Here</a:t>
            </a:r>
          </a:p>
        </p:txBody>
      </p:sp>
      <p:sp>
        <p:nvSpPr>
          <p:cNvPr id="21" name="Rectangle 20">
            <a:extLst>
              <a:ext uri="{FF2B5EF4-FFF2-40B4-BE49-F238E27FC236}">
                <a16:creationId xmlns:a16="http://schemas.microsoft.com/office/drawing/2014/main" id="{8824DE6D-51C5-4D79-B321-7385BB98B18B}"/>
              </a:ext>
            </a:extLst>
          </p:cNvPr>
          <p:cNvSpPr/>
          <p:nvPr/>
        </p:nvSpPr>
        <p:spPr>
          <a:xfrm>
            <a:off x="0" y="6909701"/>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sp>
        <p:nvSpPr>
          <p:cNvPr id="22" name="Text Placeholder 15">
            <a:extLst>
              <a:ext uri="{FF2B5EF4-FFF2-40B4-BE49-F238E27FC236}">
                <a16:creationId xmlns:a16="http://schemas.microsoft.com/office/drawing/2014/main" id="{8214521E-E1EC-4A39-A0B0-DA47A95CAB43}"/>
              </a:ext>
            </a:extLst>
          </p:cNvPr>
          <p:cNvSpPr>
            <a:spLocks noGrp="1"/>
          </p:cNvSpPr>
          <p:nvPr>
            <p:ph type="body" sz="quarter" idx="11" hasCustomPrompt="1"/>
          </p:nvPr>
        </p:nvSpPr>
        <p:spPr>
          <a:xfrm>
            <a:off x="-3124" y="3069516"/>
            <a:ext cx="10061524" cy="1300215"/>
          </a:xfrm>
          <a:prstGeom prst="rect">
            <a:avLst/>
          </a:prstGeom>
        </p:spPr>
        <p:txBody>
          <a:bodyPr/>
          <a:lstStyle>
            <a:lvl1pPr marL="0" indent="0" algn="ctr">
              <a:buNone/>
              <a:defRPr sz="3600" b="0" cap="all" baseline="0">
                <a:solidFill>
                  <a:schemeClr val="tx1"/>
                </a:solidFill>
                <a:latin typeface="+mn-lt"/>
              </a:defRPr>
            </a:lvl1pPr>
          </a:lstStyle>
          <a:p>
            <a:pPr lvl="0"/>
            <a:r>
              <a:rPr lang="en-US"/>
              <a:t>Insert Title</a:t>
            </a:r>
          </a:p>
        </p:txBody>
      </p:sp>
      <p:pic>
        <p:nvPicPr>
          <p:cNvPr id="4" name="Picture 3">
            <a:extLst>
              <a:ext uri="{FF2B5EF4-FFF2-40B4-BE49-F238E27FC236}">
                <a16:creationId xmlns:a16="http://schemas.microsoft.com/office/drawing/2014/main" id="{93444645-8656-4EBE-8651-3C87242B53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63" y="2002134"/>
            <a:ext cx="9564026" cy="154810"/>
          </a:xfrm>
          <a:prstGeom prst="rect">
            <a:avLst/>
          </a:prstGeom>
        </p:spPr>
      </p:pic>
      <p:pic>
        <p:nvPicPr>
          <p:cNvPr id="17" name="Picture 16">
            <a:extLst>
              <a:ext uri="{FF2B5EF4-FFF2-40B4-BE49-F238E27FC236}">
                <a16:creationId xmlns:a16="http://schemas.microsoft.com/office/drawing/2014/main" id="{38C2AE72-773B-4A09-ABAF-A8A36EADBE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17" y="6571379"/>
            <a:ext cx="9564026" cy="154810"/>
          </a:xfrm>
          <a:prstGeom prst="rect">
            <a:avLst/>
          </a:prstGeom>
        </p:spPr>
      </p:pic>
    </p:spTree>
    <p:extLst>
      <p:ext uri="{BB962C8B-B14F-4D97-AF65-F5344CB8AC3E}">
        <p14:creationId xmlns:p14="http://schemas.microsoft.com/office/powerpoint/2010/main" val="10525925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Slide Option 4 PW">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E09AEF6E-D1CC-44FC-8173-B2E5E4812D14}"/>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pic>
        <p:nvPicPr>
          <p:cNvPr id="17" name="Picture 16">
            <a:extLst>
              <a:ext uri="{FF2B5EF4-FFF2-40B4-BE49-F238E27FC236}">
                <a16:creationId xmlns:a16="http://schemas.microsoft.com/office/drawing/2014/main" id="{66596D39-D566-4572-AA31-2844A7673660}"/>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22" name="Text Placeholder 15">
            <a:extLst>
              <a:ext uri="{FF2B5EF4-FFF2-40B4-BE49-F238E27FC236}">
                <a16:creationId xmlns:a16="http://schemas.microsoft.com/office/drawing/2014/main" id="{D774FD1F-FDC9-4876-A190-076B3EF9031B}"/>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23" name="Text Placeholder 15">
            <a:extLst>
              <a:ext uri="{FF2B5EF4-FFF2-40B4-BE49-F238E27FC236}">
                <a16:creationId xmlns:a16="http://schemas.microsoft.com/office/drawing/2014/main" id="{A50FACDD-F44E-4F7B-8365-3177AABDAAC6}"/>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8" name="Rectangle 7">
            <a:extLst>
              <a:ext uri="{FF2B5EF4-FFF2-40B4-BE49-F238E27FC236}">
                <a16:creationId xmlns:a16="http://schemas.microsoft.com/office/drawing/2014/main" id="{7E8034BE-CD86-405C-A074-58C7941AF5F0}"/>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31392729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Slide Option 4 IC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814B88BD-B422-4183-A311-7BE50B8DF26C}"/>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pic>
        <p:nvPicPr>
          <p:cNvPr id="17" name="Picture 16">
            <a:extLst>
              <a:ext uri="{FF2B5EF4-FFF2-40B4-BE49-F238E27FC236}">
                <a16:creationId xmlns:a16="http://schemas.microsoft.com/office/drawing/2014/main" id="{8244A9DF-D306-4EDB-9790-C0D0D159E6B7}"/>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22" name="Text Placeholder 15">
            <a:extLst>
              <a:ext uri="{FF2B5EF4-FFF2-40B4-BE49-F238E27FC236}">
                <a16:creationId xmlns:a16="http://schemas.microsoft.com/office/drawing/2014/main" id="{07EA151A-3AFC-4FA1-B649-94A836B429D7}"/>
              </a:ext>
            </a:extLst>
          </p:cNvPr>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23" name="Text Placeholder 15">
            <a:extLst>
              <a:ext uri="{FF2B5EF4-FFF2-40B4-BE49-F238E27FC236}">
                <a16:creationId xmlns:a16="http://schemas.microsoft.com/office/drawing/2014/main" id="{A3B10D3A-FEE0-4894-8F3F-0E467BE7D9CC}"/>
              </a:ext>
            </a:extLst>
          </p:cNvPr>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8" name="Rectangle 7">
            <a:extLst>
              <a:ext uri="{FF2B5EF4-FFF2-40B4-BE49-F238E27FC236}">
                <a16:creationId xmlns:a16="http://schemas.microsoft.com/office/drawing/2014/main" id="{BDFDC360-4E68-4538-81AE-9D72BF7B3E0C}"/>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25530639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Option 4 RP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FAAE35C3-CA3E-4CB2-9CC8-B2375E75C0D9}"/>
              </a:ext>
            </a:extLst>
          </p:cNvPr>
          <p:cNvPicPr>
            <a:picLocks noChangeAspect="1"/>
          </p:cNvPicPr>
          <p:nvPr/>
        </p:nvPicPr>
        <p:blipFill rotWithShape="1">
          <a:blip r:embed="rId2">
            <a:extLst>
              <a:ext uri="{28A0092B-C50C-407E-A947-70E740481C1C}">
                <a14:useLocalDpi xmlns:a14="http://schemas.microsoft.com/office/drawing/2010/main" val="0"/>
              </a:ext>
            </a:extLst>
          </a:blip>
          <a:srcRect l="18976" t="4782" b="3561"/>
          <a:stretch/>
        </p:blipFill>
        <p:spPr>
          <a:xfrm>
            <a:off x="0" y="2317227"/>
            <a:ext cx="10058400" cy="248946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14" name="Text Placeholder 15"/>
          <p:cNvSpPr>
            <a:spLocks noGrp="1"/>
          </p:cNvSpPr>
          <p:nvPr>
            <p:ph type="body" sz="quarter" idx="10" hasCustomPrompt="1"/>
          </p:nvPr>
        </p:nvSpPr>
        <p:spPr>
          <a:xfrm>
            <a:off x="457202" y="3910339"/>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7" name="Text Placeholder 15"/>
          <p:cNvSpPr>
            <a:spLocks noGrp="1"/>
          </p:cNvSpPr>
          <p:nvPr>
            <p:ph type="body" sz="quarter" idx="11" hasCustomPrompt="1"/>
          </p:nvPr>
        </p:nvSpPr>
        <p:spPr>
          <a:xfrm>
            <a:off x="457201" y="2561953"/>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8B4E7ECF-E52B-4591-ADF9-E496B184065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8" name="Rectangle 7">
            <a:extLst>
              <a:ext uri="{FF2B5EF4-FFF2-40B4-BE49-F238E27FC236}">
                <a16:creationId xmlns:a16="http://schemas.microsoft.com/office/drawing/2014/main" id="{D0E9C9C0-34B3-44BA-9574-210BADE168C4}"/>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4106507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Slide Option 5 General">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9CBCC118-9B62-4CA2-B4C9-9742AA1F8B8D}"/>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0820EF84-5907-4352-870A-81E3D3AAEE49}"/>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8" name="Rectangle 7">
            <a:extLst>
              <a:ext uri="{FF2B5EF4-FFF2-40B4-BE49-F238E27FC236}">
                <a16:creationId xmlns:a16="http://schemas.microsoft.com/office/drawing/2014/main" id="{F19F65CB-EE0E-4A86-846D-AF0B4FCDA5A1}"/>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9519376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Slide Option 5 PW">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40A2764-EA58-4763-9784-D549782DAB5C}"/>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F597F488-2D04-476D-BB54-582C436A6B9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8" name="Rectangle 7">
            <a:extLst>
              <a:ext uri="{FF2B5EF4-FFF2-40B4-BE49-F238E27FC236}">
                <a16:creationId xmlns:a16="http://schemas.microsoft.com/office/drawing/2014/main" id="{51ED0213-0EAC-449E-88A1-BDD496469170}"/>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32457175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Slide Option 5 ICS">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1C3BA682-C15F-469B-966E-6EE32B82D5A1}"/>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sp>
        <p:nvSpPr>
          <p:cNvPr id="15"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FAFC5FA6-01E3-49CB-9FA3-1D9404C91A01}"/>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8" name="Rectangle 7">
            <a:extLst>
              <a:ext uri="{FF2B5EF4-FFF2-40B4-BE49-F238E27FC236}">
                <a16:creationId xmlns:a16="http://schemas.microsoft.com/office/drawing/2014/main" id="{538EBAF9-8954-4980-A508-87B35C4905DD}"/>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37326621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Slide Option 5 RP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5360B6-948D-4799-A12E-3BA771DDB42A}"/>
              </a:ext>
            </a:extLst>
          </p:cNvPr>
          <p:cNvPicPr>
            <a:picLocks noChangeAspect="1"/>
          </p:cNvPicPr>
          <p:nvPr/>
        </p:nvPicPr>
        <p:blipFill rotWithShape="1">
          <a:blip r:embed="rId2">
            <a:extLst>
              <a:ext uri="{28A0092B-C50C-407E-A947-70E740481C1C}">
                <a14:useLocalDpi xmlns:a14="http://schemas.microsoft.com/office/drawing/2010/main" val="0"/>
              </a:ext>
            </a:extLst>
          </a:blip>
          <a:srcRect r="13086"/>
          <a:stretch/>
        </p:blipFill>
        <p:spPr>
          <a:xfrm>
            <a:off x="0" y="2365201"/>
            <a:ext cx="10058400" cy="2216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12" name="Text Placeholder 15"/>
          <p:cNvSpPr>
            <a:spLocks noGrp="1"/>
          </p:cNvSpPr>
          <p:nvPr>
            <p:ph type="body" sz="quarter" idx="10" hasCustomPrompt="1"/>
          </p:nvPr>
        </p:nvSpPr>
        <p:spPr>
          <a:xfrm>
            <a:off x="478467" y="3798745"/>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6" name="Text Placeholder 15"/>
          <p:cNvSpPr>
            <a:spLocks noGrp="1"/>
          </p:cNvSpPr>
          <p:nvPr>
            <p:ph type="body" sz="quarter" idx="11" hasCustomPrompt="1"/>
          </p:nvPr>
        </p:nvSpPr>
        <p:spPr>
          <a:xfrm>
            <a:off x="478467" y="2450359"/>
            <a:ext cx="4189228"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pic>
        <p:nvPicPr>
          <p:cNvPr id="20" name="Picture 19">
            <a:extLst>
              <a:ext uri="{FF2B5EF4-FFF2-40B4-BE49-F238E27FC236}">
                <a16:creationId xmlns:a16="http://schemas.microsoft.com/office/drawing/2014/main" id="{47D7244B-6C9E-4392-86FB-E5FE6E7DFA1E}"/>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457199" y="6617823"/>
            <a:ext cx="9144000" cy="45720"/>
          </a:xfrm>
          <a:prstGeom prst="rect">
            <a:avLst/>
          </a:prstGeom>
        </p:spPr>
      </p:pic>
      <p:sp>
        <p:nvSpPr>
          <p:cNvPr id="8" name="Rectangle 7">
            <a:extLst>
              <a:ext uri="{FF2B5EF4-FFF2-40B4-BE49-F238E27FC236}">
                <a16:creationId xmlns:a16="http://schemas.microsoft.com/office/drawing/2014/main" id="{DF2CF243-FE1D-4A16-B78F-A9966A93D0AE}"/>
              </a:ext>
            </a:extLst>
          </p:cNvPr>
          <p:cNvSpPr/>
          <p:nvPr/>
        </p:nvSpPr>
        <p:spPr>
          <a:xfrm>
            <a:off x="457199" y="6915646"/>
            <a:ext cx="9601200" cy="307777"/>
          </a:xfrm>
          <a:prstGeom prst="rect">
            <a:avLst/>
          </a:prstGeom>
        </p:spPr>
        <p:txBody>
          <a:bodyPr wrap="square">
            <a:spAutoFit/>
          </a:bodyPr>
          <a:lstStyle/>
          <a:p>
            <a:pPr algn="l">
              <a:spcAft>
                <a:spcPts val="600"/>
              </a:spcAft>
            </a:pPr>
            <a:r>
              <a:rPr lang="en-US" sz="1400">
                <a:solidFill>
                  <a:schemeClr val="bg1">
                    <a:lumMod val="50000"/>
                  </a:schemeClr>
                </a:solidFill>
                <a:latin typeface="+mn-lt"/>
                <a:cs typeface="Times New Roman" pitchFamily="18" charset="0"/>
              </a:rPr>
              <a:t>www.BeaconPointe.com</a:t>
            </a:r>
          </a:p>
        </p:txBody>
      </p:sp>
    </p:spTree>
    <p:extLst>
      <p:ext uri="{BB962C8B-B14F-4D97-AF65-F5344CB8AC3E}">
        <p14:creationId xmlns:p14="http://schemas.microsoft.com/office/powerpoint/2010/main" val="38971260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cxnSp>
        <p:nvCxnSpPr>
          <p:cNvPr id="9" name="Straight Connector 8"/>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FCF5825-5DEB-41E9-9281-9FB91FC4F33A}"/>
              </a:ext>
            </a:extLst>
          </p:cNvPr>
          <p:cNvSpPr>
            <a:spLocks noGrp="1"/>
          </p:cNvSpPr>
          <p:nvPr>
            <p:ph type="body" sz="quarter" idx="11" hasCustomPrompt="1"/>
          </p:nvPr>
        </p:nvSpPr>
        <p:spPr>
          <a:xfrm>
            <a:off x="1058344" y="1887310"/>
            <a:ext cx="7921625" cy="3533775"/>
          </a:xfrm>
          <a:prstGeom prst="rect">
            <a:avLst/>
          </a:prstGeom>
        </p:spPr>
        <p:txBody>
          <a:bodyPr/>
          <a:lstStyle>
            <a:lvl1pPr marL="228600" indent="-228600">
              <a:buFont typeface="Wingdings" panose="05000000000000000000" pitchFamily="2" charset="2"/>
              <a:buChar char="§"/>
              <a:defRPr sz="2400" cap="none" baseline="0">
                <a:latin typeface="+mn-lt"/>
              </a:defRPr>
            </a:lvl1pPr>
            <a:lvl2pPr marL="685800" indent="-228600">
              <a:buFont typeface="Wingdings" panose="05000000000000000000" pitchFamily="2" charset="2"/>
              <a:buChar char="§"/>
              <a:defRPr sz="2000" cap="none" baseline="0">
                <a:latin typeface="+mn-lt"/>
              </a:defRPr>
            </a:lvl2pPr>
            <a:lvl3pPr marL="1143000" indent="-228600">
              <a:buFont typeface="Wingdings" panose="05000000000000000000" pitchFamily="2" charset="2"/>
              <a:buChar char="§"/>
              <a:defRPr sz="1800" cap="none" baseline="0">
                <a:latin typeface="+mn-lt"/>
              </a:defRPr>
            </a:lvl3pPr>
            <a:lvl4pPr marL="1600200" indent="-228600">
              <a:buFont typeface="Wingdings" panose="05000000000000000000" pitchFamily="2" charset="2"/>
              <a:buChar char="§"/>
              <a:defRPr sz="1600" cap="none" baseline="0">
                <a:latin typeface="+mn-lt"/>
              </a:defRPr>
            </a:lvl4pPr>
            <a:lvl5pPr marL="2057400" indent="-228600">
              <a:buFont typeface="Wingdings" panose="05000000000000000000" pitchFamily="2" charset="2"/>
              <a:buChar char="§"/>
              <a:defRPr sz="1600" cap="none" baseline="0">
                <a:latin typeface="+mn-lt"/>
              </a:defRPr>
            </a:lvl5pPr>
          </a:lstStyle>
          <a:p>
            <a:pPr lvl="0"/>
            <a:r>
              <a:rPr lang="en-US"/>
              <a:t>Insert table of contents here</a:t>
            </a:r>
          </a:p>
          <a:p>
            <a:pPr lvl="1"/>
            <a:r>
              <a:rPr lang="en-US"/>
              <a:t>level</a:t>
            </a:r>
          </a:p>
          <a:p>
            <a:pPr lvl="2"/>
            <a:r>
              <a:rPr lang="en-US"/>
              <a:t>Third level</a:t>
            </a:r>
          </a:p>
          <a:p>
            <a:pPr lvl="3"/>
            <a:r>
              <a:rPr lang="en-US"/>
              <a:t>Fourth level</a:t>
            </a:r>
          </a:p>
          <a:p>
            <a:pPr lvl="4"/>
            <a:r>
              <a:rPr lang="en-US"/>
              <a:t>Fifth level</a:t>
            </a:r>
          </a:p>
        </p:txBody>
      </p:sp>
      <p:sp>
        <p:nvSpPr>
          <p:cNvPr id="8" name="TextBox 7">
            <a:extLst>
              <a:ext uri="{FF2B5EF4-FFF2-40B4-BE49-F238E27FC236}">
                <a16:creationId xmlns:a16="http://schemas.microsoft.com/office/drawing/2014/main" id="{B2BE32EF-FB74-4BB7-AF41-6D11F7631C51}"/>
              </a:ext>
            </a:extLst>
          </p:cNvPr>
          <p:cNvSpPr txBox="1"/>
          <p:nvPr/>
        </p:nvSpPr>
        <p:spPr>
          <a:xfrm>
            <a:off x="318052" y="446600"/>
            <a:ext cx="9402418" cy="461665"/>
          </a:xfrm>
          <a:prstGeom prst="rect">
            <a:avLst/>
          </a:prstGeom>
          <a:noFill/>
        </p:spPr>
        <p:txBody>
          <a:bodyPr wrap="square" rtlCol="0">
            <a:spAutoFit/>
          </a:bodyPr>
          <a:lstStyle/>
          <a:p>
            <a:pPr lvl="0" algn="ctr"/>
            <a:r>
              <a:rPr lang="en-US" sz="2400" b="1" cap="small" baseline="0">
                <a:solidFill>
                  <a:schemeClr val="accent4"/>
                </a:solidFill>
                <a:latin typeface="+mj-lt"/>
              </a:rPr>
              <a:t>Table of Contents</a:t>
            </a:r>
          </a:p>
        </p:txBody>
      </p:sp>
      <p:cxnSp>
        <p:nvCxnSpPr>
          <p:cNvPr id="10" name="Straight Connector 9">
            <a:extLst>
              <a:ext uri="{FF2B5EF4-FFF2-40B4-BE49-F238E27FC236}">
                <a16:creationId xmlns:a16="http://schemas.microsoft.com/office/drawing/2014/main" id="{68C81889-D9B7-470E-BD4E-2B6E7F3FA6D5}"/>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BA1C6DEF-F6DE-48D4-8116-7DD86BB05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7157896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cxnSp>
        <p:nvCxnSpPr>
          <p:cNvPr id="8" name="Straight Connector 7"/>
          <p:cNvCxnSpPr/>
          <p:nvPr/>
        </p:nvCxnSpPr>
        <p:spPr>
          <a:xfrm>
            <a:off x="318051" y="3604367"/>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495800" y="3200400"/>
            <a:ext cx="9144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2702" y="2971800"/>
            <a:ext cx="1270056" cy="1265134"/>
          </a:xfrm>
          <a:prstGeom prst="rect">
            <a:avLst/>
          </a:prstGeom>
        </p:spPr>
      </p:pic>
      <p:sp>
        <p:nvSpPr>
          <p:cNvPr id="18" name="Text Placeholder 17"/>
          <p:cNvSpPr>
            <a:spLocks noGrp="1"/>
          </p:cNvSpPr>
          <p:nvPr>
            <p:ph type="body" sz="quarter" idx="10" hasCustomPrompt="1"/>
          </p:nvPr>
        </p:nvSpPr>
        <p:spPr>
          <a:xfrm>
            <a:off x="0" y="2118467"/>
            <a:ext cx="10058400" cy="457200"/>
          </a:xfrm>
          <a:prstGeom prst="rect">
            <a:avLst/>
          </a:prstGeom>
        </p:spPr>
        <p:txBody>
          <a:bodyPr/>
          <a:lstStyle>
            <a:lvl1pPr marL="0" indent="0" algn="ctr">
              <a:buNone/>
              <a:defRPr sz="2400" b="1" cap="small" baseline="0">
                <a:solidFill>
                  <a:srgbClr val="808080"/>
                </a:solidFill>
                <a:latin typeface="Garamond" panose="02020404030301010803" pitchFamily="18" charset="0"/>
              </a:defRPr>
            </a:lvl1pPr>
          </a:lstStyle>
          <a:p>
            <a:pPr lvl="0"/>
            <a:r>
              <a:rPr lang="en-US"/>
              <a:t>Insert Subsection Title</a:t>
            </a:r>
          </a:p>
        </p:txBody>
      </p:sp>
    </p:spTree>
    <p:extLst>
      <p:ext uri="{BB962C8B-B14F-4D97-AF65-F5344CB8AC3E}">
        <p14:creationId xmlns:p14="http://schemas.microsoft.com/office/powerpoint/2010/main" val="33797781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upporting Slide">
    <p:spTree>
      <p:nvGrpSpPr>
        <p:cNvPr id="1" name=""/>
        <p:cNvGrpSpPr/>
        <p:nvPr/>
      </p:nvGrpSpPr>
      <p:grpSpPr>
        <a:xfrm>
          <a:off x="0" y="0"/>
          <a:ext cx="0" cy="0"/>
          <a:chOff x="0" y="0"/>
          <a:chExt cx="0" cy="0"/>
        </a:xfrm>
      </p:grpSpPr>
      <p:sp>
        <p:nvSpPr>
          <p:cNvPr id="3" name="Text Placeholder 11"/>
          <p:cNvSpPr>
            <a:spLocks noGrp="1"/>
          </p:cNvSpPr>
          <p:nvPr>
            <p:ph type="body" sz="quarter" idx="10" hasCustomPrompt="1"/>
          </p:nvPr>
        </p:nvSpPr>
        <p:spPr>
          <a:xfrm>
            <a:off x="318052" y="440428"/>
            <a:ext cx="9402211" cy="543448"/>
          </a:xfrm>
          <a:prstGeom prst="rect">
            <a:avLst/>
          </a:prstGeom>
        </p:spPr>
        <p:txBody>
          <a:bodyPr/>
          <a:lstStyle>
            <a:lvl1pPr marL="0" indent="0" algn="ctr">
              <a:buNone/>
              <a:defRPr sz="2400" b="1" cap="small" baseline="0">
                <a:solidFill>
                  <a:srgbClr val="808080"/>
                </a:solidFill>
                <a:latin typeface="Garamond" panose="02020404030301010803" pitchFamily="18" charset="0"/>
              </a:defRPr>
            </a:lvl1pPr>
          </a:lstStyle>
          <a:p>
            <a:pPr lvl="0"/>
            <a:r>
              <a:rPr lang="en-US"/>
              <a:t>Insert Title</a:t>
            </a:r>
          </a:p>
        </p:txBody>
      </p:sp>
      <p:cxnSp>
        <p:nvCxnSpPr>
          <p:cNvPr id="9" name="Straight Connector 8"/>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AAF0998-B072-4A91-A333-64F279114FC6}"/>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AF74FE3-BD86-49D7-B4C3-B28230382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389129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Option 2 Genera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D6E95C-C7A2-46FD-A4C5-7001CFCB74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sp>
        <p:nvSpPr>
          <p:cNvPr id="18" name="Rectangle 17"/>
          <p:cNvSpPr/>
          <p:nvPr/>
        </p:nvSpPr>
        <p:spPr>
          <a:xfrm>
            <a:off x="0" y="6734885"/>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sp>
        <p:nvSpPr>
          <p:cNvPr id="13" name="Text Placeholder 15"/>
          <p:cNvSpPr>
            <a:spLocks noGrp="1"/>
          </p:cNvSpPr>
          <p:nvPr>
            <p:ph type="body" sz="quarter" idx="10" hasCustomPrompt="1"/>
          </p:nvPr>
        </p:nvSpPr>
        <p:spPr>
          <a:xfrm>
            <a:off x="381000" y="4506777"/>
            <a:ext cx="9122733" cy="678324"/>
          </a:xfrm>
          <a:prstGeom prst="rect">
            <a:avLst/>
          </a:prstGeom>
        </p:spPr>
        <p:txBody>
          <a:bodyPr/>
          <a:lstStyle>
            <a:lvl1pPr marL="0" indent="0" algn="l">
              <a:lnSpc>
                <a:spcPct val="100000"/>
              </a:lnSpc>
              <a:spcBef>
                <a:spcPts val="0"/>
              </a:spcBef>
              <a:buNone/>
              <a:defRPr sz="2000" b="1" i="1" cap="none" baseline="0">
                <a:solidFill>
                  <a:schemeClr val="bg1"/>
                </a:solidFill>
                <a:latin typeface="+mn-lt"/>
              </a:defRPr>
            </a:lvl1pPr>
          </a:lstStyle>
          <a:p>
            <a:pPr lvl="0"/>
            <a:r>
              <a:rPr lang="en-US"/>
              <a:t>Insert Presenter  &amp; Office Info Here</a:t>
            </a:r>
          </a:p>
        </p:txBody>
      </p:sp>
      <p:sp>
        <p:nvSpPr>
          <p:cNvPr id="14" name="Text Placeholder 15"/>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7" name="Picture 16">
            <a:extLst>
              <a:ext uri="{FF2B5EF4-FFF2-40B4-BE49-F238E27FC236}">
                <a16:creationId xmlns:a16="http://schemas.microsoft.com/office/drawing/2014/main" id="{8F32E9A1-6A48-4DFC-BBED-42BE600CE3DF}"/>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78918"/>
            <a:ext cx="1323439" cy="73152"/>
          </a:xfrm>
          <a:prstGeom prst="rect">
            <a:avLst/>
          </a:prstGeom>
        </p:spPr>
      </p:pic>
    </p:spTree>
    <p:extLst>
      <p:ext uri="{BB962C8B-B14F-4D97-AF65-F5344CB8AC3E}">
        <p14:creationId xmlns:p14="http://schemas.microsoft.com/office/powerpoint/2010/main" val="21810888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General Disclosure">
    <p:spTree>
      <p:nvGrpSpPr>
        <p:cNvPr id="1" name=""/>
        <p:cNvGrpSpPr/>
        <p:nvPr/>
      </p:nvGrpSpPr>
      <p:grpSpPr>
        <a:xfrm>
          <a:off x="0" y="0"/>
          <a:ext cx="0" cy="0"/>
          <a:chOff x="0" y="0"/>
          <a:chExt cx="0" cy="0"/>
        </a:xfrm>
      </p:grpSpPr>
      <p:cxnSp>
        <p:nvCxnSpPr>
          <p:cNvPr id="7" name="Straight Connector 6"/>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7"/>
          <p:cNvSpPr txBox="1">
            <a:spLocks noChangeArrowheads="1"/>
          </p:cNvSpPr>
          <p:nvPr/>
        </p:nvSpPr>
        <p:spPr bwMode="auto">
          <a:xfrm>
            <a:off x="233250" y="3507548"/>
            <a:ext cx="9487220" cy="3480543"/>
          </a:xfrm>
          <a:prstGeom prst="rect">
            <a:avLst/>
          </a:prstGeom>
          <a:noFill/>
          <a:ln w="9525">
            <a:noFill/>
            <a:miter lim="800000"/>
            <a:headEnd/>
            <a:tailEnd/>
          </a:ln>
        </p:spPr>
        <p:txBody>
          <a:bodyPr wrap="square" lIns="86461" tIns="43231" rIns="86461" bIns="43231">
            <a:spAutoFit/>
          </a:bodyPr>
          <a:lstStyle/>
          <a:p>
            <a:pPr algn="just"/>
            <a:r>
              <a:rPr lang="en-US" sz="1050" i="1" kern="1200">
                <a:solidFill>
                  <a:schemeClr val="accent4"/>
                </a:solidFill>
                <a:effectLst/>
                <a:latin typeface="+mn-lt"/>
                <a:ea typeface="+mn-ea"/>
                <a:cs typeface="+mn-cs"/>
              </a:rPr>
              <a:t>The information set forth herein is for the sole use of our clients and prospective clients, and only in connection with the purposes for which it is presented. By accepting delivery of the information, the intended recipient agrees that: a) the information set forth and the methodologies utilized herein are proprietary to Beacon Pointe, and b) no part hereof will be reproduced, reprinted, disseminated, displayed, or utilized for any reason other than the purposes expressed without the prior written consent of Beacon Pointe.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Opinions expressed herein are subject to change without notice. Beacon Pointe has exercised all reasonable professional care in preparing this information. Information that has been obtained from outside sources we believe to be reliable; however, Beacon Pointe has not independently verified or attested to the accuracy or authenticity of the information. Beacon Pointe shall not be liable to customers or anyone else for the inaccuracy or non-authenticity of the information or any errors of omission in content regardless of the cause of such inaccuracy, non-authenticity, error, or omission, except to the extent arising from the sole gross negligence of Beacon Pointe. In no event shall Beacon Pointe be liable for consequential damages.</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Beacon Pointe Advisors does not offer legal or tax advice. Please consult with the appropriate tax or legal professional regarding your circumstances. This information is not intended and should not be relied upon as individualized tax, legal, fiduciary, or investment advice. Only a tax or legal professional may recommend the application of this general information to any particular situation or prepare an instrument chosen to implement any design discussed herein. Nothing herein should be relied upon as personalized investment advice, nor should it be considered an individualized recommendation, offer or solicitation for the purchase or sale of any security or to adopt a specific investment strategy. An investor should consult with their financial professional before making any investment decisions.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Investing in securities involves risks, and there is always a chance of losing money when you invest in securities. Asset allocation, diversification, and rebalancing do not ensure a profit or protect against loss in declining markets. Past performance is not a guarantee of future results.</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 </a:t>
            </a:r>
            <a:endParaRPr lang="en-US" sz="1050" kern="1200">
              <a:solidFill>
                <a:schemeClr val="accent4"/>
              </a:solidFill>
              <a:effectLst/>
              <a:latin typeface="+mn-lt"/>
              <a:ea typeface="+mn-ea"/>
              <a:cs typeface="+mn-cs"/>
            </a:endParaRPr>
          </a:p>
          <a:p>
            <a:pPr algn="just"/>
            <a:r>
              <a:rPr lang="en-US" sz="1050" i="1" kern="1200">
                <a:solidFill>
                  <a:schemeClr val="accent4"/>
                </a:solidFill>
                <a:effectLst/>
                <a:latin typeface="+mn-lt"/>
                <a:ea typeface="+mn-ea"/>
                <a:cs typeface="+mn-cs"/>
              </a:rPr>
              <a:t>Thank you for your continued confidence in Beacon Pointe. </a:t>
            </a:r>
            <a:endParaRPr lang="en-US" sz="1050" kern="1200">
              <a:solidFill>
                <a:schemeClr val="accent4"/>
              </a:solidFill>
              <a:effectLst/>
              <a:latin typeface="+mn-lt"/>
              <a:ea typeface="+mn-ea"/>
              <a:cs typeface="+mn-cs"/>
            </a:endParaRPr>
          </a:p>
        </p:txBody>
      </p:sp>
      <p:sp>
        <p:nvSpPr>
          <p:cNvPr id="15" name="TextBox 14"/>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a:solidFill>
                  <a:srgbClr val="808080"/>
                </a:solidFill>
                <a:latin typeface="+mj-lt"/>
              </a:rPr>
              <a:t>Important Disclosures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cxnSp>
        <p:nvCxnSpPr>
          <p:cNvPr id="11" name="Straight Connector 10"/>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53456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Performance Disclosure Part I">
    <p:spTree>
      <p:nvGrpSpPr>
        <p:cNvPr id="1" name=""/>
        <p:cNvGrpSpPr/>
        <p:nvPr/>
      </p:nvGrpSpPr>
      <p:grpSpPr>
        <a:xfrm>
          <a:off x="0" y="0"/>
          <a:ext cx="0" cy="0"/>
          <a:chOff x="0" y="0"/>
          <a:chExt cx="0" cy="0"/>
        </a:xfrm>
      </p:grpSpPr>
      <p:sp>
        <p:nvSpPr>
          <p:cNvPr id="10" name="Rectangle 93"/>
          <p:cNvSpPr>
            <a:spLocks noChangeArrowheads="1"/>
          </p:cNvSpPr>
          <p:nvPr/>
        </p:nvSpPr>
        <p:spPr bwMode="auto">
          <a:xfrm>
            <a:off x="258745" y="954592"/>
            <a:ext cx="9491869" cy="5989079"/>
          </a:xfrm>
          <a:prstGeom prst="rect">
            <a:avLst/>
          </a:prstGeom>
          <a:noFill/>
          <a:ln w="9525">
            <a:noFill/>
            <a:miter lim="800000"/>
            <a:headEnd/>
            <a:tailEnd/>
          </a:ln>
          <a:effectLst>
            <a:prstShdw prst="shdw17" dist="17961" dir="2700000">
              <a:srgbClr val="011F23"/>
            </a:prstShdw>
          </a:effectLst>
        </p:spPr>
        <p:txBody>
          <a:bodyPr wrap="square" lIns="101858" tIns="50929" rIns="101858" bIns="50929" anchor="ctr">
            <a:spAutoFit/>
          </a:bodyPr>
          <a:lstStyle/>
          <a:p>
            <a:pPr lvl="0" algn="just" defTabSz="1018705" eaLnBrk="0" fontAlgn="base" hangingPunct="0">
              <a:spcBef>
                <a:spcPct val="0"/>
              </a:spcBef>
              <a:spcAft>
                <a:spcPct val="0"/>
              </a:spcAft>
              <a:defRPr/>
            </a:pPr>
            <a:r>
              <a:rPr lang="en-US" sz="850" b="1">
                <a:solidFill>
                  <a:srgbClr val="686868"/>
                </a:solidFill>
                <a:latin typeface="Arial Narrow" pitchFamily="34" charset="0"/>
                <a:ea typeface="Times New Roman" pitchFamily="18" charset="0"/>
                <a:cs typeface="Arial" pitchFamily="34" charset="0"/>
              </a:rPr>
              <a:t>General Disclosure: </a:t>
            </a:r>
            <a:r>
              <a:rPr lang="en-US" sz="850">
                <a:solidFill>
                  <a:srgbClr val="686868"/>
                </a:solidFill>
                <a:latin typeface="Arial Narrow" pitchFamily="34" charset="0"/>
                <a:ea typeface="Times New Roman" pitchFamily="18" charset="0"/>
                <a:cs typeface="Arial" pitchFamily="34" charset="0"/>
              </a:rPr>
              <a:t>This information is confidential and proprietary and may not be reproduced or used for any reason other than the purposes expressed by </a:t>
            </a:r>
            <a:r>
              <a:rPr lang="en-US" sz="850">
                <a:solidFill>
                  <a:schemeClr val="tx1">
                    <a:lumMod val="65000"/>
                    <a:lumOff val="35000"/>
                  </a:schemeClr>
                </a:solidFill>
                <a:latin typeface="Arial Narrow" pitchFamily="34" charset="0"/>
              </a:rPr>
              <a:t>the Beacon Pointe Family of Companies, which includes Beacon Pointe Advisors, LLC (“BPA”) and Beacon Pointe Wealth Advisors, LLC (“BPWA”), </a:t>
            </a:r>
            <a:r>
              <a:rPr lang="en-US" sz="850">
                <a:solidFill>
                  <a:srgbClr val="686868"/>
                </a:solidFill>
                <a:latin typeface="Arial Narrow" pitchFamily="34" charset="0"/>
                <a:ea typeface="Times New Roman" pitchFamily="18" charset="0"/>
                <a:cs typeface="Arial" pitchFamily="34" charset="0"/>
              </a:rPr>
              <a:t>without the prior written consent of BPA or BPWA.   For presentation purposes we included the performance for subadvisors that we are recommending based on current market conditions. As </a:t>
            </a:r>
            <a:r>
              <a:rPr lang="en-US" sz="850">
                <a:solidFill>
                  <a:schemeClr val="tx1">
                    <a:lumMod val="65000"/>
                    <a:lumOff val="35000"/>
                  </a:schemeClr>
                </a:solidFill>
                <a:latin typeface="Arial Narrow" pitchFamily="34" charset="0"/>
              </a:rPr>
              <a:t>BPA’s &amp; BPWA </a:t>
            </a:r>
            <a:r>
              <a:rPr lang="en-US" sz="850">
                <a:solidFill>
                  <a:srgbClr val="686868"/>
                </a:solidFill>
                <a:latin typeface="Arial Narrow" pitchFamily="34" charset="0"/>
                <a:ea typeface="Times New Roman" pitchFamily="18" charset="0"/>
                <a:cs typeface="Arial" pitchFamily="34" charset="0"/>
              </a:rPr>
              <a:t>’s recommendations of subadvisors vary based on the client’s needs and objectives and our market outlook at any given time, the performance of actual client accounts varies substantially from the blended performance presented and the performance shown may not be representative of a client’s actual experience. </a:t>
            </a:r>
            <a:r>
              <a:rPr lang="en-US" sz="850" b="1">
                <a:solidFill>
                  <a:srgbClr val="686868"/>
                </a:solidFill>
                <a:latin typeface="Arial Narrow" pitchFamily="34" charset="0"/>
                <a:ea typeface="Times New Roman" pitchFamily="18" charset="0"/>
                <a:cs typeface="Arial" pitchFamily="34" charset="0"/>
              </a:rPr>
              <a:t>Hypothetical Performance: </a:t>
            </a:r>
            <a:r>
              <a:rPr lang="en-US" sz="850">
                <a:solidFill>
                  <a:srgbClr val="686868"/>
                </a:solidFill>
                <a:latin typeface="Arial Narrow" pitchFamily="34" charset="0"/>
                <a:ea typeface="Times New Roman" pitchFamily="18" charset="0"/>
                <a:cs typeface="Arial" pitchFamily="34" charset="0"/>
              </a:rPr>
              <a:t>The performance results for the blended portfolio represent a hypothetical simulation based on accounts managed by subadvisors. The subadvisors’ performance is based on actual portfolios traded in real time. The actual returns for portfolios managed by the subadvisors are weighted. The managers we have selected for this simulation are based on an in-depth screening process by </a:t>
            </a:r>
            <a:r>
              <a:rPr lang="en-US" sz="850">
                <a:solidFill>
                  <a:schemeClr val="tx1">
                    <a:lumMod val="65000"/>
                    <a:lumOff val="35000"/>
                  </a:schemeClr>
                </a:solidFill>
                <a:latin typeface="Arial Narrow" pitchFamily="34" charset="0"/>
              </a:rPr>
              <a:t>BPA’s &amp; BPWA</a:t>
            </a:r>
            <a:r>
              <a:rPr lang="en-US" sz="850">
                <a:solidFill>
                  <a:srgbClr val="686868"/>
                </a:solidFill>
                <a:latin typeface="Arial Narrow" pitchFamily="34" charset="0"/>
                <a:ea typeface="Times New Roman" pitchFamily="18" charset="0"/>
                <a:cs typeface="Arial" pitchFamily="34" charset="0"/>
              </a:rPr>
              <a:t>'s manager research team, which includes both quantitative and qualitative analysis. The full performance presentation and disclosures of the subadvisors presented is available upon request.  You should be aware of the following:  1) the hypothetical performance simulation does not reflect the impact that material economic and market factors might have had on </a:t>
            </a:r>
            <a:r>
              <a:rPr lang="en-US" sz="850">
                <a:solidFill>
                  <a:schemeClr val="tx1">
                    <a:lumMod val="65000"/>
                    <a:lumOff val="35000"/>
                  </a:schemeClr>
                </a:solidFill>
                <a:latin typeface="Arial Narrow" pitchFamily="34" charset="0"/>
              </a:rPr>
              <a:t>BPA’s &amp; BPWA</a:t>
            </a:r>
            <a:r>
              <a:rPr lang="en-US" sz="850">
                <a:solidFill>
                  <a:srgbClr val="686868"/>
                </a:solidFill>
                <a:latin typeface="Arial Narrow" pitchFamily="34" charset="0"/>
                <a:ea typeface="Times New Roman" pitchFamily="18" charset="0"/>
                <a:cs typeface="Arial" pitchFamily="34" charset="0"/>
              </a:rPr>
              <a:t>'s decision-making process if BPA or BPWA have been recommending these subadvisors for the full period presented, 2) the allocation presented and the subadvisors selected for the simulation  can be changed at any time in order to reflect better hypothetical performance results, and 3) the allocation and subadvisor selection can continue to be tested and adjusted until the desired results are achieved. </a:t>
            </a:r>
            <a:r>
              <a:rPr lang="en-US" sz="850" b="1">
                <a:solidFill>
                  <a:srgbClr val="686868"/>
                </a:solidFill>
                <a:latin typeface="Arial Narrow" pitchFamily="34" charset="0"/>
                <a:ea typeface="Times New Roman" pitchFamily="18" charset="0"/>
                <a:cs typeface="Arial" pitchFamily="34" charset="0"/>
              </a:rPr>
              <a:t>Performance Disclosure: </a:t>
            </a:r>
            <a:r>
              <a:rPr lang="en-US" sz="850">
                <a:solidFill>
                  <a:srgbClr val="686868"/>
                </a:solidFill>
                <a:latin typeface="Arial Narrow" pitchFamily="34" charset="0"/>
                <a:ea typeface="Times New Roman" pitchFamily="18" charset="0"/>
              </a:rPr>
              <a:t>Past performance is not indicative of future results. Performance includes the reinvestment of all income and dividends. Valuations and returns stated in U.S. dollars.</a:t>
            </a:r>
            <a:r>
              <a:rPr lang="en-US" sz="850">
                <a:solidFill>
                  <a:srgbClr val="686868"/>
                </a:solidFill>
                <a:latin typeface="Arial Narrow" pitchFamily="34" charset="0"/>
              </a:rPr>
              <a:t>  </a:t>
            </a:r>
            <a:r>
              <a:rPr lang="en-US" sz="850">
                <a:solidFill>
                  <a:srgbClr val="686868"/>
                </a:solidFill>
                <a:latin typeface="Arial Narrow" pitchFamily="34" charset="0"/>
                <a:ea typeface="Times New Roman" pitchFamily="18" charset="0"/>
              </a:rPr>
              <a:t>Returns labeled “Gross of BPA or BPWA Fees” are presented net of the standard subadvisors’ fees, and  do not reflect any discounts that </a:t>
            </a:r>
            <a:r>
              <a:rPr lang="en-US" sz="850">
                <a:solidFill>
                  <a:srgbClr val="686868"/>
                </a:solidFill>
                <a:latin typeface="Arial Narrow" pitchFamily="34" charset="0"/>
                <a:ea typeface="Times New Roman" pitchFamily="18" charset="0"/>
                <a:cs typeface="Arial" pitchFamily="34" charset="0"/>
              </a:rPr>
              <a:t>BPA or BPWA</a:t>
            </a:r>
            <a:r>
              <a:rPr lang="en-US" sz="850">
                <a:solidFill>
                  <a:srgbClr val="686868"/>
                </a:solidFill>
                <a:latin typeface="Arial Narrow" pitchFamily="34" charset="0"/>
                <a:ea typeface="Times New Roman" pitchFamily="18" charset="0"/>
              </a:rPr>
              <a:t> may have negotiated with the subadvisor, nor do these returns reflect </a:t>
            </a:r>
            <a:r>
              <a:rPr lang="en-US" sz="850">
                <a:solidFill>
                  <a:schemeClr val="tx1">
                    <a:lumMod val="65000"/>
                    <a:lumOff val="35000"/>
                  </a:schemeClr>
                </a:solidFill>
                <a:latin typeface="Arial Narrow" pitchFamily="34" charset="0"/>
              </a:rPr>
              <a:t>BPA’s or BPWA</a:t>
            </a:r>
            <a:r>
              <a:rPr lang="en-US" sz="850">
                <a:solidFill>
                  <a:srgbClr val="686868"/>
                </a:solidFill>
                <a:latin typeface="Arial Narrow" pitchFamily="34" charset="0"/>
                <a:ea typeface="Times New Roman" pitchFamily="18" charset="0"/>
                <a:cs typeface="Arial" pitchFamily="34" charset="0"/>
              </a:rPr>
              <a:t>'s</a:t>
            </a:r>
            <a:r>
              <a:rPr lang="en-US" sz="850">
                <a:solidFill>
                  <a:srgbClr val="686868"/>
                </a:solidFill>
                <a:latin typeface="Arial Narrow" pitchFamily="34" charset="0"/>
                <a:ea typeface="Times New Roman" pitchFamily="18" charset="0"/>
              </a:rPr>
              <a:t> management fee. BPA’s &amp; BPWA’s highest management fee is 1.65%. Returns will be reduced further by BPA or BPWA management fees and other miscellaneous fees charged by the custodian.  Returns labeled “Gross of All Management Fees” are presented gross of the subadvisors’ fees and BPA’s or BPWA’s management fee. Returns will be reduced further by BPA or BPWA management fees, subadvisor management fees, and other miscellaneous fees charged by the custodian.  The deduction of management fees reduces the total rate of return. As an example, the compounded effect of investment management fees on the total value of a client’s portfolio assuming (a) quarterly fee assessment, (b) $1,000,000 investment, (c) portfolio return of 8% a year, and (d) 2.65% annual investment advisory fee would be $28,620 in the first year and cumulative effects of $158,580 over five years and $362,306 over ten years.  BPA’s and BPWA's fee schedule is disclosed in each Form ADV Part 2 and the individual subadvisor's fee schedules are disclosed in their Form ADV Part 2. Upon request, BPA and BPWA will provide clients with copies of BPA’s and BPWA’s and the subadvisor’s Form ADV Part 2. </a:t>
            </a:r>
            <a:r>
              <a:rPr lang="en-US" sz="850" b="1">
                <a:solidFill>
                  <a:srgbClr val="686868"/>
                </a:solidFill>
                <a:latin typeface="Arial Narrow" pitchFamily="34" charset="0"/>
                <a:ea typeface="Times New Roman" pitchFamily="18" charset="0"/>
                <a:cs typeface="Arial" pitchFamily="34" charset="0"/>
              </a:rPr>
              <a:t>Risks: </a:t>
            </a:r>
            <a:r>
              <a:rPr lang="en-US" sz="850">
                <a:solidFill>
                  <a:srgbClr val="686868"/>
                </a:solidFill>
                <a:latin typeface="Arial Narrow" pitchFamily="34" charset="0"/>
                <a:ea typeface="Times New Roman" pitchFamily="18" charset="0"/>
                <a:cs typeface="Arial" pitchFamily="34" charset="0"/>
              </a:rPr>
              <a:t>An investment in the blended portfolio has risks, including risk of losing some or all of the invested capital. Carefully consider the risks and suitability of the described strategy. </a:t>
            </a:r>
            <a:r>
              <a:rPr lang="en-US" sz="850" b="1">
                <a:solidFill>
                  <a:srgbClr val="686868"/>
                </a:solidFill>
                <a:latin typeface="Arial Narrow" pitchFamily="34" charset="0"/>
                <a:ea typeface="Times New Roman" pitchFamily="18" charset="0"/>
                <a:cs typeface="Arial" pitchFamily="34" charset="0"/>
              </a:rPr>
              <a:t>No Independent Verification: </a:t>
            </a:r>
            <a:r>
              <a:rPr lang="en-US" sz="850">
                <a:solidFill>
                  <a:srgbClr val="686868"/>
                </a:solidFill>
                <a:latin typeface="Arial Narrow" pitchFamily="34" charset="0"/>
                <a:ea typeface="Times New Roman" pitchFamily="18" charset="0"/>
                <a:cs typeface="Arial" pitchFamily="34" charset="0"/>
              </a:rPr>
              <a:t>BPA and BPWA have exercised all reasonable professional care in preparing the information. However, BPA and BPWA have not independently verified, or attested to, the accuracy or authenticity of the information, including any investment performance measurement. </a:t>
            </a:r>
            <a:r>
              <a:rPr lang="en-US" sz="850" b="1">
                <a:solidFill>
                  <a:srgbClr val="686868"/>
                </a:solidFill>
                <a:latin typeface="Arial Narrow" pitchFamily="34" charset="0"/>
                <a:ea typeface="Times New Roman" pitchFamily="18" charset="0"/>
                <a:cs typeface="Arial" pitchFamily="34" charset="0"/>
              </a:rPr>
              <a:t>Indices: </a:t>
            </a:r>
            <a:r>
              <a:rPr lang="en-US" sz="850">
                <a:solidFill>
                  <a:srgbClr val="686868"/>
                </a:solidFill>
                <a:latin typeface="Arial Narrow" pitchFamily="34" charset="0"/>
                <a:ea typeface="Times New Roman" pitchFamily="18" charset="0"/>
                <a:cs typeface="Arial" pitchFamily="34" charset="0"/>
              </a:rPr>
              <a:t>Indices are not available for direct investment and do not  reflect the  deduction of any fees. </a:t>
            </a:r>
            <a:r>
              <a:rPr lang="en-US" sz="850">
                <a:solidFill>
                  <a:schemeClr val="tx1">
                    <a:lumMod val="65000"/>
                    <a:lumOff val="35000"/>
                  </a:schemeClr>
                </a:solidFill>
                <a:latin typeface="Arial Narrow" pitchFamily="34" charset="0"/>
              </a:rPr>
              <a:t>Performance for blended benchmarks is calculated based on allocations that are rebalanced back to the stated targets on a quarterly basis and are not adjusted for transaction costs or management fees.</a:t>
            </a:r>
          </a:p>
          <a:p>
            <a:pPr lvl="0" algn="just" defTabSz="1018705" eaLnBrk="0" fontAlgn="base" hangingPunct="0">
              <a:spcBef>
                <a:spcPct val="0"/>
              </a:spcBef>
              <a:spcAft>
                <a:spcPct val="0"/>
              </a:spcAft>
              <a:defRPr/>
            </a:pPr>
            <a:endParaRPr lang="en-US" sz="850">
              <a:solidFill>
                <a:srgbClr val="686868"/>
              </a:solidFill>
              <a:latin typeface="Arial Narrow" pitchFamily="34" charset="0"/>
              <a:ea typeface="Times New Roman" pitchFamily="18" charset="0"/>
              <a:cs typeface="Arial" pitchFamily="34" charset="0"/>
            </a:endParaRPr>
          </a:p>
          <a:p>
            <a:pPr lvl="0" algn="just" defTabSz="1018705" eaLnBrk="0" fontAlgn="base" hangingPunct="0">
              <a:spcBef>
                <a:spcPct val="0"/>
              </a:spcBef>
              <a:spcAft>
                <a:spcPct val="0"/>
              </a:spcAft>
              <a:defRPr/>
            </a:pPr>
            <a:r>
              <a:rPr lang="en-US" sz="850" b="1">
                <a:solidFill>
                  <a:srgbClr val="686868"/>
                </a:solidFill>
                <a:latin typeface="Arial Narrow" pitchFamily="34" charset="0"/>
                <a:ea typeface="Times New Roman" pitchFamily="18" charset="0"/>
                <a:cs typeface="Arial" pitchFamily="34" charset="0"/>
              </a:rPr>
              <a:t>Definitions:</a:t>
            </a:r>
            <a:r>
              <a:rPr lang="en-US" sz="850" b="1" baseline="0">
                <a:solidFill>
                  <a:srgbClr val="686868"/>
                </a:solidFill>
                <a:latin typeface="Arial Narrow" pitchFamily="34" charset="0"/>
                <a:ea typeface="Times New Roman" pitchFamily="18" charset="0"/>
                <a:cs typeface="Arial" pitchFamily="34" charset="0"/>
              </a:rPr>
              <a:t> </a:t>
            </a:r>
            <a:r>
              <a:rPr lang="en-US" sz="850" b="1">
                <a:solidFill>
                  <a:srgbClr val="686868"/>
                </a:solidFill>
                <a:latin typeface="Arial Narrow" pitchFamily="34" charset="0"/>
                <a:ea typeface="Times New Roman" pitchFamily="18" charset="0"/>
                <a:cs typeface="Arial" pitchFamily="34" charset="0"/>
              </a:rPr>
              <a:t>Up/down Capture: </a:t>
            </a:r>
            <a:r>
              <a:rPr lang="en-US" sz="850">
                <a:solidFill>
                  <a:srgbClr val="686868"/>
                </a:solidFill>
                <a:latin typeface="Arial Narrow" pitchFamily="34" charset="0"/>
                <a:ea typeface="Times New Roman" pitchFamily="18" charset="0"/>
                <a:cs typeface="Arial" pitchFamily="34" charset="0"/>
              </a:rPr>
              <a:t>The up and down capture is a measure of how well a manager was able to replicate or improve on phases of positive benchmark returns and how badly the manager was affected by phases of negative benchmark returns. </a:t>
            </a:r>
            <a:r>
              <a:rPr lang="en-US" sz="850" b="1">
                <a:solidFill>
                  <a:srgbClr val="686868"/>
                </a:solidFill>
                <a:latin typeface="Arial Narrow" pitchFamily="34" charset="0"/>
                <a:ea typeface="Times New Roman" pitchFamily="18" charset="0"/>
                <a:cs typeface="Arial" pitchFamily="34" charset="0"/>
              </a:rPr>
              <a:t>Standard Deviation: </a:t>
            </a:r>
            <a:r>
              <a:rPr lang="en-US" sz="850">
                <a:solidFill>
                  <a:srgbClr val="686868"/>
                </a:solidFill>
                <a:latin typeface="Arial Narrow" pitchFamily="34" charset="0"/>
                <a:ea typeface="Times New Roman" pitchFamily="18" charset="0"/>
                <a:cs typeface="Arial" pitchFamily="34" charset="0"/>
              </a:rPr>
              <a:t>Shows how much variation or dispersion exists from the average (mean), or expected value.  The more spread apart the data, the higher the deviation. In Finance, standard deviation is applied to the annual rate of return of an investment to measure the investment’s volatility. </a:t>
            </a:r>
            <a:r>
              <a:rPr lang="en-US" sz="850" b="1">
                <a:solidFill>
                  <a:srgbClr val="686868"/>
                </a:solidFill>
                <a:latin typeface="Arial Narrow" pitchFamily="34" charset="0"/>
                <a:ea typeface="Times New Roman" pitchFamily="18" charset="0"/>
                <a:cs typeface="Arial" pitchFamily="34" charset="0"/>
              </a:rPr>
              <a:t>Annualized Returns: </a:t>
            </a:r>
            <a:r>
              <a:rPr lang="en-US" sz="850">
                <a:solidFill>
                  <a:prstClr val="black">
                    <a:lumMod val="50000"/>
                    <a:lumOff val="50000"/>
                  </a:prstClr>
                </a:solidFill>
                <a:latin typeface="Arial Narrow" pitchFamily="34" charset="0"/>
                <a:cs typeface="Arial" pitchFamily="34" charset="0"/>
              </a:rPr>
              <a:t>The average amount of money earned by an investment each year over a given time period. An annualized total return provides only a snapshot of an investment's performance and does not give investors any indication of its volatility. Annualized total return merely provides a geometric average, rather than an arithmetic average. </a:t>
            </a:r>
            <a:r>
              <a:rPr lang="en-US" sz="850" b="1">
                <a:solidFill>
                  <a:schemeClr val="tx1">
                    <a:lumMod val="65000"/>
                    <a:lumOff val="35000"/>
                  </a:schemeClr>
                </a:solidFill>
                <a:latin typeface="Arial Narrow" pitchFamily="34" charset="0"/>
              </a:rPr>
              <a:t>Excess  Return</a:t>
            </a:r>
            <a:r>
              <a:rPr lang="en-US" sz="850" b="1">
                <a:solidFill>
                  <a:schemeClr val="tx1">
                    <a:lumMod val="50000"/>
                    <a:lumOff val="50000"/>
                  </a:schemeClr>
                </a:solidFill>
                <a:latin typeface="Arial Narrow" pitchFamily="34" charset="0"/>
              </a:rPr>
              <a:t>: </a:t>
            </a:r>
            <a:r>
              <a:rPr lang="en-US" sz="850">
                <a:solidFill>
                  <a:schemeClr val="tx1">
                    <a:lumMod val="50000"/>
                    <a:lumOff val="50000"/>
                  </a:schemeClr>
                </a:solidFill>
                <a:latin typeface="Arial Narrow" pitchFamily="34" charset="0"/>
              </a:rPr>
              <a:t>Excess return represents the difference between the returns of two portfolios. In a typical application, excess return provides a measure of the difference between a manager's return and the return of a benchmark for that manager. In the context of a beta benchmark, excess return refers to the difference between a manager or market benchmark and T-bills. A positive excess return implies that the manager outperformed the benchmark. </a:t>
            </a:r>
            <a:r>
              <a:rPr lang="en-US" sz="850" b="1">
                <a:solidFill>
                  <a:schemeClr val="tx1">
                    <a:lumMod val="65000"/>
                    <a:lumOff val="35000"/>
                  </a:schemeClr>
                </a:solidFill>
                <a:latin typeface="Arial Narrow" pitchFamily="34" charset="0"/>
              </a:rPr>
              <a:t>Information Ratio: </a:t>
            </a:r>
            <a:r>
              <a:rPr lang="en-US" sz="850">
                <a:solidFill>
                  <a:schemeClr val="tx1">
                    <a:lumMod val="50000"/>
                    <a:lumOff val="50000"/>
                  </a:schemeClr>
                </a:solidFill>
                <a:latin typeface="Arial Narrow" pitchFamily="34" charset="0"/>
              </a:rPr>
              <a:t>A ratio of portfolio returns above the returns of a benchmark (usually an index) to the volatility of those returns. The information ratio (IR) measures a portfolio manager's ability to generate excess returns relative to a benchmark, but also attempts to identify the consistency of the investor. This ratio will identify if a manager has beaten the benchmark by a lot in a few months or a little every month. The higher the IR the more consistent a manager is and consistency is an ideal trait. </a:t>
            </a:r>
            <a:r>
              <a:rPr lang="en-US" sz="850" b="1">
                <a:solidFill>
                  <a:schemeClr val="tx1">
                    <a:lumMod val="65000"/>
                    <a:lumOff val="35000"/>
                  </a:schemeClr>
                </a:solidFill>
                <a:latin typeface="Arial Narrow" pitchFamily="34" charset="0"/>
              </a:rPr>
              <a:t>Significance Level: </a:t>
            </a:r>
            <a:r>
              <a:rPr lang="en-US" sz="850">
                <a:solidFill>
                  <a:schemeClr val="tx1">
                    <a:lumMod val="50000"/>
                    <a:lumOff val="50000"/>
                  </a:schemeClr>
                </a:solidFill>
                <a:latin typeface="Arial Narrow" pitchFamily="34" charset="0"/>
              </a:rPr>
              <a:t>The significance level of a manager series vs. a benchmark series indicates the level of confidence with which the statement “the manager’s annualized excess return over the benchmark is positive” or “the manager’s annualized excess return over the benchmark is negative,” as the case may be, holds true. This measurement ranges from 50% (chance) to 100%. A manager with consistent under- or over-performance compared to its benchmark over a long period of time would have a high significance level. </a:t>
            </a:r>
            <a:r>
              <a:rPr lang="en-US" sz="850" b="1">
                <a:solidFill>
                  <a:schemeClr val="tx1">
                    <a:lumMod val="65000"/>
                    <a:lumOff val="35000"/>
                  </a:schemeClr>
                </a:solidFill>
                <a:latin typeface="Arial Narrow" pitchFamily="34" charset="0"/>
              </a:rPr>
              <a:t>Explained Variance: </a:t>
            </a:r>
            <a:r>
              <a:rPr lang="en-US" sz="850">
                <a:solidFill>
                  <a:schemeClr val="tx1">
                    <a:lumMod val="50000"/>
                    <a:lumOff val="50000"/>
                  </a:schemeClr>
                </a:solidFill>
                <a:latin typeface="Arial Narrow" pitchFamily="34" charset="0"/>
              </a:rPr>
              <a:t>The variance explained is also referred to as Standard R</a:t>
            </a:r>
            <a:r>
              <a:rPr lang="en-US" sz="850" baseline="30000">
                <a:solidFill>
                  <a:schemeClr val="tx1">
                    <a:lumMod val="50000"/>
                    <a:lumOff val="50000"/>
                  </a:schemeClr>
                </a:solidFill>
                <a:latin typeface="Arial Narrow" pitchFamily="34" charset="0"/>
              </a:rPr>
              <a:t>2 </a:t>
            </a:r>
            <a:r>
              <a:rPr lang="en-US" sz="850">
                <a:solidFill>
                  <a:schemeClr val="tx1">
                    <a:lumMod val="50000"/>
                    <a:lumOff val="50000"/>
                  </a:schemeClr>
                </a:solidFill>
                <a:latin typeface="Arial Narrow" pitchFamily="34" charset="0"/>
              </a:rPr>
              <a:t>in StyleADVISOR. This is usually very close to the correlation squared. To understand what variance explained means, think of a manager and a style benchmark. Any variance in the difference between manager and style benchmark (i.e. any variance in the excess return of manager over benchmark) represents a failure of the style benchmark variance to explain the manager variance. Hence, the quotient of variance of excess return over variance of manager represents the unexplained variance. The variance explained is 1 minus the unexplained variance: Variance Explained = 1 – Var(</a:t>
            </a:r>
            <a:r>
              <a:rPr lang="en-US" sz="850" i="1">
                <a:solidFill>
                  <a:schemeClr val="tx1">
                    <a:lumMod val="50000"/>
                    <a:lumOff val="50000"/>
                  </a:schemeClr>
                </a:solidFill>
                <a:latin typeface="Arial Narrow" pitchFamily="34" charset="0"/>
              </a:rPr>
              <a:t>e) / Var(M),</a:t>
            </a:r>
            <a:r>
              <a:rPr lang="en-US" sz="850" i="1" baseline="0">
                <a:solidFill>
                  <a:schemeClr val="tx1">
                    <a:lumMod val="50000"/>
                    <a:lumOff val="50000"/>
                  </a:schemeClr>
                </a:solidFill>
                <a:latin typeface="Arial Narrow" pitchFamily="34" charset="0"/>
              </a:rPr>
              <a:t> </a:t>
            </a:r>
            <a:r>
              <a:rPr lang="en-US" sz="850">
                <a:solidFill>
                  <a:schemeClr val="tx1">
                    <a:lumMod val="50000"/>
                    <a:lumOff val="50000"/>
                  </a:schemeClr>
                </a:solidFill>
                <a:latin typeface="Arial Narrow" pitchFamily="34" charset="0"/>
              </a:rPr>
              <a:t>Where: var(</a:t>
            </a:r>
            <a:r>
              <a:rPr lang="en-US" sz="850" i="1">
                <a:solidFill>
                  <a:schemeClr val="tx1">
                    <a:lumMod val="50000"/>
                    <a:lumOff val="50000"/>
                  </a:schemeClr>
                </a:solidFill>
                <a:latin typeface="Arial Narrow" pitchFamily="34" charset="0"/>
              </a:rPr>
              <a:t>M) = variance of manager returns   </a:t>
            </a:r>
            <a:r>
              <a:rPr lang="en-US" sz="850">
                <a:solidFill>
                  <a:schemeClr val="tx1">
                    <a:lumMod val="50000"/>
                    <a:lumOff val="50000"/>
                  </a:schemeClr>
                </a:solidFill>
                <a:latin typeface="Arial Narrow" pitchFamily="34" charset="0"/>
              </a:rPr>
              <a:t>var(</a:t>
            </a:r>
            <a:r>
              <a:rPr lang="en-US" sz="850" i="1">
                <a:solidFill>
                  <a:schemeClr val="tx1">
                    <a:lumMod val="50000"/>
                    <a:lumOff val="50000"/>
                  </a:schemeClr>
                </a:solidFill>
                <a:latin typeface="Arial Narrow" pitchFamily="34" charset="0"/>
              </a:rPr>
              <a:t>e) = variance of excess return of manager over benchmark. </a:t>
            </a:r>
            <a:r>
              <a:rPr lang="en-US" sz="850" b="1">
                <a:solidFill>
                  <a:schemeClr val="tx1">
                    <a:lumMod val="65000"/>
                    <a:lumOff val="35000"/>
                  </a:schemeClr>
                </a:solidFill>
                <a:latin typeface="Arial Narrow" pitchFamily="34" charset="0"/>
              </a:rPr>
              <a:t>Tracking Error: </a:t>
            </a:r>
            <a:r>
              <a:rPr lang="en-US" sz="850">
                <a:solidFill>
                  <a:schemeClr val="tx1">
                    <a:lumMod val="50000"/>
                    <a:lumOff val="50000"/>
                  </a:schemeClr>
                </a:solidFill>
                <a:latin typeface="Arial Narrow" pitchFamily="34" charset="0"/>
              </a:rPr>
              <a:t>A divergence between the price behavior of a position or a portfolio and the price behavior of a benchmark. Tracking errors are reported as a "standard deviation percentage" difference. This measure reports the difference between the return an investor receives and that of the benchmark he or she was attempting to imitate. </a:t>
            </a:r>
            <a:r>
              <a:rPr lang="en-US" sz="850" b="1">
                <a:solidFill>
                  <a:schemeClr val="tx1">
                    <a:lumMod val="65000"/>
                    <a:lumOff val="35000"/>
                  </a:schemeClr>
                </a:solidFill>
                <a:latin typeface="Arial Narrow" pitchFamily="34" charset="0"/>
              </a:rPr>
              <a:t>Alpha: </a:t>
            </a:r>
            <a:r>
              <a:rPr lang="en-US" sz="850">
                <a:solidFill>
                  <a:schemeClr val="tx1">
                    <a:lumMod val="50000"/>
                    <a:lumOff val="50000"/>
                  </a:schemeClr>
                </a:solidFill>
                <a:latin typeface="Arial Narrow" pitchFamily="34" charset="0"/>
              </a:rPr>
              <a:t>Alpha is a measure of risk (beta)-adjusted return. Alpha measures the difference between a portfolio's actual returns and what it might be expected to deliver based on its level of risk. Theoretically, higher risk should equate to higher return. A positive alpha means the fund has beaten expectations. A negative alpha means that the fund has failed to match performance given its level of risk. If two managers have the same return, but one has a lower beta, that manager would have a higher alpha. </a:t>
            </a:r>
            <a:r>
              <a:rPr lang="en-US" sz="850" b="1">
                <a:solidFill>
                  <a:schemeClr val="tx1">
                    <a:lumMod val="65000"/>
                    <a:lumOff val="35000"/>
                  </a:schemeClr>
                </a:solidFill>
                <a:latin typeface="Arial Narrow" pitchFamily="34" charset="0"/>
              </a:rPr>
              <a:t>Beta: </a:t>
            </a:r>
            <a:r>
              <a:rPr lang="en-US" sz="850">
                <a:solidFill>
                  <a:schemeClr val="tx1">
                    <a:lumMod val="50000"/>
                    <a:lumOff val="50000"/>
                  </a:schemeClr>
                </a:solidFill>
                <a:latin typeface="Arial Narrow" pitchFamily="34" charset="0"/>
              </a:rPr>
              <a:t>Beta represents the systematic risk of a portfolio and measures its sensitivity to a benchmark. A portfolio with a beta of one is considered to be as risky as the benchmark and would therefore provide expected returns equal to those of the market benchmark during both up and down periods. A portfolio with a beta of two would move approximately twice as much as the benchmark. </a:t>
            </a:r>
            <a:r>
              <a:rPr lang="en-US" sz="850" b="1">
                <a:solidFill>
                  <a:schemeClr val="tx1">
                    <a:lumMod val="65000"/>
                    <a:lumOff val="35000"/>
                  </a:schemeClr>
                </a:solidFill>
                <a:latin typeface="Arial Narrow" pitchFamily="34" charset="0"/>
                <a:ea typeface="Times New Roman" pitchFamily="18" charset="0"/>
              </a:rPr>
              <a:t>Cumulative Return: </a:t>
            </a:r>
            <a:r>
              <a:rPr lang="en-US" sz="850">
                <a:solidFill>
                  <a:schemeClr val="tx1">
                    <a:lumMod val="50000"/>
                    <a:lumOff val="50000"/>
                  </a:schemeClr>
                </a:solidFill>
                <a:latin typeface="Arial Narrow" pitchFamily="34" charset="0"/>
              </a:rPr>
              <a:t>The aggregate amount that an investment has gained or lost over time, independent of the period of time involved. Presented as a percentage, the cumulative return is the raw mathematical return of the following calculation: (Current Price of Security) – (Original Price of Security) / (Original Price of Security). </a:t>
            </a:r>
            <a:r>
              <a:rPr lang="en-US" sz="850" b="1">
                <a:solidFill>
                  <a:schemeClr val="tx1">
                    <a:lumMod val="65000"/>
                    <a:lumOff val="35000"/>
                  </a:schemeClr>
                </a:solidFill>
                <a:latin typeface="Arial Narrow" pitchFamily="34" charset="0"/>
                <a:ea typeface="Times New Roman" pitchFamily="18" charset="0"/>
              </a:rPr>
              <a:t>Sharpe Ratio: </a:t>
            </a:r>
            <a:r>
              <a:rPr lang="en-US" sz="850">
                <a:solidFill>
                  <a:schemeClr val="tx1">
                    <a:lumMod val="50000"/>
                    <a:lumOff val="50000"/>
                  </a:schemeClr>
                </a:solidFill>
                <a:latin typeface="Arial Narrow" pitchFamily="34" charset="0"/>
              </a:rPr>
              <a:t>The Sharpe ratio is calculated as the portfolio's excess return over the risk-free rate divided by the portfolio's standard deviation. </a:t>
            </a:r>
            <a:r>
              <a:rPr lang="en-US" sz="850" b="1">
                <a:solidFill>
                  <a:schemeClr val="tx1">
                    <a:lumMod val="65000"/>
                    <a:lumOff val="35000"/>
                  </a:schemeClr>
                </a:solidFill>
                <a:latin typeface="Arial Narrow" pitchFamily="34" charset="0"/>
              </a:rPr>
              <a:t>The Barclays 1-10 Year  Managed Money (MM) Index: </a:t>
            </a:r>
            <a:r>
              <a:rPr lang="en-US" sz="850">
                <a:solidFill>
                  <a:schemeClr val="tx1">
                    <a:lumMod val="50000"/>
                    <a:lumOff val="50000"/>
                  </a:schemeClr>
                </a:solidFill>
                <a:latin typeface="Arial Narrow" pitchFamily="34" charset="0"/>
              </a:rPr>
              <a:t>A subset of the Barclays Municipal Managed Money Index, representing bonds with one to ten years to maturity. The Barclays Municipal Managed Money Index is an unmanaged index that is rules-based, market-value weighted engineered for the tax exempt bond market. All bonds in the National Municipal Bond Index must be rated Aa3/AA- or higher by at least two of the following statistical ratings agencies: Moody's, S&amp;P and Fitch. </a:t>
            </a:r>
            <a:endParaRPr lang="en-US" sz="850">
              <a:solidFill>
                <a:schemeClr val="tx1">
                  <a:lumMod val="50000"/>
                  <a:lumOff val="50000"/>
                </a:schemeClr>
              </a:solidFill>
              <a:latin typeface="Arial Narrow" pitchFamily="34" charset="0"/>
              <a:ea typeface="Times New Roman" pitchFamily="18" charset="0"/>
            </a:endParaRPr>
          </a:p>
        </p:txBody>
      </p:sp>
      <p:sp>
        <p:nvSpPr>
          <p:cNvPr id="2" name="TextBox 1"/>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a:solidFill>
                  <a:srgbClr val="808080"/>
                </a:solidFill>
                <a:latin typeface="+mj-lt"/>
              </a:rPr>
              <a:t>Performance Disclosures &amp; Glossary Terms</a:t>
            </a:r>
          </a:p>
        </p:txBody>
      </p:sp>
      <p:cxnSp>
        <p:nvCxnSpPr>
          <p:cNvPr id="12" name="Straight Connector 11"/>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21C57B1-18B6-445D-B1F4-D683A1D494F9}"/>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5BCEFE19-A1BA-4AFF-8628-DB7E88DDA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16642571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erformance Disclosure Part II">
    <p:spTree>
      <p:nvGrpSpPr>
        <p:cNvPr id="1" name=""/>
        <p:cNvGrpSpPr/>
        <p:nvPr/>
      </p:nvGrpSpPr>
      <p:grpSpPr>
        <a:xfrm>
          <a:off x="0" y="0"/>
          <a:ext cx="0" cy="0"/>
          <a:chOff x="0" y="0"/>
          <a:chExt cx="0" cy="0"/>
        </a:xfrm>
      </p:grpSpPr>
      <p:cxnSp>
        <p:nvCxnSpPr>
          <p:cNvPr id="4" name="Straight Connector 3"/>
          <p:cNvCxnSpPr/>
          <p:nvPr/>
        </p:nvCxnSpPr>
        <p:spPr>
          <a:xfrm>
            <a:off x="318052" y="934155"/>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83368" y="1009531"/>
            <a:ext cx="9491663" cy="5978560"/>
          </a:xfrm>
          <a:prstGeom prst="rect">
            <a:avLst/>
          </a:prstGeom>
        </p:spPr>
        <p:txBody>
          <a:bodyPr wrap="square">
            <a:spAutoFit/>
          </a:bodyPr>
          <a:lstStyle/>
          <a:p>
            <a:r>
              <a:rPr lang="en-US" sz="850" b="1" i="0" u="none" strike="noStrike" kern="1200" baseline="0">
                <a:solidFill>
                  <a:schemeClr val="tx1">
                    <a:lumMod val="65000"/>
                    <a:lumOff val="35000"/>
                  </a:schemeClr>
                </a:solidFill>
                <a:latin typeface="Arial Narrow" panose="020B0606020202030204" pitchFamily="34" charset="0"/>
                <a:ea typeface="+mn-ea"/>
                <a:cs typeface="+mn-cs"/>
              </a:rPr>
              <a:t>Indices: </a:t>
            </a:r>
            <a:r>
              <a:rPr lang="en-US" sz="850" b="0" i="0" u="none" strike="noStrike" kern="1200" baseline="0">
                <a:solidFill>
                  <a:schemeClr val="tx1">
                    <a:lumMod val="50000"/>
                    <a:lumOff val="50000"/>
                  </a:schemeClr>
                </a:solidFill>
                <a:latin typeface="Arial Narrow" panose="020B0606020202030204" pitchFamily="34" charset="0"/>
                <a:ea typeface="+mn-ea"/>
                <a:cs typeface="+mn-cs"/>
              </a:rPr>
              <a:t>Indices are not available for direct investment and do not reflect the deduction of any fees. Performance for blended benchmarks is calculated bases on allocations that are rebalanced back to the stated targets on a quarterly</a:t>
            </a:r>
          </a:p>
          <a:p>
            <a:r>
              <a:rPr lang="en-US" sz="850" b="0" i="0" u="none" strike="noStrike" kern="1200" baseline="0">
                <a:solidFill>
                  <a:schemeClr val="tx1">
                    <a:lumMod val="50000"/>
                    <a:lumOff val="50000"/>
                  </a:schemeClr>
                </a:solidFill>
                <a:latin typeface="Arial Narrow" panose="020B0606020202030204" pitchFamily="34" charset="0"/>
                <a:ea typeface="+mn-ea"/>
                <a:cs typeface="+mn-cs"/>
              </a:rPr>
              <a:t>basis and are not adjusted for transaction costs or management fees. Indices are not available for direct investment and do not reflect the deduction of any fees. Performance for blended benchmarks is calculated bases on allocations that are rebalanced back to the stated targets on a quarterly basis and are not adjusted for transaction costs or management fees.</a:t>
            </a:r>
            <a:endParaRPr lang="en-US" sz="850" b="1">
              <a:solidFill>
                <a:schemeClr val="tx1">
                  <a:lumMod val="50000"/>
                  <a:lumOff val="50000"/>
                </a:schemeClr>
              </a:solidFill>
              <a:latin typeface="Arial Narrow" pitchFamily="34" charset="0"/>
            </a:endParaRPr>
          </a:p>
          <a:p>
            <a:pPr algn="just"/>
            <a:r>
              <a:rPr lang="en-US" sz="850" b="1">
                <a:solidFill>
                  <a:schemeClr val="tx1">
                    <a:lumMod val="65000"/>
                    <a:lumOff val="35000"/>
                  </a:schemeClr>
                </a:solidFill>
                <a:latin typeface="Arial Narrow" pitchFamily="34" charset="0"/>
              </a:rPr>
              <a:t>Barclays US Aggregate: </a:t>
            </a:r>
            <a:r>
              <a:rPr lang="en-US" sz="850">
                <a:solidFill>
                  <a:schemeClr val="tx1">
                    <a:lumMod val="50000"/>
                    <a:lumOff val="50000"/>
                  </a:schemeClr>
                </a:solidFill>
                <a:latin typeface="Arial Narrow" pitchFamily="34" charset="0"/>
              </a:rPr>
              <a:t>The index measures the performance of the U.S. investment grade bond market. The index invests in a wide spectrum of public, investment-grade, taxable, fixed income securities in the United States – including government, corporate, and international dollar-denominated bonds, as well as mortgage-backed and asset-backed securities, all with maturities of more than 1 year. </a:t>
            </a:r>
            <a:r>
              <a:rPr lang="en-US" sz="850" b="1">
                <a:solidFill>
                  <a:schemeClr val="tx1">
                    <a:lumMod val="65000"/>
                    <a:lumOff val="35000"/>
                  </a:schemeClr>
                </a:solidFill>
                <a:latin typeface="Arial Narrow" pitchFamily="34" charset="0"/>
              </a:rPr>
              <a:t>Barclays US Municipal Bond Index: </a:t>
            </a:r>
            <a:r>
              <a:rPr lang="en-US" sz="850">
                <a:solidFill>
                  <a:schemeClr val="tx1">
                    <a:lumMod val="50000"/>
                    <a:lumOff val="50000"/>
                  </a:schemeClr>
                </a:solidFill>
                <a:latin typeface="Arial Narrow" pitchFamily="34" charset="0"/>
              </a:rPr>
              <a:t> a broad-based benchmark that measures the investment grade, US dollar-denominated, fixed tax exempt bond market. The index includes state and local general obligation, revenue, insured, and pre-refunded bonds. The US Municipal Index was incepted in January 1980. </a:t>
            </a:r>
            <a:r>
              <a:rPr lang="en-US" sz="850" b="1">
                <a:solidFill>
                  <a:schemeClr val="tx1">
                    <a:lumMod val="65000"/>
                    <a:lumOff val="35000"/>
                  </a:schemeClr>
                </a:solidFill>
                <a:latin typeface="Arial Narrow" pitchFamily="34" charset="0"/>
              </a:rPr>
              <a:t>Citigroup - The World Government Bond Index (WGBI):  </a:t>
            </a:r>
            <a:r>
              <a:rPr lang="en-US" sz="850">
                <a:solidFill>
                  <a:schemeClr val="tx1">
                    <a:lumMod val="50000"/>
                    <a:lumOff val="50000"/>
                  </a:schemeClr>
                </a:solidFill>
                <a:latin typeface="Arial Narrow" pitchFamily="34" charset="0"/>
              </a:rPr>
              <a:t>Measures the performance of fixed-rate, local currency, investment grade sovereign bonds. The WGBI is a widely used benchmark that currently comprises sovereign debt from over 20 countries, denominated in a variety of currencies, and has more than 25 years of history available. The WGBI provides a broad benchmark for the global sovereign fixed income market. Sub-indices are available in any combination of currency, maturity, or rating. </a:t>
            </a:r>
            <a:r>
              <a:rPr lang="en-US" sz="850" b="1">
                <a:solidFill>
                  <a:schemeClr val="tx1">
                    <a:lumMod val="65000"/>
                    <a:lumOff val="35000"/>
                  </a:schemeClr>
                </a:solidFill>
                <a:latin typeface="Arial Narrow" pitchFamily="34" charset="0"/>
              </a:rPr>
              <a:t>MSCI ACWI: </a:t>
            </a:r>
            <a:r>
              <a:rPr lang="en-US" sz="850">
                <a:solidFill>
                  <a:schemeClr val="tx1">
                    <a:lumMod val="50000"/>
                    <a:lumOff val="50000"/>
                  </a:schemeClr>
                </a:solidFill>
                <a:latin typeface="Arial Narrow" pitchFamily="34" charset="0"/>
              </a:rPr>
              <a:t>Captures large and mid cap representation across 23 Developed Markets (DM) and 23 Emerging Markets (EM) countries*. With 2,476 constituents, the index covers approximately 85% of the global investable equity opportunity set. </a:t>
            </a:r>
            <a:r>
              <a:rPr lang="en-US" sz="850" b="1">
                <a:solidFill>
                  <a:schemeClr val="tx1">
                    <a:lumMod val="65000"/>
                    <a:lumOff val="35000"/>
                  </a:schemeClr>
                </a:solidFill>
                <a:latin typeface="Arial Narrow" pitchFamily="34" charset="0"/>
              </a:rPr>
              <a:t>The MSCI ACWI ex USA Index: </a:t>
            </a:r>
            <a:r>
              <a:rPr lang="en-US" sz="850">
                <a:solidFill>
                  <a:schemeClr val="tx1">
                    <a:lumMod val="50000"/>
                    <a:lumOff val="50000"/>
                  </a:schemeClr>
                </a:solidFill>
                <a:latin typeface="Arial Narrow" pitchFamily="34" charset="0"/>
              </a:rPr>
              <a:t>Captures large and mid cap representation across 22 of 23 Developed Markets (DM) countries (excluding the US) and 23 Emerging Markets (EM) countries*. With 1,839 constituents, the index covers approximately 85% of the global equity opportunity set outside the US. </a:t>
            </a:r>
            <a:r>
              <a:rPr lang="en-US" sz="850" b="1">
                <a:solidFill>
                  <a:schemeClr val="tx1">
                    <a:lumMod val="65000"/>
                    <a:lumOff val="35000"/>
                  </a:schemeClr>
                </a:solidFill>
                <a:latin typeface="Arial Narrow" pitchFamily="34" charset="0"/>
              </a:rPr>
              <a:t>The MSCI EAFE Index: </a:t>
            </a:r>
            <a:r>
              <a:rPr lang="en-US" sz="850">
                <a:solidFill>
                  <a:schemeClr val="tx1">
                    <a:lumMod val="50000"/>
                    <a:lumOff val="50000"/>
                  </a:schemeClr>
                </a:solidFill>
                <a:latin typeface="Arial Narrow" pitchFamily="34" charset="0"/>
              </a:rPr>
              <a:t>A broadly recognized as the pre-eminent benchmark for U.S. investors to measure international equity performance. It comprises the MSCI country indexes capturing large and mid-cap equities across developed markets in Europe, Australasia and the Far East, excluding the U.S. and Canada. Numerous exchange-traded funds are based on the MSCI EAFE Index, and the Chicago Mercantile Exchange, NYSE </a:t>
            </a:r>
            <a:r>
              <a:rPr lang="en-US" sz="850" err="1">
                <a:solidFill>
                  <a:schemeClr val="tx1">
                    <a:lumMod val="50000"/>
                    <a:lumOff val="50000"/>
                  </a:schemeClr>
                </a:solidFill>
                <a:latin typeface="Arial Narrow" pitchFamily="34" charset="0"/>
              </a:rPr>
              <a:t>Liffe</a:t>
            </a:r>
            <a:r>
              <a:rPr lang="en-US" sz="850">
                <a:solidFill>
                  <a:schemeClr val="tx1">
                    <a:lumMod val="50000"/>
                    <a:lumOff val="50000"/>
                  </a:schemeClr>
                </a:solidFill>
                <a:latin typeface="Arial Narrow" pitchFamily="34" charset="0"/>
              </a:rPr>
              <a:t> US and the </a:t>
            </a:r>
            <a:r>
              <a:rPr lang="en-US" sz="850" err="1">
                <a:solidFill>
                  <a:schemeClr val="tx1">
                    <a:lumMod val="50000"/>
                    <a:lumOff val="50000"/>
                  </a:schemeClr>
                </a:solidFill>
                <a:latin typeface="Arial Narrow" pitchFamily="34" charset="0"/>
              </a:rPr>
              <a:t>Bclear</a:t>
            </a:r>
            <a:r>
              <a:rPr lang="en-US" sz="850">
                <a:solidFill>
                  <a:schemeClr val="tx1">
                    <a:lumMod val="50000"/>
                    <a:lumOff val="50000"/>
                  </a:schemeClr>
                </a:solidFill>
                <a:latin typeface="Arial Narrow" pitchFamily="34" charset="0"/>
              </a:rPr>
              <a:t> platform of </a:t>
            </a:r>
            <a:r>
              <a:rPr lang="en-US" sz="850" err="1">
                <a:solidFill>
                  <a:schemeClr val="tx1">
                    <a:lumMod val="50000"/>
                    <a:lumOff val="50000"/>
                  </a:schemeClr>
                </a:solidFill>
                <a:latin typeface="Arial Narrow" pitchFamily="34" charset="0"/>
              </a:rPr>
              <a:t>Liffe</a:t>
            </a:r>
            <a:r>
              <a:rPr lang="en-US" sz="850">
                <a:solidFill>
                  <a:schemeClr val="tx1">
                    <a:lumMod val="50000"/>
                    <a:lumOff val="50000"/>
                  </a:schemeClr>
                </a:solidFill>
                <a:latin typeface="Arial Narrow" pitchFamily="34" charset="0"/>
              </a:rPr>
              <a:t> are licensed to list futures contracts on this index as well. </a:t>
            </a:r>
            <a:r>
              <a:rPr lang="en-US" sz="850" b="1">
                <a:solidFill>
                  <a:schemeClr val="tx1">
                    <a:lumMod val="65000"/>
                    <a:lumOff val="35000"/>
                  </a:schemeClr>
                </a:solidFill>
                <a:latin typeface="Arial Narrow" pitchFamily="34" charset="0"/>
              </a:rPr>
              <a:t>The MSCI Emerging Markets Index: </a:t>
            </a:r>
            <a:r>
              <a:rPr lang="en-US" sz="850">
                <a:solidFill>
                  <a:schemeClr val="tx1">
                    <a:lumMod val="50000"/>
                    <a:lumOff val="50000"/>
                  </a:schemeClr>
                </a:solidFill>
                <a:latin typeface="Arial Narrow" pitchFamily="34" charset="0"/>
              </a:rPr>
              <a:t>A free float-adjusted market capitalization index that is designed to measure equity market performance of emerging markets. The index consists of the following 21 emerging market country indices: Brazil, Chile, China, Colombia, Czech Republic, Egypt, Greece, Hungary, India, Indonesia, Korea, Malaysia, Mexico, Peru, Philippines, Poland, Russia, South Africa, Taiwan, Thailand, and Turkey. </a:t>
            </a:r>
            <a:r>
              <a:rPr lang="en-US" sz="850" b="1">
                <a:solidFill>
                  <a:schemeClr val="tx1">
                    <a:lumMod val="65000"/>
                    <a:lumOff val="35000"/>
                  </a:schemeClr>
                </a:solidFill>
                <a:latin typeface="Arial Narrow" pitchFamily="34" charset="0"/>
              </a:rPr>
              <a:t>The Russell 1000 Index: </a:t>
            </a:r>
            <a:r>
              <a:rPr lang="en-US" sz="850">
                <a:solidFill>
                  <a:schemeClr val="tx1">
                    <a:lumMod val="50000"/>
                    <a:lumOff val="50000"/>
                  </a:schemeClr>
                </a:solidFill>
                <a:latin typeface="Arial Narrow" pitchFamily="34" charset="0"/>
              </a:rPr>
              <a:t>Measures the performance of the large-cap segment of the U.S. equity universe. It is a subset of the Russell 3000® Index and includes approximately 1000 of the largest securities based on a combination of their market cap and current index membership. The Russell 1000 represents approximately 92% of the U.S. market. The Russell 1000 Index is constructed to provide a comprehensive and unbiased barometer for the large-cap segment and is completely reconstituted annually to ensure new and growing equities are reflected. </a:t>
            </a:r>
            <a:r>
              <a:rPr lang="en-US" sz="850" b="1">
                <a:solidFill>
                  <a:schemeClr val="tx1">
                    <a:lumMod val="65000"/>
                    <a:lumOff val="35000"/>
                  </a:schemeClr>
                </a:solidFill>
                <a:latin typeface="Arial Narrow" pitchFamily="34" charset="0"/>
              </a:rPr>
              <a:t>The Russell 1000 Growth Index: </a:t>
            </a:r>
            <a:r>
              <a:rPr lang="en-US" sz="850">
                <a:solidFill>
                  <a:schemeClr val="tx1">
                    <a:lumMod val="50000"/>
                    <a:lumOff val="50000"/>
                  </a:schemeClr>
                </a:solidFill>
                <a:latin typeface="Arial Narrow" pitchFamily="34" charset="0"/>
              </a:rPr>
              <a:t>Measures the performance of the large-cap growth segment of the U.S. equity universe. It includes those Russell 1000 companies with higher price-to-book ratios and higher forecasted growth values. The Russell 1000 Growth Index is constructed to provide a comprehensive and unbiased barometer for the large-cap growth segment. The Index is completely reconstituted annually to ensure new and growing equities are included and that the represented companies continue to reflect growth characteristics. </a:t>
            </a:r>
            <a:r>
              <a:rPr lang="en-US" sz="850" b="1">
                <a:solidFill>
                  <a:schemeClr val="tx1">
                    <a:lumMod val="65000"/>
                    <a:lumOff val="35000"/>
                  </a:schemeClr>
                </a:solidFill>
                <a:latin typeface="Arial Narrow" pitchFamily="34" charset="0"/>
              </a:rPr>
              <a:t>The Russell 1000 Value Index: </a:t>
            </a:r>
            <a:r>
              <a:rPr lang="en-US" sz="850">
                <a:solidFill>
                  <a:schemeClr val="tx1">
                    <a:lumMod val="50000"/>
                    <a:lumOff val="50000"/>
                  </a:schemeClr>
                </a:solidFill>
                <a:latin typeface="Arial Narrow" pitchFamily="34" charset="0"/>
              </a:rPr>
              <a:t>Measures the performance of the large-cap value segment of the U.S. equity universe. It includes those Russell 1000 companies with lower price-to-book ratios and lower expected growth values. The Russell 1000 Value Index is constructed to provide a comprehensive and unbiased barometer for the large-cap value segment. The Index is completely reconstituted annually to ensure new and growing equities are included and that the represented companies continue to reflect value characteristics. </a:t>
            </a:r>
            <a:r>
              <a:rPr lang="en-US" sz="850" b="1">
                <a:solidFill>
                  <a:schemeClr val="tx1">
                    <a:lumMod val="65000"/>
                    <a:lumOff val="35000"/>
                  </a:schemeClr>
                </a:solidFill>
                <a:latin typeface="Arial Narrow" pitchFamily="34" charset="0"/>
              </a:rPr>
              <a:t>The Russell 2000 Value Index: </a:t>
            </a:r>
            <a:r>
              <a:rPr lang="en-US" sz="850">
                <a:solidFill>
                  <a:schemeClr val="tx1">
                    <a:lumMod val="50000"/>
                    <a:lumOff val="50000"/>
                  </a:schemeClr>
                </a:solidFill>
                <a:latin typeface="Arial Narrow" pitchFamily="34" charset="0"/>
              </a:rPr>
              <a:t>Measures the performance of small-cap value segment of the U.S. equity universe. It includes those Russell 2000 companies with lower price-to-book ratios and lower forecasted growth values. The Russell 2000 Value Index is constructed to provide a comprehensive and unbiased barometer for the small-cap value segment. The Index is completely reconstituted annually to ensure larger stocks do not distort the performance and characteristics of the true small-cap opportunity set and that the represented companies continue to reflect value characteristics. </a:t>
            </a:r>
            <a:r>
              <a:rPr lang="en-US" sz="850" b="1">
                <a:solidFill>
                  <a:schemeClr val="tx1">
                    <a:lumMod val="65000"/>
                    <a:lumOff val="35000"/>
                  </a:schemeClr>
                </a:solidFill>
                <a:latin typeface="Arial Narrow" pitchFamily="34" charset="0"/>
              </a:rPr>
              <a:t>The Russell 2500™ Index: </a:t>
            </a:r>
            <a:r>
              <a:rPr lang="en-US" sz="850">
                <a:solidFill>
                  <a:schemeClr val="tx1">
                    <a:lumMod val="50000"/>
                    <a:lumOff val="50000"/>
                  </a:schemeClr>
                </a:solidFill>
                <a:latin typeface="Arial Narrow" pitchFamily="34" charset="0"/>
              </a:rPr>
              <a:t>Measures the performance of the small to mid-cap segment of the U.S. equity universe, commonly referred to as "</a:t>
            </a:r>
            <a:r>
              <a:rPr lang="en-US" sz="850" err="1">
                <a:solidFill>
                  <a:schemeClr val="tx1">
                    <a:lumMod val="50000"/>
                    <a:lumOff val="50000"/>
                  </a:schemeClr>
                </a:solidFill>
                <a:latin typeface="Arial Narrow" pitchFamily="34" charset="0"/>
              </a:rPr>
              <a:t>smid</a:t>
            </a:r>
            <a:r>
              <a:rPr lang="en-US" sz="850">
                <a:solidFill>
                  <a:schemeClr val="tx1">
                    <a:lumMod val="50000"/>
                    <a:lumOff val="50000"/>
                  </a:schemeClr>
                </a:solidFill>
                <a:latin typeface="Arial Narrow" pitchFamily="34" charset="0"/>
              </a:rPr>
              <a:t>" cap. The Russell 2500 Index is a subset of the Russell 3000® Index. It includes approximately 2500 of the smallest securities based on a combination of their market cap and current index membership. The Russell 2500 Index is constructed to provide a comprehensive and unbiased barometer for the small to mid-cap segment. The Index is completely reconstituted annually to ensure larger stocks do not distort the performance and characteristics of the true small to mid-cap opportunity set. </a:t>
            </a:r>
            <a:r>
              <a:rPr lang="en-US" sz="850" b="1">
                <a:solidFill>
                  <a:schemeClr val="tx1">
                    <a:lumMod val="65000"/>
                    <a:lumOff val="35000"/>
                  </a:schemeClr>
                </a:solidFill>
                <a:latin typeface="Arial Narrow" pitchFamily="34" charset="0"/>
              </a:rPr>
              <a:t>The Russell 2500™ Value Index: </a:t>
            </a:r>
            <a:r>
              <a:rPr lang="en-US" sz="850">
                <a:solidFill>
                  <a:schemeClr val="tx1">
                    <a:lumMod val="50000"/>
                    <a:lumOff val="50000"/>
                  </a:schemeClr>
                </a:solidFill>
                <a:latin typeface="Arial Narrow" pitchFamily="34" charset="0"/>
              </a:rPr>
              <a:t>Measures the performance of the small to mid-cap value segment of the U.S. equity universe. It includes those Russell 2500 companies that are considered more value oriented relative to the overall market as defined by Russell’s leading style methodology. The Russell 2500 Value Index is constructed to provide a comprehensive and unbiased barometer of the small to mid-cap growth market. The Index is completely reconstituted annually to ensure larger stocks do not distort the performance and characteristics of the true small to mid-cap opportunity set and that the represented companies continue to reflect value characteristics. </a:t>
            </a:r>
            <a:r>
              <a:rPr lang="en-US" sz="850" b="1">
                <a:solidFill>
                  <a:schemeClr val="tx1">
                    <a:lumMod val="65000"/>
                    <a:lumOff val="35000"/>
                  </a:schemeClr>
                </a:solidFill>
                <a:latin typeface="Arial Narrow" pitchFamily="34" charset="0"/>
              </a:rPr>
              <a:t>The Russell 3000 Growth Index: </a:t>
            </a:r>
            <a:r>
              <a:rPr lang="en-US" sz="850">
                <a:solidFill>
                  <a:schemeClr val="tx1">
                    <a:lumMod val="50000"/>
                    <a:lumOff val="50000"/>
                  </a:schemeClr>
                </a:solidFill>
                <a:latin typeface="Arial Narrow" pitchFamily="34" charset="0"/>
              </a:rPr>
              <a:t>Includes companies that display signs of above average growth. The index is used to provide a gauge of the performance of growth stocks in the U.S. </a:t>
            </a:r>
            <a:r>
              <a:rPr lang="en-US" sz="850" b="1">
                <a:solidFill>
                  <a:schemeClr val="tx1">
                    <a:lumMod val="65000"/>
                    <a:lumOff val="35000"/>
                  </a:schemeClr>
                </a:solidFill>
                <a:latin typeface="Arial Narrow" pitchFamily="34" charset="0"/>
              </a:rPr>
              <a:t>The Russell 3000 Index: </a:t>
            </a:r>
            <a:r>
              <a:rPr lang="en-US" sz="850">
                <a:solidFill>
                  <a:schemeClr val="tx1">
                    <a:lumMod val="50000"/>
                    <a:lumOff val="50000"/>
                  </a:schemeClr>
                </a:solidFill>
                <a:latin typeface="Arial Narrow" pitchFamily="34" charset="0"/>
              </a:rPr>
              <a:t>Measures the performance of the largest 3,000 U.S. companies representing approximately 98% of the investable U.S. equity market. The Russell 3000 Index is constructed to provide a comprehensive, unbiased and stable barometer of the broad market and is completely reconstituted annually to ensure new and growing equities are reflected. </a:t>
            </a:r>
            <a:r>
              <a:rPr lang="en-US" sz="850" b="1">
                <a:solidFill>
                  <a:schemeClr val="tx1">
                    <a:lumMod val="65000"/>
                    <a:lumOff val="35000"/>
                  </a:schemeClr>
                </a:solidFill>
                <a:latin typeface="Arial Narrow" pitchFamily="34" charset="0"/>
              </a:rPr>
              <a:t>The Russell 3000 Value Index: </a:t>
            </a:r>
            <a:r>
              <a:rPr lang="en-US" sz="850">
                <a:solidFill>
                  <a:schemeClr val="tx1">
                    <a:lumMod val="50000"/>
                    <a:lumOff val="50000"/>
                  </a:schemeClr>
                </a:solidFill>
                <a:latin typeface="Arial Narrow" pitchFamily="34" charset="0"/>
              </a:rPr>
              <a:t>Measures the performance of the broad value segment of U.S. equity value universe. It includes those Russell 3000 companies with lower price-to-book ratios and lower forecasted growth values. The Russell 3000 Value Index is constructed to provide a comprehensive, unbiased, and stable barometer of the broad value market. The Index is completely reconstituted annually to ensure new and growing equities are included and that the represented companies continue to reflect value characteristics.</a:t>
            </a:r>
            <a:r>
              <a:rPr lang="en-US" sz="850" baseline="0">
                <a:solidFill>
                  <a:schemeClr val="tx1">
                    <a:lumMod val="50000"/>
                    <a:lumOff val="50000"/>
                  </a:schemeClr>
                </a:solidFill>
                <a:latin typeface="Arial Narrow" pitchFamily="34" charset="0"/>
              </a:rPr>
              <a:t> </a:t>
            </a:r>
            <a:r>
              <a:rPr lang="en-US" sz="850" b="1">
                <a:solidFill>
                  <a:schemeClr val="tx1">
                    <a:lumMod val="65000"/>
                    <a:lumOff val="35000"/>
                  </a:schemeClr>
                </a:solidFill>
                <a:latin typeface="Arial Narrow" pitchFamily="34" charset="0"/>
              </a:rPr>
              <a:t>The Russell Midcap Index: </a:t>
            </a:r>
            <a:r>
              <a:rPr lang="en-US" sz="850">
                <a:solidFill>
                  <a:schemeClr val="tx1">
                    <a:lumMod val="50000"/>
                    <a:lumOff val="50000"/>
                  </a:schemeClr>
                </a:solidFill>
                <a:latin typeface="Arial Narrow" pitchFamily="34" charset="0"/>
              </a:rPr>
              <a:t>Measures the performance of the mid-cap segment of the U.S. equity universe. The Russell Midcap Index is a subset of the Russell 1000® Index. It includes approximately 800 of the smallest securities based on a combination of their market cap and current index membership. The Russell Midcap Index represents approximately 31% of the total market capitalization of the Russell 1000 companies. The Russell Midcap Index is constructed to provide a comprehensive and unbiased barometer for the mid-cap segment. The Index is completely reconstituted annually to ensure larger stocks do not distort the performance and characteristics of the true mid-cap opportunity set. </a:t>
            </a:r>
            <a:r>
              <a:rPr lang="en-US" sz="850" b="1">
                <a:solidFill>
                  <a:schemeClr val="tx1">
                    <a:lumMod val="65000"/>
                    <a:lumOff val="35000"/>
                  </a:schemeClr>
                </a:solidFill>
                <a:latin typeface="Arial Narrow" pitchFamily="34" charset="0"/>
              </a:rPr>
              <a:t>The Russell Midcap Value Index; </a:t>
            </a:r>
            <a:r>
              <a:rPr lang="en-US" sz="850">
                <a:solidFill>
                  <a:schemeClr val="tx1">
                    <a:lumMod val="50000"/>
                    <a:lumOff val="50000"/>
                  </a:schemeClr>
                </a:solidFill>
                <a:latin typeface="Arial Narrow" pitchFamily="34" charset="0"/>
              </a:rPr>
              <a:t>Measures the performance of the mid-cap value segment of the U.S. equity universe. It includes those Russell Midcap Index companies with lower price-to-book ratios and lower forecasted growth values. The Russell Midcap Value Index is constructed to provide a comprehensive and unbiased barometer of the mid-cap value market. The Index is completely reconstituted annually to ensure larger stocks do not distort the performance and characteristics of the true mid-cap value market.</a:t>
            </a:r>
            <a:r>
              <a:rPr lang="en-US" sz="850" b="1" u="sng">
                <a:solidFill>
                  <a:schemeClr val="tx1">
                    <a:lumMod val="50000"/>
                    <a:lumOff val="50000"/>
                  </a:schemeClr>
                </a:solidFill>
                <a:latin typeface="Arial Narrow" pitchFamily="34" charset="0"/>
              </a:rPr>
              <a:t> </a:t>
            </a:r>
            <a:r>
              <a:rPr lang="en-US" sz="850" b="1">
                <a:solidFill>
                  <a:schemeClr val="tx1">
                    <a:lumMod val="65000"/>
                    <a:lumOff val="35000"/>
                  </a:schemeClr>
                </a:solidFill>
                <a:latin typeface="Arial Narrow" pitchFamily="34" charset="0"/>
              </a:rPr>
              <a:t>The S&amp;P 500: </a:t>
            </a:r>
            <a:r>
              <a:rPr lang="en-US" sz="850">
                <a:solidFill>
                  <a:schemeClr val="tx1">
                    <a:lumMod val="50000"/>
                    <a:lumOff val="50000"/>
                  </a:schemeClr>
                </a:solidFill>
                <a:latin typeface="Arial Narrow" pitchFamily="34" charset="0"/>
              </a:rPr>
              <a:t>A free-float market capitalization weighted index of 500 of the largest U.S. companies. The index is calculated on a total return basis with dividends reinvested and is not available for direct investment. The composition of the subadvisor’s strategy shown may differ significantly from the securities that comprise the index due to the subadvisor’s active investment process and smaller number of holdings. The subadvisor’s investment program does not, and the subadvisor makes no attempt to, mirror performance of the index in the aggregate, and the volatility of the subadvisor’s investment program may be materially different from that of the referenced indices. </a:t>
            </a:r>
          </a:p>
          <a:p>
            <a:pPr algn="just"/>
            <a:endParaRPr lang="en-US" sz="850">
              <a:solidFill>
                <a:schemeClr val="tx1">
                  <a:lumMod val="50000"/>
                  <a:lumOff val="50000"/>
                </a:schemeClr>
              </a:solidFill>
              <a:latin typeface="Arial Narrow" pitchFamily="34" charset="0"/>
            </a:endParaRPr>
          </a:p>
          <a:p>
            <a:pPr algn="just"/>
            <a:r>
              <a:rPr lang="en-US" sz="850">
                <a:solidFill>
                  <a:srgbClr val="686868"/>
                </a:solidFill>
                <a:latin typeface="Arial Narrow" pitchFamily="34" charset="0"/>
                <a:ea typeface="Times New Roman" pitchFamily="18" charset="0"/>
              </a:rPr>
              <a:t>Thank you for your continued confidence in Beacon Pointe. We appreciate your business.</a:t>
            </a:r>
            <a:endParaRPr lang="en-US" sz="850">
              <a:solidFill>
                <a:schemeClr val="tx1">
                  <a:lumMod val="65000"/>
                  <a:lumOff val="35000"/>
                </a:schemeClr>
              </a:solidFill>
              <a:latin typeface="Arial Narrow" pitchFamily="34" charset="0"/>
            </a:endParaRPr>
          </a:p>
        </p:txBody>
      </p:sp>
      <p:sp>
        <p:nvSpPr>
          <p:cNvPr id="12" name="TextBox 11"/>
          <p:cNvSpPr txBox="1"/>
          <p:nvPr/>
        </p:nvSpPr>
        <p:spPr>
          <a:xfrm>
            <a:off x="318052" y="452735"/>
            <a:ext cx="9402418" cy="461665"/>
          </a:xfrm>
          <a:prstGeom prst="rect">
            <a:avLst/>
          </a:prstGeom>
          <a:noFill/>
        </p:spPr>
        <p:txBody>
          <a:bodyPr wrap="square" rtlCol="0">
            <a:spAutoFit/>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lang="en-US" sz="2400" b="1" cap="small" baseline="0">
                <a:solidFill>
                  <a:srgbClr val="808080"/>
                </a:solidFill>
                <a:latin typeface="+mj-lt"/>
              </a:rPr>
              <a:t>Performance Disclosures &amp; Glossary Terms</a:t>
            </a:r>
          </a:p>
        </p:txBody>
      </p:sp>
      <p:cxnSp>
        <p:nvCxnSpPr>
          <p:cNvPr id="9" name="Straight Connector 8">
            <a:extLst>
              <a:ext uri="{FF2B5EF4-FFF2-40B4-BE49-F238E27FC236}">
                <a16:creationId xmlns:a16="http://schemas.microsoft.com/office/drawing/2014/main" id="{24FECCF0-97F9-4D0F-98E0-DD30114B296D}"/>
              </a:ext>
            </a:extLst>
          </p:cNvPr>
          <p:cNvCxnSpPr/>
          <p:nvPr/>
        </p:nvCxnSpPr>
        <p:spPr>
          <a:xfrm>
            <a:off x="318052" y="6988091"/>
            <a:ext cx="9402418"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50154A55-DC63-4578-8E34-4EC7815DEE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97" y="7122967"/>
            <a:ext cx="2025210" cy="360692"/>
          </a:xfrm>
          <a:prstGeom prst="rect">
            <a:avLst/>
          </a:prstGeom>
        </p:spPr>
      </p:pic>
    </p:spTree>
    <p:extLst>
      <p:ext uri="{BB962C8B-B14F-4D97-AF65-F5344CB8AC3E}">
        <p14:creationId xmlns:p14="http://schemas.microsoft.com/office/powerpoint/2010/main" val="217434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lide Option 2 PW">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42F2B894-B7C9-4FA6-9412-B8EBD20165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sp>
        <p:nvSpPr>
          <p:cNvPr id="18" name="Rectangle 17"/>
          <p:cNvSpPr/>
          <p:nvPr/>
        </p:nvSpPr>
        <p:spPr>
          <a:xfrm>
            <a:off x="0" y="6734885"/>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73830"/>
            <a:ext cx="2955773" cy="669812"/>
          </a:xfrm>
          <a:prstGeom prst="rect">
            <a:avLst/>
          </a:prstGeom>
        </p:spPr>
      </p:pic>
      <p:sp>
        <p:nvSpPr>
          <p:cNvPr id="17" name="Text Placeholder 15"/>
          <p:cNvSpPr>
            <a:spLocks noGrp="1"/>
          </p:cNvSpPr>
          <p:nvPr>
            <p:ph type="body" sz="quarter" idx="10" hasCustomPrompt="1"/>
          </p:nvPr>
        </p:nvSpPr>
        <p:spPr>
          <a:xfrm>
            <a:off x="381000" y="4506777"/>
            <a:ext cx="9122733" cy="678324"/>
          </a:xfrm>
          <a:prstGeom prst="rect">
            <a:avLst/>
          </a:prstGeom>
        </p:spPr>
        <p:txBody>
          <a:bodyPr/>
          <a:lstStyle>
            <a:lvl1pPr marL="0" indent="0" algn="l">
              <a:lnSpc>
                <a:spcPct val="100000"/>
              </a:lnSpc>
              <a:spcBef>
                <a:spcPts val="0"/>
              </a:spcBef>
              <a:buNone/>
              <a:defRPr sz="2000" b="1" i="1" cap="none" baseline="0">
                <a:solidFill>
                  <a:schemeClr val="bg1"/>
                </a:solidFill>
                <a:latin typeface="+mn-lt"/>
              </a:defRPr>
            </a:lvl1pPr>
          </a:lstStyle>
          <a:p>
            <a:pPr lvl="0"/>
            <a:r>
              <a:rPr lang="en-US"/>
              <a:t>Insert Presenter  &amp; Office Info Here</a:t>
            </a:r>
          </a:p>
        </p:txBody>
      </p:sp>
      <p:sp>
        <p:nvSpPr>
          <p:cNvPr id="24" name="Text Placeholder 15"/>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3" name="Picture 12">
            <a:extLst>
              <a:ext uri="{FF2B5EF4-FFF2-40B4-BE49-F238E27FC236}">
                <a16:creationId xmlns:a16="http://schemas.microsoft.com/office/drawing/2014/main" id="{3ED8DADA-84E6-4911-BF2F-0017F29B98F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78918"/>
            <a:ext cx="1323439" cy="73152"/>
          </a:xfrm>
          <a:prstGeom prst="rect">
            <a:avLst/>
          </a:prstGeom>
        </p:spPr>
      </p:pic>
    </p:spTree>
    <p:extLst>
      <p:ext uri="{BB962C8B-B14F-4D97-AF65-F5344CB8AC3E}">
        <p14:creationId xmlns:p14="http://schemas.microsoft.com/office/powerpoint/2010/main" val="187793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Option 2 ICS">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B63ADF4A-A4A8-4866-8164-65982E492E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sp>
        <p:nvSpPr>
          <p:cNvPr id="18" name="Rectangle 17"/>
          <p:cNvSpPr/>
          <p:nvPr/>
        </p:nvSpPr>
        <p:spPr>
          <a:xfrm>
            <a:off x="0" y="6734885"/>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467" y="449747"/>
            <a:ext cx="2955773" cy="665715"/>
          </a:xfrm>
          <a:prstGeom prst="rect">
            <a:avLst/>
          </a:prstGeom>
        </p:spPr>
      </p:pic>
      <p:sp>
        <p:nvSpPr>
          <p:cNvPr id="17" name="Text Placeholder 15"/>
          <p:cNvSpPr>
            <a:spLocks noGrp="1"/>
          </p:cNvSpPr>
          <p:nvPr>
            <p:ph type="body" sz="quarter" idx="10" hasCustomPrompt="1"/>
          </p:nvPr>
        </p:nvSpPr>
        <p:spPr>
          <a:xfrm>
            <a:off x="381000" y="4506777"/>
            <a:ext cx="9122733" cy="678324"/>
          </a:xfrm>
          <a:prstGeom prst="rect">
            <a:avLst/>
          </a:prstGeom>
        </p:spPr>
        <p:txBody>
          <a:bodyPr/>
          <a:lstStyle>
            <a:lvl1pPr marL="0" indent="0" algn="l">
              <a:lnSpc>
                <a:spcPct val="100000"/>
              </a:lnSpc>
              <a:spcBef>
                <a:spcPts val="0"/>
              </a:spcBef>
              <a:buNone/>
              <a:defRPr sz="2000" b="1" i="1" cap="none" baseline="0">
                <a:solidFill>
                  <a:schemeClr val="bg1"/>
                </a:solidFill>
                <a:latin typeface="+mn-lt"/>
              </a:defRPr>
            </a:lvl1pPr>
          </a:lstStyle>
          <a:p>
            <a:pPr lvl="0"/>
            <a:r>
              <a:rPr lang="en-US"/>
              <a:t>Insert Presenter  &amp; Office Info Here</a:t>
            </a:r>
          </a:p>
        </p:txBody>
      </p:sp>
      <p:sp>
        <p:nvSpPr>
          <p:cNvPr id="24" name="Text Placeholder 15"/>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3" name="Picture 12">
            <a:extLst>
              <a:ext uri="{FF2B5EF4-FFF2-40B4-BE49-F238E27FC236}">
                <a16:creationId xmlns:a16="http://schemas.microsoft.com/office/drawing/2014/main" id="{53E19CC4-E5D3-4A07-8BE6-893960ECAE5C}"/>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78918"/>
            <a:ext cx="1323439" cy="73152"/>
          </a:xfrm>
          <a:prstGeom prst="rect">
            <a:avLst/>
          </a:prstGeom>
        </p:spPr>
      </p:pic>
    </p:spTree>
    <p:extLst>
      <p:ext uri="{BB962C8B-B14F-4D97-AF65-F5344CB8AC3E}">
        <p14:creationId xmlns:p14="http://schemas.microsoft.com/office/powerpoint/2010/main" val="59110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Option 2 RPS">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7EB49145-B435-4CBE-B3E4-00D0C5902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7907"/>
            <a:ext cx="10058400" cy="10478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7451" b="25054"/>
          <a:stretch/>
        </p:blipFill>
        <p:spPr>
          <a:xfrm>
            <a:off x="0" y="1888004"/>
            <a:ext cx="10058400" cy="3691467"/>
          </a:xfrm>
          <a:prstGeom prst="rect">
            <a:avLst/>
          </a:prstGeom>
        </p:spPr>
      </p:pic>
      <p:sp>
        <p:nvSpPr>
          <p:cNvPr id="18" name="Rectangle 17"/>
          <p:cNvSpPr/>
          <p:nvPr/>
        </p:nvSpPr>
        <p:spPr>
          <a:xfrm>
            <a:off x="0" y="6734885"/>
            <a:ext cx="10058400" cy="600164"/>
          </a:xfrm>
          <a:prstGeom prst="rect">
            <a:avLst/>
          </a:prstGeom>
        </p:spPr>
        <p:txBody>
          <a:bodyPr wrap="square">
            <a:spAutoFit/>
          </a:bodyPr>
          <a:lstStyle/>
          <a:p>
            <a:pPr algn="ctr">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ctr">
              <a:spcAft>
                <a:spcPts val="600"/>
              </a:spcAft>
            </a:pPr>
            <a:r>
              <a:rPr lang="en-US" sz="1400" dirty="0">
                <a:solidFill>
                  <a:schemeClr val="bg1">
                    <a:lumMod val="50000"/>
                  </a:schemeClr>
                </a:solidFill>
                <a:latin typeface="+mn-lt"/>
                <a:cs typeface="Times New Roman" pitchFamily="18" charset="0"/>
              </a:rPr>
              <a:t>www.BeaconPointe.com</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50338"/>
            <a:ext cx="3365171" cy="1163717"/>
          </a:xfrm>
          <a:prstGeom prst="rect">
            <a:avLst/>
          </a:prstGeom>
        </p:spPr>
      </p:pic>
      <p:sp>
        <p:nvSpPr>
          <p:cNvPr id="17" name="Text Placeholder 15"/>
          <p:cNvSpPr>
            <a:spLocks noGrp="1"/>
          </p:cNvSpPr>
          <p:nvPr>
            <p:ph type="body" sz="quarter" idx="10" hasCustomPrompt="1"/>
          </p:nvPr>
        </p:nvSpPr>
        <p:spPr>
          <a:xfrm>
            <a:off x="381000" y="4506777"/>
            <a:ext cx="9122733" cy="678324"/>
          </a:xfrm>
          <a:prstGeom prst="rect">
            <a:avLst/>
          </a:prstGeom>
        </p:spPr>
        <p:txBody>
          <a:bodyPr/>
          <a:lstStyle>
            <a:lvl1pPr marL="0" indent="0" algn="l">
              <a:lnSpc>
                <a:spcPct val="100000"/>
              </a:lnSpc>
              <a:spcBef>
                <a:spcPts val="0"/>
              </a:spcBef>
              <a:buNone/>
              <a:defRPr sz="2000" b="1" i="1" cap="none" baseline="0">
                <a:solidFill>
                  <a:schemeClr val="bg1"/>
                </a:solidFill>
                <a:latin typeface="+mn-lt"/>
              </a:defRPr>
            </a:lvl1pPr>
          </a:lstStyle>
          <a:p>
            <a:pPr lvl="0"/>
            <a:r>
              <a:rPr lang="en-US"/>
              <a:t>Insert Presenter  &amp; Office Info Here</a:t>
            </a:r>
          </a:p>
        </p:txBody>
      </p:sp>
      <p:sp>
        <p:nvSpPr>
          <p:cNvPr id="21" name="Text Placeholder 15"/>
          <p:cNvSpPr>
            <a:spLocks noGrp="1"/>
          </p:cNvSpPr>
          <p:nvPr>
            <p:ph type="body" sz="quarter" idx="11" hasCustomPrompt="1"/>
          </p:nvPr>
        </p:nvSpPr>
        <p:spPr>
          <a:xfrm>
            <a:off x="381000" y="2327192"/>
            <a:ext cx="9296400" cy="1300215"/>
          </a:xfrm>
          <a:prstGeom prst="rect">
            <a:avLst/>
          </a:prstGeom>
        </p:spPr>
        <p:txBody>
          <a:bodyPr/>
          <a:lstStyle>
            <a:lvl1pPr marL="0" indent="0" algn="l">
              <a:buNone/>
              <a:defRPr sz="4400" b="0" cap="all" baseline="0">
                <a:solidFill>
                  <a:schemeClr val="bg1"/>
                </a:solidFill>
                <a:latin typeface="+mn-lt"/>
              </a:defRPr>
            </a:lvl1pPr>
          </a:lstStyle>
          <a:p>
            <a:pPr lvl="0"/>
            <a:r>
              <a:rPr lang="en-US"/>
              <a:t>Insert Title</a:t>
            </a:r>
          </a:p>
        </p:txBody>
      </p:sp>
      <p:pic>
        <p:nvPicPr>
          <p:cNvPr id="13" name="Picture 12">
            <a:extLst>
              <a:ext uri="{FF2B5EF4-FFF2-40B4-BE49-F238E27FC236}">
                <a16:creationId xmlns:a16="http://schemas.microsoft.com/office/drawing/2014/main" id="{7E150C37-64F3-4F7D-801F-89CA0F6E4F9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flipV="1">
            <a:off x="381000" y="4178918"/>
            <a:ext cx="1323439" cy="73152"/>
          </a:xfrm>
          <a:prstGeom prst="rect">
            <a:avLst/>
          </a:prstGeom>
        </p:spPr>
      </p:pic>
    </p:spTree>
    <p:extLst>
      <p:ext uri="{BB962C8B-B14F-4D97-AF65-F5344CB8AC3E}">
        <p14:creationId xmlns:p14="http://schemas.microsoft.com/office/powerpoint/2010/main" val="169825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Option 3 General">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0751" y="0"/>
            <a:ext cx="6327648" cy="7772400"/>
          </a:xfrm>
          <a:prstGeom prst="rect">
            <a:avLst/>
          </a:prstGeom>
        </p:spPr>
      </p:pic>
      <p:sp>
        <p:nvSpPr>
          <p:cNvPr id="13" name="Text Placeholder 15"/>
          <p:cNvSpPr>
            <a:spLocks noGrp="1"/>
          </p:cNvSpPr>
          <p:nvPr>
            <p:ph type="body" sz="quarter" idx="10" hasCustomPrompt="1"/>
          </p:nvPr>
        </p:nvSpPr>
        <p:spPr>
          <a:xfrm>
            <a:off x="478467" y="4128363"/>
            <a:ext cx="4189228" cy="678324"/>
          </a:xfrm>
          <a:prstGeom prst="rect">
            <a:avLst/>
          </a:prstGeom>
        </p:spPr>
        <p:txBody>
          <a:bodyPr/>
          <a:lstStyle>
            <a:lvl1pPr marL="0" indent="0" algn="l">
              <a:buNone/>
              <a:defRPr sz="2000" b="0" cap="small" baseline="0">
                <a:solidFill>
                  <a:schemeClr val="accent1"/>
                </a:solidFill>
                <a:latin typeface="+mj-lt"/>
              </a:defRPr>
            </a:lvl1pPr>
          </a:lstStyle>
          <a:p>
            <a:pPr lvl="0"/>
            <a:r>
              <a:rPr lang="en-US"/>
              <a:t>Insert Presenter/Office Info</a:t>
            </a:r>
          </a:p>
        </p:txBody>
      </p:sp>
      <p:sp>
        <p:nvSpPr>
          <p:cNvPr id="14" name="Text Placeholder 15"/>
          <p:cNvSpPr>
            <a:spLocks noGrp="1"/>
          </p:cNvSpPr>
          <p:nvPr>
            <p:ph type="body" sz="quarter" idx="11" hasCustomPrompt="1"/>
          </p:nvPr>
        </p:nvSpPr>
        <p:spPr>
          <a:xfrm>
            <a:off x="478466" y="2390797"/>
            <a:ext cx="4189229" cy="1300215"/>
          </a:xfrm>
          <a:prstGeom prst="rect">
            <a:avLst/>
          </a:prstGeom>
        </p:spPr>
        <p:txBody>
          <a:bodyPr/>
          <a:lstStyle>
            <a:lvl1pPr marL="0" indent="0" algn="l">
              <a:buNone/>
              <a:defRPr sz="3600" b="0" cap="all" baseline="0">
                <a:solidFill>
                  <a:schemeClr val="tx1"/>
                </a:solidFill>
                <a:latin typeface="+mn-lt"/>
              </a:defRPr>
            </a:lvl1pPr>
          </a:lstStyle>
          <a:p>
            <a:pPr lvl="0"/>
            <a:r>
              <a:rPr lang="en-US"/>
              <a:t>Insert Title</a:t>
            </a:r>
          </a:p>
        </p:txBody>
      </p:sp>
      <p:sp>
        <p:nvSpPr>
          <p:cNvPr id="15" name="Rectangle 14"/>
          <p:cNvSpPr/>
          <p:nvPr/>
        </p:nvSpPr>
        <p:spPr>
          <a:xfrm>
            <a:off x="478466" y="6734885"/>
            <a:ext cx="9579933" cy="600164"/>
          </a:xfrm>
          <a:prstGeom prst="rect">
            <a:avLst/>
          </a:prstGeom>
        </p:spPr>
        <p:txBody>
          <a:bodyPr wrap="square">
            <a:spAutoFit/>
          </a:bodyPr>
          <a:lstStyle/>
          <a:p>
            <a:pPr algn="l">
              <a:spcAft>
                <a:spcPts val="600"/>
              </a:spcAft>
            </a:pPr>
            <a:r>
              <a:rPr lang="en-US" sz="1400" dirty="0">
                <a:solidFill>
                  <a:schemeClr val="bg1">
                    <a:lumMod val="50000"/>
                  </a:schemeClr>
                </a:solidFill>
                <a:latin typeface="+mn-lt"/>
                <a:cs typeface="Times New Roman" pitchFamily="18" charset="0"/>
              </a:rPr>
              <a:t>Arizona  |  California  |  Massachusetts  |  Texas  |  Pennsylvania</a:t>
            </a:r>
          </a:p>
          <a:p>
            <a:pPr algn="l">
              <a:spcAft>
                <a:spcPts val="600"/>
              </a:spcAft>
            </a:pPr>
            <a:r>
              <a:rPr lang="en-US" sz="1400" dirty="0">
                <a:solidFill>
                  <a:schemeClr val="bg1">
                    <a:lumMod val="50000"/>
                  </a:schemeClr>
                </a:solidFill>
                <a:latin typeface="+mn-lt"/>
                <a:cs typeface="Times New Roman" pitchFamily="18" charset="0"/>
              </a:rPr>
              <a:t>www.BeaconPointe.com</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7" y="433128"/>
            <a:ext cx="2955773" cy="526427"/>
          </a:xfrm>
          <a:prstGeom prst="rect">
            <a:avLst/>
          </a:prstGeom>
        </p:spPr>
      </p:pic>
      <p:pic>
        <p:nvPicPr>
          <p:cNvPr id="12" name="Picture 11">
            <a:extLst>
              <a:ext uri="{FF2B5EF4-FFF2-40B4-BE49-F238E27FC236}">
                <a16:creationId xmlns:a16="http://schemas.microsoft.com/office/drawing/2014/main" id="{326ED34E-B31E-4AE3-85B9-2308889D6304}"/>
              </a:ext>
            </a:extLst>
          </p:cNvPr>
          <p:cNvPicPr>
            <a:picLocks/>
          </p:cNvPicPr>
          <p:nvPr/>
        </p:nvPicPr>
        <p:blipFill>
          <a:blip r:embed="rId4"/>
          <a:stretch>
            <a:fillRect/>
          </a:stretch>
        </p:blipFill>
        <p:spPr>
          <a:xfrm>
            <a:off x="478466" y="6443360"/>
            <a:ext cx="4846320" cy="228600"/>
          </a:xfrm>
          <a:prstGeom prst="rect">
            <a:avLst/>
          </a:prstGeom>
        </p:spPr>
      </p:pic>
    </p:spTree>
    <p:extLst>
      <p:ext uri="{BB962C8B-B14F-4D97-AF65-F5344CB8AC3E}">
        <p14:creationId xmlns:p14="http://schemas.microsoft.com/office/powerpoint/2010/main" val="270410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3188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65472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 id="2147483718" r:id="rId19"/>
    <p:sldLayoutId id="2147483719" r:id="rId20"/>
    <p:sldLayoutId id="2147483720" r:id="rId21"/>
    <p:sldLayoutId id="2147483721" r:id="rId22"/>
    <p:sldLayoutId id="2147483722" r:id="rId23"/>
    <p:sldLayoutId id="2147483723" r:id="rId24"/>
    <p:sldLayoutId id="2147483724" r:id="rId25"/>
    <p:sldLayoutId id="2147483725"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792903-1632-453F-A881-C3E690DBD16C}"/>
              </a:ext>
            </a:extLst>
          </p:cNvPr>
          <p:cNvSpPr>
            <a:spLocks noGrp="1"/>
          </p:cNvSpPr>
          <p:nvPr>
            <p:ph type="body" sz="quarter" idx="11"/>
          </p:nvPr>
        </p:nvSpPr>
        <p:spPr>
          <a:xfrm>
            <a:off x="381000" y="2186512"/>
            <a:ext cx="9296400" cy="1300215"/>
          </a:xfrm>
        </p:spPr>
        <p:txBody>
          <a:bodyPr/>
          <a:lstStyle/>
          <a:p>
            <a:r>
              <a:rPr lang="en-US" sz="4000" dirty="0"/>
              <a:t>El Camino </a:t>
            </a:r>
            <a:r>
              <a:rPr lang="en-US" sz="4000"/>
              <a:t>Real CHS</a:t>
            </a:r>
            <a:endParaRPr lang="en-US" sz="4000" dirty="0"/>
          </a:p>
          <a:p>
            <a:r>
              <a:rPr lang="en-US" sz="4000" dirty="0"/>
              <a:t>Asset allocation analysis</a:t>
            </a:r>
            <a:r>
              <a:rPr lang="en-US" sz="1800" dirty="0"/>
              <a:t>			       </a:t>
            </a:r>
          </a:p>
        </p:txBody>
      </p:sp>
    </p:spTree>
    <p:extLst>
      <p:ext uri="{BB962C8B-B14F-4D97-AF65-F5344CB8AC3E}">
        <p14:creationId xmlns:p14="http://schemas.microsoft.com/office/powerpoint/2010/main" val="205219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2A32D1-1F40-4ADB-A098-50E61121A5FD}"/>
              </a:ext>
            </a:extLst>
          </p:cNvPr>
          <p:cNvPicPr>
            <a:picLocks noChangeAspect="1"/>
          </p:cNvPicPr>
          <p:nvPr/>
        </p:nvPicPr>
        <p:blipFill>
          <a:blip r:embed="rId3"/>
          <a:stretch>
            <a:fillRect/>
          </a:stretch>
        </p:blipFill>
        <p:spPr>
          <a:xfrm>
            <a:off x="261257" y="1162442"/>
            <a:ext cx="9632903" cy="3443963"/>
          </a:xfrm>
          <a:prstGeom prst="rect">
            <a:avLst/>
          </a:prstGeom>
        </p:spPr>
      </p:pic>
      <p:sp>
        <p:nvSpPr>
          <p:cNvPr id="39" name="Footer Placeholder 36"/>
          <p:cNvSpPr txBox="1">
            <a:spLocks/>
          </p:cNvSpPr>
          <p:nvPr/>
        </p:nvSpPr>
        <p:spPr>
          <a:xfrm>
            <a:off x="7273014" y="7096382"/>
            <a:ext cx="2440642" cy="471180"/>
          </a:xfrm>
          <a:prstGeom prst="rect">
            <a:avLst/>
          </a:prstGeom>
        </p:spPr>
        <p:txBody>
          <a:bodyPr vert="horz" lIns="97591" tIns="48795" rIns="97591" bIns="48795" rtlCol="0" anchor="ctr"/>
          <a:lstStyle/>
          <a:p>
            <a:pPr algn="ctr">
              <a:defRPr/>
            </a:pPr>
            <a:endParaRPr lang="en-US" sz="1282" dirty="0">
              <a:solidFill>
                <a:srgbClr val="FF0000"/>
              </a:solidFill>
            </a:endParaRPr>
          </a:p>
        </p:txBody>
      </p:sp>
      <p:sp>
        <p:nvSpPr>
          <p:cNvPr id="2" name="Text Placeholder 1">
            <a:extLst>
              <a:ext uri="{FF2B5EF4-FFF2-40B4-BE49-F238E27FC236}">
                <a16:creationId xmlns:a16="http://schemas.microsoft.com/office/drawing/2014/main" id="{B695B8A5-F990-41DC-A3E9-F58E89B164E9}"/>
              </a:ext>
            </a:extLst>
          </p:cNvPr>
          <p:cNvSpPr>
            <a:spLocks noGrp="1"/>
          </p:cNvSpPr>
          <p:nvPr>
            <p:ph type="body" sz="quarter" idx="10"/>
          </p:nvPr>
        </p:nvSpPr>
        <p:spPr/>
        <p:txBody>
          <a:bodyPr/>
          <a:lstStyle/>
          <a:p>
            <a:r>
              <a:rPr lang="en-US" dirty="0"/>
              <a:t>Assumptions/correlation matrix</a:t>
            </a:r>
          </a:p>
        </p:txBody>
      </p:sp>
      <p:sp>
        <p:nvSpPr>
          <p:cNvPr id="6" name="TextBox 5">
            <a:extLst>
              <a:ext uri="{FF2B5EF4-FFF2-40B4-BE49-F238E27FC236}">
                <a16:creationId xmlns:a16="http://schemas.microsoft.com/office/drawing/2014/main" id="{27B71122-CDA4-40B6-957C-9215929F5AFF}"/>
              </a:ext>
            </a:extLst>
          </p:cNvPr>
          <p:cNvSpPr txBox="1"/>
          <p:nvPr/>
        </p:nvSpPr>
        <p:spPr>
          <a:xfrm>
            <a:off x="100584" y="4822701"/>
            <a:ext cx="6386431" cy="646331"/>
          </a:xfrm>
          <a:prstGeom prst="rect">
            <a:avLst/>
          </a:prstGeom>
          <a:noFill/>
        </p:spPr>
        <p:txBody>
          <a:bodyPr wrap="square" rtlCol="0">
            <a:spAutoFit/>
          </a:bodyPr>
          <a:lstStyle/>
          <a:p>
            <a:pPr marL="114300"/>
            <a:r>
              <a:rPr lang="en-US" sz="1200" dirty="0"/>
              <a:t>Capital market assumptions are forward looking for a 10-15 yr. period as of November 1, 2021.</a:t>
            </a:r>
          </a:p>
          <a:p>
            <a:pPr marL="114300"/>
            <a:endParaRPr lang="en-US" sz="1200" dirty="0"/>
          </a:p>
          <a:p>
            <a:pPr marL="114300"/>
            <a:r>
              <a:rPr lang="en-US" sz="1200" dirty="0"/>
              <a:t>They are beta only assumptions and do not include the value added by active management.</a:t>
            </a:r>
          </a:p>
        </p:txBody>
      </p:sp>
    </p:spTree>
    <p:extLst>
      <p:ext uri="{BB962C8B-B14F-4D97-AF65-F5344CB8AC3E}">
        <p14:creationId xmlns:p14="http://schemas.microsoft.com/office/powerpoint/2010/main" val="142862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ooter Placeholder 36"/>
          <p:cNvSpPr txBox="1">
            <a:spLocks/>
          </p:cNvSpPr>
          <p:nvPr/>
        </p:nvSpPr>
        <p:spPr>
          <a:xfrm>
            <a:off x="7273014" y="7096382"/>
            <a:ext cx="2440642" cy="471180"/>
          </a:xfrm>
          <a:prstGeom prst="rect">
            <a:avLst/>
          </a:prstGeom>
        </p:spPr>
        <p:txBody>
          <a:bodyPr vert="horz" lIns="97591" tIns="48795" rIns="97591" bIns="48795" rtlCol="0" anchor="ctr"/>
          <a:lstStyle/>
          <a:p>
            <a:pPr algn="ctr">
              <a:defRPr/>
            </a:pPr>
            <a:endParaRPr lang="en-US" sz="1282" dirty="0">
              <a:solidFill>
                <a:srgbClr val="FF0000"/>
              </a:solidFill>
            </a:endParaRPr>
          </a:p>
        </p:txBody>
      </p:sp>
      <p:sp>
        <p:nvSpPr>
          <p:cNvPr id="2" name="Text Placeholder 1">
            <a:extLst>
              <a:ext uri="{FF2B5EF4-FFF2-40B4-BE49-F238E27FC236}">
                <a16:creationId xmlns:a16="http://schemas.microsoft.com/office/drawing/2014/main" id="{B695B8A5-F990-41DC-A3E9-F58E89B164E9}"/>
              </a:ext>
            </a:extLst>
          </p:cNvPr>
          <p:cNvSpPr>
            <a:spLocks noGrp="1"/>
          </p:cNvSpPr>
          <p:nvPr>
            <p:ph type="body" sz="quarter" idx="10"/>
          </p:nvPr>
        </p:nvSpPr>
        <p:spPr/>
        <p:txBody>
          <a:bodyPr/>
          <a:lstStyle/>
          <a:p>
            <a:r>
              <a:rPr lang="en-US" dirty="0"/>
              <a:t>Alternative Portfolios </a:t>
            </a:r>
          </a:p>
        </p:txBody>
      </p:sp>
      <p:sp>
        <p:nvSpPr>
          <p:cNvPr id="8" name="TextBox 7">
            <a:extLst>
              <a:ext uri="{FF2B5EF4-FFF2-40B4-BE49-F238E27FC236}">
                <a16:creationId xmlns:a16="http://schemas.microsoft.com/office/drawing/2014/main" id="{B6DF3CB6-ED01-4041-AE2D-291CE6F01A91}"/>
              </a:ext>
            </a:extLst>
          </p:cNvPr>
          <p:cNvSpPr txBox="1"/>
          <p:nvPr/>
        </p:nvSpPr>
        <p:spPr>
          <a:xfrm>
            <a:off x="5744077" y="983876"/>
            <a:ext cx="2220945" cy="2554545"/>
          </a:xfrm>
          <a:prstGeom prst="rect">
            <a:avLst/>
          </a:prstGeom>
          <a:noFill/>
        </p:spPr>
        <p:txBody>
          <a:bodyPr wrap="square" rtlCol="0">
            <a:spAutoFit/>
          </a:bodyPr>
          <a:lstStyle/>
          <a:p>
            <a:pPr marL="114300"/>
            <a:r>
              <a:rPr lang="en-US" dirty="0"/>
              <a:t>The portfolios illustrated are efficient.  That is, they achieve the maximum expected level of return at each level of risk.</a:t>
            </a:r>
          </a:p>
        </p:txBody>
      </p:sp>
      <p:pic>
        <p:nvPicPr>
          <p:cNvPr id="5" name="Picture 4">
            <a:extLst>
              <a:ext uri="{FF2B5EF4-FFF2-40B4-BE49-F238E27FC236}">
                <a16:creationId xmlns:a16="http://schemas.microsoft.com/office/drawing/2014/main" id="{D120018E-70C8-437A-A0B8-30973E7BD4E5}"/>
              </a:ext>
            </a:extLst>
          </p:cNvPr>
          <p:cNvPicPr>
            <a:picLocks noChangeAspect="1"/>
          </p:cNvPicPr>
          <p:nvPr/>
        </p:nvPicPr>
        <p:blipFill>
          <a:blip r:embed="rId3"/>
          <a:stretch>
            <a:fillRect/>
          </a:stretch>
        </p:blipFill>
        <p:spPr>
          <a:xfrm>
            <a:off x="344745" y="1055760"/>
            <a:ext cx="4986208" cy="5832082"/>
          </a:xfrm>
          <a:prstGeom prst="rect">
            <a:avLst/>
          </a:prstGeom>
        </p:spPr>
      </p:pic>
    </p:spTree>
    <p:extLst>
      <p:ext uri="{BB962C8B-B14F-4D97-AF65-F5344CB8AC3E}">
        <p14:creationId xmlns:p14="http://schemas.microsoft.com/office/powerpoint/2010/main" val="297591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A4910-87A3-436D-8601-32C197E337EF}"/>
              </a:ext>
            </a:extLst>
          </p:cNvPr>
          <p:cNvSpPr>
            <a:spLocks noGrp="1"/>
          </p:cNvSpPr>
          <p:nvPr>
            <p:ph type="body" sz="quarter" idx="10"/>
          </p:nvPr>
        </p:nvSpPr>
        <p:spPr/>
        <p:txBody>
          <a:bodyPr/>
          <a:lstStyle/>
          <a:p>
            <a:r>
              <a:rPr lang="en-US" sz="2400" dirty="0"/>
              <a:t>Simulation – Assets – Years 1 and 5</a:t>
            </a:r>
          </a:p>
          <a:p>
            <a:endParaRPr lang="en-US" sz="2400" dirty="0"/>
          </a:p>
          <a:p>
            <a:endParaRPr lang="en-US" dirty="0"/>
          </a:p>
        </p:txBody>
      </p:sp>
      <p:sp>
        <p:nvSpPr>
          <p:cNvPr id="6" name="TextBox 5">
            <a:extLst>
              <a:ext uri="{FF2B5EF4-FFF2-40B4-BE49-F238E27FC236}">
                <a16:creationId xmlns:a16="http://schemas.microsoft.com/office/drawing/2014/main" id="{3637CA24-A1FC-4C29-9C58-DAF32583497E}"/>
              </a:ext>
            </a:extLst>
          </p:cNvPr>
          <p:cNvSpPr txBox="1"/>
          <p:nvPr/>
        </p:nvSpPr>
        <p:spPr>
          <a:xfrm>
            <a:off x="7641549" y="1023878"/>
            <a:ext cx="2202978" cy="2862322"/>
          </a:xfrm>
          <a:prstGeom prst="rect">
            <a:avLst/>
          </a:prstGeom>
          <a:noFill/>
        </p:spPr>
        <p:txBody>
          <a:bodyPr wrap="square" rtlCol="0">
            <a:spAutoFit/>
          </a:bodyPr>
          <a:lstStyle/>
          <a:p>
            <a:pPr marL="114300"/>
            <a:r>
              <a:rPr lang="en-US" dirty="0"/>
              <a:t>Our simulation presumes an initial asset value of $5 million and no net annual spending.</a:t>
            </a:r>
          </a:p>
          <a:p>
            <a:pPr marL="114300"/>
            <a:endParaRPr lang="en-US" dirty="0"/>
          </a:p>
          <a:p>
            <a:pPr marL="114300"/>
            <a:endParaRPr lang="en-US" dirty="0"/>
          </a:p>
          <a:p>
            <a:pPr marL="114300"/>
            <a:endParaRPr lang="en-US" dirty="0"/>
          </a:p>
        </p:txBody>
      </p:sp>
      <p:pic>
        <p:nvPicPr>
          <p:cNvPr id="3" name="Picture 2">
            <a:extLst>
              <a:ext uri="{FF2B5EF4-FFF2-40B4-BE49-F238E27FC236}">
                <a16:creationId xmlns:a16="http://schemas.microsoft.com/office/drawing/2014/main" id="{48E9AF13-9283-49F4-8D51-8BB6900249DA}"/>
              </a:ext>
            </a:extLst>
          </p:cNvPr>
          <p:cNvPicPr>
            <a:picLocks noChangeAspect="1"/>
          </p:cNvPicPr>
          <p:nvPr/>
        </p:nvPicPr>
        <p:blipFill>
          <a:blip r:embed="rId2"/>
          <a:stretch>
            <a:fillRect/>
          </a:stretch>
        </p:blipFill>
        <p:spPr>
          <a:xfrm>
            <a:off x="1487239" y="1023878"/>
            <a:ext cx="5616761" cy="4075757"/>
          </a:xfrm>
          <a:prstGeom prst="rect">
            <a:avLst/>
          </a:prstGeom>
        </p:spPr>
      </p:pic>
      <p:pic>
        <p:nvPicPr>
          <p:cNvPr id="4" name="Picture 3">
            <a:extLst>
              <a:ext uri="{FF2B5EF4-FFF2-40B4-BE49-F238E27FC236}">
                <a16:creationId xmlns:a16="http://schemas.microsoft.com/office/drawing/2014/main" id="{92BDC36A-DC29-43F5-A24B-614FCA754269}"/>
              </a:ext>
            </a:extLst>
          </p:cNvPr>
          <p:cNvPicPr>
            <a:picLocks noChangeAspect="1"/>
          </p:cNvPicPr>
          <p:nvPr/>
        </p:nvPicPr>
        <p:blipFill>
          <a:blip r:embed="rId3"/>
          <a:stretch>
            <a:fillRect/>
          </a:stretch>
        </p:blipFill>
        <p:spPr>
          <a:xfrm>
            <a:off x="749617" y="4921758"/>
            <a:ext cx="7553325" cy="1714500"/>
          </a:xfrm>
          <a:prstGeom prst="rect">
            <a:avLst/>
          </a:prstGeom>
        </p:spPr>
      </p:pic>
    </p:spTree>
    <p:extLst>
      <p:ext uri="{BB962C8B-B14F-4D97-AF65-F5344CB8AC3E}">
        <p14:creationId xmlns:p14="http://schemas.microsoft.com/office/powerpoint/2010/main" val="304848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A4910-87A3-436D-8601-32C197E337EF}"/>
              </a:ext>
            </a:extLst>
          </p:cNvPr>
          <p:cNvSpPr>
            <a:spLocks noGrp="1"/>
          </p:cNvSpPr>
          <p:nvPr>
            <p:ph type="body" sz="quarter" idx="10"/>
          </p:nvPr>
        </p:nvSpPr>
        <p:spPr/>
        <p:txBody>
          <a:bodyPr/>
          <a:lstStyle/>
          <a:p>
            <a:r>
              <a:rPr lang="en-US" sz="2400" dirty="0"/>
              <a:t>Simulation – Assets – Years 10 and 20</a:t>
            </a:r>
          </a:p>
          <a:p>
            <a:endParaRPr lang="en-US" sz="2400" dirty="0"/>
          </a:p>
          <a:p>
            <a:endParaRPr lang="en-US" dirty="0"/>
          </a:p>
        </p:txBody>
      </p:sp>
      <p:sp>
        <p:nvSpPr>
          <p:cNvPr id="7" name="TextBox 6">
            <a:extLst>
              <a:ext uri="{FF2B5EF4-FFF2-40B4-BE49-F238E27FC236}">
                <a16:creationId xmlns:a16="http://schemas.microsoft.com/office/drawing/2014/main" id="{8E672F98-1433-4BF5-8DE1-AD77998E752D}"/>
              </a:ext>
            </a:extLst>
          </p:cNvPr>
          <p:cNvSpPr txBox="1"/>
          <p:nvPr/>
        </p:nvSpPr>
        <p:spPr>
          <a:xfrm>
            <a:off x="7641549" y="1023878"/>
            <a:ext cx="2202978" cy="2862322"/>
          </a:xfrm>
          <a:prstGeom prst="rect">
            <a:avLst/>
          </a:prstGeom>
          <a:noFill/>
        </p:spPr>
        <p:txBody>
          <a:bodyPr wrap="square" rtlCol="0">
            <a:spAutoFit/>
          </a:bodyPr>
          <a:lstStyle/>
          <a:p>
            <a:pPr marL="114300"/>
            <a:r>
              <a:rPr lang="en-US" dirty="0"/>
              <a:t>Our simulation presumes an initial asset value of $5 million and no net annual spending.</a:t>
            </a:r>
          </a:p>
          <a:p>
            <a:pPr marL="114300"/>
            <a:endParaRPr lang="en-US" dirty="0"/>
          </a:p>
          <a:p>
            <a:pPr marL="114300"/>
            <a:endParaRPr lang="en-US" dirty="0"/>
          </a:p>
          <a:p>
            <a:pPr marL="114300"/>
            <a:endParaRPr lang="en-US" dirty="0"/>
          </a:p>
        </p:txBody>
      </p:sp>
      <p:pic>
        <p:nvPicPr>
          <p:cNvPr id="5" name="Picture 4">
            <a:extLst>
              <a:ext uri="{FF2B5EF4-FFF2-40B4-BE49-F238E27FC236}">
                <a16:creationId xmlns:a16="http://schemas.microsoft.com/office/drawing/2014/main" id="{E292A241-58E2-4037-BF4F-51BD0088DD02}"/>
              </a:ext>
            </a:extLst>
          </p:cNvPr>
          <p:cNvPicPr>
            <a:picLocks noChangeAspect="1"/>
          </p:cNvPicPr>
          <p:nvPr/>
        </p:nvPicPr>
        <p:blipFill>
          <a:blip r:embed="rId2"/>
          <a:stretch>
            <a:fillRect/>
          </a:stretch>
        </p:blipFill>
        <p:spPr>
          <a:xfrm>
            <a:off x="1490472" y="1024128"/>
            <a:ext cx="5620160" cy="4078224"/>
          </a:xfrm>
          <a:prstGeom prst="rect">
            <a:avLst/>
          </a:prstGeom>
        </p:spPr>
      </p:pic>
      <p:pic>
        <p:nvPicPr>
          <p:cNvPr id="10" name="Picture 9">
            <a:extLst>
              <a:ext uri="{FF2B5EF4-FFF2-40B4-BE49-F238E27FC236}">
                <a16:creationId xmlns:a16="http://schemas.microsoft.com/office/drawing/2014/main" id="{74BE0ABD-6662-400F-B509-B030483DD02A}"/>
              </a:ext>
            </a:extLst>
          </p:cNvPr>
          <p:cNvPicPr>
            <a:picLocks noChangeAspect="1"/>
          </p:cNvPicPr>
          <p:nvPr/>
        </p:nvPicPr>
        <p:blipFill>
          <a:blip r:embed="rId3"/>
          <a:stretch>
            <a:fillRect/>
          </a:stretch>
        </p:blipFill>
        <p:spPr>
          <a:xfrm>
            <a:off x="768096" y="4910328"/>
            <a:ext cx="7553325" cy="1714500"/>
          </a:xfrm>
          <a:prstGeom prst="rect">
            <a:avLst/>
          </a:prstGeom>
        </p:spPr>
      </p:pic>
    </p:spTree>
    <p:extLst>
      <p:ext uri="{BB962C8B-B14F-4D97-AF65-F5344CB8AC3E}">
        <p14:creationId xmlns:p14="http://schemas.microsoft.com/office/powerpoint/2010/main" val="330069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680417"/>
      </p:ext>
    </p:extLst>
  </p:cSld>
  <p:clrMapOvr>
    <a:masterClrMapping/>
  </p:clrMapOvr>
</p:sld>
</file>

<file path=ppt/theme/theme1.xml><?xml version="1.0" encoding="utf-8"?>
<a:theme xmlns:a="http://schemas.openxmlformats.org/drawingml/2006/main" name="PowerPoint%20-%20BP%20Master%20Theme%20-%20Landscape">
  <a:themeElements>
    <a:clrScheme name="Beacon Pointe Master Template">
      <a:dk1>
        <a:srgbClr val="000000"/>
      </a:dk1>
      <a:lt1>
        <a:sysClr val="window" lastClr="FFFFFF"/>
      </a:lt1>
      <a:dk2>
        <a:srgbClr val="000000"/>
      </a:dk2>
      <a:lt2>
        <a:srgbClr val="FFFFFF"/>
      </a:lt2>
      <a:accent1>
        <a:srgbClr val="6784A0"/>
      </a:accent1>
      <a:accent2>
        <a:srgbClr val="F78D1E"/>
      </a:accent2>
      <a:accent3>
        <a:srgbClr val="98BD7A"/>
      </a:accent3>
      <a:accent4>
        <a:srgbClr val="808080"/>
      </a:accent4>
      <a:accent5>
        <a:srgbClr val="FFC000"/>
      </a:accent5>
      <a:accent6>
        <a:srgbClr val="005986"/>
      </a:accent6>
      <a:hlink>
        <a:srgbClr val="808080"/>
      </a:hlink>
      <a:folHlink>
        <a:srgbClr val="808080"/>
      </a:folHlink>
    </a:clrScheme>
    <a:fontScheme name="Beacon Pointe Master Fonts">
      <a:majorFont>
        <a:latin typeface="Garamon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20-%20BP%20Master%20Theme%20-%20Landscape" id="{54855437-5ACD-4B51-AEBB-5CF78DFEEB55}" vid="{6222858C-357C-4256-B20F-62D684E6EDBF}"/>
    </a:ext>
  </a:extLst>
</a:theme>
</file>

<file path=ppt/theme/theme2.xml><?xml version="1.0" encoding="utf-8"?>
<a:theme xmlns:a="http://schemas.openxmlformats.org/drawingml/2006/main" name="1_PowerPoint%20-%20BP%20Master%20Theme%20-%20Landscape">
  <a:themeElements>
    <a:clrScheme name="Beacon Pointe Master Template">
      <a:dk1>
        <a:srgbClr val="000000"/>
      </a:dk1>
      <a:lt1>
        <a:sysClr val="window" lastClr="FFFFFF"/>
      </a:lt1>
      <a:dk2>
        <a:srgbClr val="000000"/>
      </a:dk2>
      <a:lt2>
        <a:srgbClr val="FFFFFF"/>
      </a:lt2>
      <a:accent1>
        <a:srgbClr val="6784A0"/>
      </a:accent1>
      <a:accent2>
        <a:srgbClr val="F78D1E"/>
      </a:accent2>
      <a:accent3>
        <a:srgbClr val="98BD7A"/>
      </a:accent3>
      <a:accent4>
        <a:srgbClr val="808080"/>
      </a:accent4>
      <a:accent5>
        <a:srgbClr val="FFC000"/>
      </a:accent5>
      <a:accent6>
        <a:srgbClr val="005986"/>
      </a:accent6>
      <a:hlink>
        <a:srgbClr val="808080"/>
      </a:hlink>
      <a:folHlink>
        <a:srgbClr val="808080"/>
      </a:folHlink>
    </a:clrScheme>
    <a:fontScheme name="Beacon Pointe Master Fonts">
      <a:majorFont>
        <a:latin typeface="Garamon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20-%20BP%20Master%20Theme%20-%20Landscape" id="{368B292A-1BEA-4F77-A68B-545D77AA01A3}" vid="{B3561BEE-77C8-475A-92C1-DDE006EEA2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view xmlns="04e1ac94-0915-471a-8fa5-2651c876a0e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96029FBF33034292E93F62D6F507C7" ma:contentTypeVersion="14" ma:contentTypeDescription="Create a new document." ma:contentTypeScope="" ma:versionID="84ee5a1f4146aaabef7320ff644d40ef">
  <xsd:schema xmlns:xsd="http://www.w3.org/2001/XMLSchema" xmlns:xs="http://www.w3.org/2001/XMLSchema" xmlns:p="http://schemas.microsoft.com/office/2006/metadata/properties" xmlns:ns2="04e1ac94-0915-471a-8fa5-2651c876a0e5" xmlns:ns3="7af6d50f-cc75-436c-9278-03390f861c1e" targetNamespace="http://schemas.microsoft.com/office/2006/metadata/properties" ma:root="true" ma:fieldsID="cbac5a262679b231beedece2bd2b3bb7" ns2:_="" ns3:_="">
    <xsd:import namespace="04e1ac94-0915-471a-8fa5-2651c876a0e5"/>
    <xsd:import namespace="7af6d50f-cc75-436c-9278-03390f861c1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1ac94-0915-471a-8fa5-2651c876a0e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dexed="true"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Preview" ma:index="21"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f6d50f-cc75-436c-9278-03390f861c1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B8D78D-9CCD-41F0-8F9A-B45F6A231583}">
  <ds:schemaRefs>
    <ds:schemaRef ds:uri="7af6d50f-cc75-436c-9278-03390f861c1e"/>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2006/metadata/properties"/>
    <ds:schemaRef ds:uri="04e1ac94-0915-471a-8fa5-2651c876a0e5"/>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68EA58F9-4404-4842-9B68-9CE71B4ED34B}">
  <ds:schemaRefs>
    <ds:schemaRef ds:uri="http://schemas.microsoft.com/sharepoint/v3/contenttype/forms"/>
  </ds:schemaRefs>
</ds:datastoreItem>
</file>

<file path=customXml/itemProps3.xml><?xml version="1.0" encoding="utf-8"?>
<ds:datastoreItem xmlns:ds="http://schemas.openxmlformats.org/officeDocument/2006/customXml" ds:itemID="{E977AB17-0AD1-4206-9D39-0BC702E722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1ac94-0915-471a-8fa5-2651c876a0e5"/>
    <ds:schemaRef ds:uri="7af6d50f-cc75-436c-9278-03390f861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 BP Master Theme - Landscape</Template>
  <TotalTime>263</TotalTime>
  <Words>185</Words>
  <Application>Microsoft Office PowerPoint</Application>
  <PresentationFormat>Custom</PresentationFormat>
  <Paragraphs>22</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Arial Narrow</vt:lpstr>
      <vt:lpstr>Calibri</vt:lpstr>
      <vt:lpstr>Garamond</vt:lpstr>
      <vt:lpstr>Wingdings</vt:lpstr>
      <vt:lpstr>PowerPoint%20-%20BP%20Master%20Theme%20-%20Landscape</vt:lpstr>
      <vt:lpstr>1_PowerPoint%20-%20BP%20Master%20Theme%20-%20Landscape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 Hillgren</dc:creator>
  <cp:lastModifiedBy>Mike Breller</cp:lastModifiedBy>
  <cp:revision>7</cp:revision>
  <cp:lastPrinted>2020-10-15T16:06:05Z</cp:lastPrinted>
  <dcterms:created xsi:type="dcterms:W3CDTF">2017-11-06T19:07:39Z</dcterms:created>
  <dcterms:modified xsi:type="dcterms:W3CDTF">2022-02-17T01:57:53Z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0x010100B496029FBF33034292E93F62D6F507C7</vt:lpwstr>
  </property>
  <property fmtid="{D5CDD505-2E9C-101B-9397-08002B2CF9AE}" pid="3" name="AuthorIds_UIVersion_512">
    <vt:lpwstr>261</vt:lpwstr>
  </property>
</Properties>
</file>