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4" r:id="rId3"/>
    <p:sldId id="258" r:id="rId4"/>
    <p:sldId id="259" r:id="rId5"/>
    <p:sldId id="260" r:id="rId6"/>
    <p:sldId id="261" r:id="rId7"/>
    <p:sldId id="265" r:id="rId8"/>
    <p:sldId id="266" r:id="rId9"/>
    <p:sldId id="262"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7" autoAdjust="0"/>
    <p:restoredTop sz="95995" autoAdjust="0"/>
  </p:normalViewPr>
  <p:slideViewPr>
    <p:cSldViewPr snapToGrid="0">
      <p:cViewPr varScale="1">
        <p:scale>
          <a:sx n="91" d="100"/>
          <a:sy n="91" d="100"/>
        </p:scale>
        <p:origin x="56" y="272"/>
      </p:cViewPr>
      <p:guideLst>
        <p:guide orient="horz" pos="2160"/>
        <p:guide pos="3840"/>
      </p:guideLst>
    </p:cSldViewPr>
  </p:slideViewPr>
  <p:outlineViewPr>
    <p:cViewPr>
      <p:scale>
        <a:sx n="33" d="100"/>
        <a:sy n="33" d="100"/>
      </p:scale>
      <p:origin x="0" y="-277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3E8B1C-86EF-43CF-8304-249481088644}"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B2ADC-AF19-4574-8C10-79B5B04FCA2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120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E8B1C-86EF-43CF-8304-249481088644}"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999990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E8B1C-86EF-43CF-8304-249481088644}"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14308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E8B1C-86EF-43CF-8304-249481088644}"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85580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3E8B1C-86EF-43CF-8304-249481088644}"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B2ADC-AF19-4574-8C10-79B5B04FCA2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73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3E8B1C-86EF-43CF-8304-249481088644}"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27123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3E8B1C-86EF-43CF-8304-249481088644}"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335439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3E8B1C-86EF-43CF-8304-249481088644}" type="datetimeFigureOut">
              <a:rPr lang="en-US" smtClean="0"/>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71000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F3E8B1C-86EF-43CF-8304-249481088644}" type="datetimeFigureOut">
              <a:rPr lang="en-US" smtClean="0"/>
              <a:t>1/18/2021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082755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F3E8B1C-86EF-43CF-8304-249481088644}" type="datetimeFigureOut">
              <a:rPr lang="en-US" smtClean="0"/>
              <a:t>1/18/2021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3DB2ADC-AF19-4574-8C10-79B5B04FCA27}" type="slidenum">
              <a:rPr lang="en-US" smtClean="0"/>
              <a:t>‹#›</a:t>
            </a:fld>
            <a:endParaRPr lang="en-US"/>
          </a:p>
        </p:txBody>
      </p:sp>
    </p:spTree>
    <p:extLst>
      <p:ext uri="{BB962C8B-B14F-4D97-AF65-F5344CB8AC3E}">
        <p14:creationId xmlns:p14="http://schemas.microsoft.com/office/powerpoint/2010/main" val="1509586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3E8B1C-86EF-43CF-8304-249481088644}"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162208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F3E8B1C-86EF-43CF-8304-249481088644}" type="datetimeFigureOut">
              <a:rPr lang="en-US" smtClean="0"/>
              <a:pPr/>
              <a:t>1/18/2021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3DB2ADC-AF19-4574-8C10-79B5B04FCA27}"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0019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990BAFCD-EA0A-47F4-8B00-AAB1E67A90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4904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0">
            <a:extLst>
              <a:ext uri="{FF2B5EF4-FFF2-40B4-BE49-F238E27FC236}">
                <a16:creationId xmlns:a16="http://schemas.microsoft.com/office/drawing/2014/main" id="{621D8EC4-8163-48C9-89D6-8555E98AB9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B12A3CC-8BA2-4714-BB9D-8BF992A74DA2}"/>
              </a:ext>
            </a:extLst>
          </p:cNvPr>
          <p:cNvSpPr>
            <a:spLocks noGrp="1"/>
          </p:cNvSpPr>
          <p:nvPr>
            <p:ph type="ctrTitle"/>
          </p:nvPr>
        </p:nvSpPr>
        <p:spPr>
          <a:xfrm>
            <a:off x="1065197" y="5120640"/>
            <a:ext cx="10058400" cy="822960"/>
          </a:xfrm>
        </p:spPr>
        <p:txBody>
          <a:bodyPr>
            <a:normAutofit/>
          </a:bodyPr>
          <a:lstStyle/>
          <a:p>
            <a:r>
              <a:rPr lang="en-US" sz="3600" dirty="0">
                <a:solidFill>
                  <a:srgbClr val="FFFFFF"/>
                </a:solidFill>
              </a:rPr>
              <a:t>El </a:t>
            </a:r>
            <a:r>
              <a:rPr lang="en-US" sz="4000" dirty="0">
                <a:solidFill>
                  <a:srgbClr val="FFFFFF"/>
                </a:solidFill>
              </a:rPr>
              <a:t>Camino</a:t>
            </a:r>
            <a:r>
              <a:rPr lang="en-US" sz="3600" dirty="0">
                <a:solidFill>
                  <a:srgbClr val="FFFFFF"/>
                </a:solidFill>
              </a:rPr>
              <a:t> Real Charter High School</a:t>
            </a:r>
          </a:p>
        </p:txBody>
      </p:sp>
      <p:sp>
        <p:nvSpPr>
          <p:cNvPr id="3" name="Subtitle 2">
            <a:extLst>
              <a:ext uri="{FF2B5EF4-FFF2-40B4-BE49-F238E27FC236}">
                <a16:creationId xmlns:a16="http://schemas.microsoft.com/office/drawing/2014/main" id="{3104A3C7-E406-4B30-829D-10D28C2771F3}"/>
              </a:ext>
            </a:extLst>
          </p:cNvPr>
          <p:cNvSpPr>
            <a:spLocks noGrp="1"/>
          </p:cNvSpPr>
          <p:nvPr>
            <p:ph type="subTitle" idx="1"/>
          </p:nvPr>
        </p:nvSpPr>
        <p:spPr>
          <a:xfrm>
            <a:off x="1065212" y="5943600"/>
            <a:ext cx="10058400" cy="543513"/>
          </a:xfrm>
        </p:spPr>
        <p:txBody>
          <a:bodyPr>
            <a:normAutofit/>
          </a:bodyPr>
          <a:lstStyle/>
          <a:p>
            <a:r>
              <a:rPr lang="en-US" sz="1500">
                <a:solidFill>
                  <a:srgbClr val="FFFFFF"/>
                </a:solidFill>
              </a:rPr>
              <a:t>US Bank Visa Procurement Card presentation</a:t>
            </a:r>
            <a:endParaRPr lang="en-US" sz="1500" dirty="0">
              <a:solidFill>
                <a:srgbClr val="FFFFFF"/>
              </a:solidFill>
            </a:endParaRPr>
          </a:p>
        </p:txBody>
      </p:sp>
      <p:pic>
        <p:nvPicPr>
          <p:cNvPr id="4" name="Picture 3">
            <a:extLst>
              <a:ext uri="{FF2B5EF4-FFF2-40B4-BE49-F238E27FC236}">
                <a16:creationId xmlns:a16="http://schemas.microsoft.com/office/drawing/2014/main" id="{7ACCEE08-3B98-41FF-A7FF-5CFCB38784B5}"/>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3238795" y="643538"/>
            <a:ext cx="5715510" cy="3618586"/>
          </a:xfrm>
          <a:prstGeom prst="rect">
            <a:avLst/>
          </a:prstGeom>
          <a:noFill/>
        </p:spPr>
      </p:pic>
      <p:sp>
        <p:nvSpPr>
          <p:cNvPr id="21" name="Rectangle 12">
            <a:extLst>
              <a:ext uri="{FF2B5EF4-FFF2-40B4-BE49-F238E27FC236}">
                <a16:creationId xmlns:a16="http://schemas.microsoft.com/office/drawing/2014/main" id="{7B7C6C2A-33C4-4D5D-8EB1-A8803DCB7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4067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4818144-B125-42FB-BEB3-E8FC6AD1B429}"/>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INCENTIVE SHARE COMPONENTS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8F908B60-3C05-40F3-B80A-929A4BEFD68A}"/>
              </a:ext>
            </a:extLst>
          </p:cNvPr>
          <p:cNvSpPr>
            <a:spLocks noGrp="1"/>
          </p:cNvSpPr>
          <p:nvPr>
            <p:ph idx="1"/>
          </p:nvPr>
        </p:nvSpPr>
        <p:spPr>
          <a:xfrm>
            <a:off x="4440621" y="168166"/>
            <a:ext cx="6905295" cy="6083938"/>
          </a:xfrm>
        </p:spPr>
        <p:txBody>
          <a:bodyPr anchor="ctr">
            <a:normAutofit fontScale="92500"/>
          </a:bodyPr>
          <a:lstStyle/>
          <a:p>
            <a:pPr marL="0" marR="0" indent="0">
              <a:spcBef>
                <a:spcPts val="0"/>
              </a:spcBef>
              <a:spcAft>
                <a:spcPts val="0"/>
              </a:spcAft>
              <a:buNone/>
            </a:pPr>
            <a:r>
              <a:rPr lang="en-US" sz="1300" b="0" i="0" dirty="0">
                <a:effectLst/>
                <a:latin typeface="Arial Black" panose="020B0A04020102020204" pitchFamily="34" charset="0"/>
                <a:ea typeface="Calibri" panose="020F0502020204030204" pitchFamily="34" charset="0"/>
                <a:cs typeface="Times New Roman" panose="02020603050405020304" pitchFamily="18" charset="0"/>
              </a:rPr>
              <a:t>Incentive Share Component #1 – </a:t>
            </a:r>
            <a:r>
              <a:rPr lang="en-US" sz="1300" b="0" i="0"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Volume Sales Incentive 1.50 bps</a:t>
            </a:r>
            <a:endParaRPr lang="en-US" sz="1300" b="1" i="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p>
            <a:pPr marL="0" marR="0" indent="0">
              <a:spcBef>
                <a:spcPts val="0"/>
              </a:spcBef>
              <a:spcAft>
                <a:spcPts val="1000"/>
              </a:spcAft>
              <a:buNone/>
            </a:pPr>
            <a:r>
              <a:rPr lang="en-US" sz="1300" dirty="0">
                <a:effectLst/>
                <a:latin typeface="Calibri" panose="020F0502020204030204" pitchFamily="34" charset="0"/>
                <a:ea typeface="Calibri" panose="020F0502020204030204" pitchFamily="34" charset="0"/>
                <a:cs typeface="Arial" panose="020B0604020202020204" pitchFamily="34" charset="0"/>
              </a:rPr>
              <a:t>At the end of each quarterly period, U.S. Bank will calculate the net charge volume for the program and apply the result to the Volume Rebate Factor below in order to determine the qualifying incentive opportunity.</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300" b="0" i="0" dirty="0">
                <a:effectLst/>
                <a:latin typeface="Arial Black" panose="020B0A04020102020204" pitchFamily="34" charset="0"/>
                <a:ea typeface="Calibri" panose="020F0502020204030204" pitchFamily="34" charset="0"/>
                <a:cs typeface="Times New Roman" panose="02020603050405020304" pitchFamily="18" charset="0"/>
              </a:rPr>
              <a:t>Incentive Share Component #2 – </a:t>
            </a:r>
            <a:r>
              <a:rPr lang="en-US" sz="1300" b="0" i="0"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Prompt Payment Incentive .45 bps</a:t>
            </a:r>
            <a:endParaRPr lang="en-US" sz="1300" b="1" i="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p>
            <a:pPr marL="0" marR="0" indent="0">
              <a:spcBef>
                <a:spcPts val="0"/>
              </a:spcBef>
              <a:spcAft>
                <a:spcPts val="1000"/>
              </a:spcAft>
              <a:buNone/>
            </a:pPr>
            <a:r>
              <a:rPr lang="en-US" sz="1300" dirty="0">
                <a:effectLst/>
                <a:latin typeface="Calibri" panose="020F0502020204030204" pitchFamily="34" charset="0"/>
                <a:ea typeface="Calibri" panose="020F0502020204030204" pitchFamily="34" charset="0"/>
                <a:cs typeface="Arial" panose="020B0604020202020204" pitchFamily="34" charset="0"/>
              </a:rPr>
              <a:t>At the end of each quarterly period, U.S. Bank will calculate the speed of payment (client held</a:t>
            </a:r>
            <a:r>
              <a:rPr lang="en-US" sz="1300" baseline="30000" dirty="0">
                <a:effectLst/>
                <a:latin typeface="Calibri" panose="020F0502020204030204" pitchFamily="34" charset="0"/>
                <a:ea typeface="Calibri" panose="020F0502020204030204" pitchFamily="34" charset="0"/>
                <a:cs typeface="Arial" panose="020B0604020202020204" pitchFamily="34" charset="0"/>
              </a:rPr>
              <a:t>2</a:t>
            </a:r>
            <a:r>
              <a:rPr lang="en-US" sz="1300" dirty="0">
                <a:effectLst/>
                <a:latin typeface="Calibri" panose="020F0502020204030204" pitchFamily="34" charset="0"/>
                <a:ea typeface="Calibri" panose="020F0502020204030204" pitchFamily="34" charset="0"/>
                <a:cs typeface="Arial" panose="020B0604020202020204" pitchFamily="34" charset="0"/>
              </a:rPr>
              <a:t>) performance for the entire program. </a:t>
            </a:r>
            <a:r>
              <a:rPr lang="en-US" sz="1300" u="sng" dirty="0">
                <a:effectLst/>
                <a:latin typeface="Helv"/>
                <a:ea typeface="Calibri" panose="020F0502020204030204" pitchFamily="34" charset="0"/>
                <a:cs typeface="Helv"/>
              </a:rPr>
              <a:t>(45 – # of Average Days to Pay) / 45 x Basis Points (percentage) x Invoice Amount (Quarter Sales Volume) = Participating Entity Prompt Payment Incentive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dirty="0">
                <a:effectLst/>
                <a:latin typeface="Arial" panose="020B0604020202020204" pitchFamily="34" charset="0"/>
                <a:ea typeface="Times New Roman" panose="02020603050405020304" pitchFamily="18" charset="0"/>
              </a:rPr>
              <a:t> </a:t>
            </a:r>
            <a:endParaRPr lang="en-US" sz="13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300" baseline="30000" dirty="0">
                <a:effectLst/>
                <a:latin typeface="Arial" panose="020B0604020202020204" pitchFamily="34" charset="0"/>
                <a:ea typeface="Times New Roman" panose="02020603050405020304" pitchFamily="18" charset="0"/>
              </a:rPr>
              <a:t>2</a:t>
            </a:r>
            <a:r>
              <a:rPr lang="en-US" sz="1300" dirty="0">
                <a:effectLst/>
                <a:latin typeface="Arial" panose="020B0604020202020204" pitchFamily="34" charset="0"/>
                <a:ea typeface="Times New Roman" panose="02020603050405020304" pitchFamily="18" charset="0"/>
              </a:rPr>
              <a:t>Client Held Days are the number of days from the day U.S. Bank funds a charge transaction to the day payment for that transaction is posted, inclusive of the beginning and ending days, minus 17.</a:t>
            </a:r>
            <a:endParaRPr lang="en-US" sz="13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300" dirty="0">
                <a:effectLst/>
                <a:latin typeface="Times New Roman" panose="02020603050405020304" pitchFamily="18" charset="0"/>
                <a:ea typeface="Times New Roman" panose="02020603050405020304" pitchFamily="18" charset="0"/>
              </a:rPr>
              <a:t> </a:t>
            </a:r>
            <a:endParaRPr lang="en-US" sz="1300" dirty="0">
              <a:effectLst/>
              <a:highlight>
                <a:srgbClr val="FFFF00"/>
              </a:highligh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300" b="0" i="0"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Incentive Share Component # 3 - Visa Large Ticket &amp; Discount </a:t>
            </a:r>
          </a:p>
          <a:p>
            <a:pPr marL="0" marR="0" indent="0">
              <a:spcBef>
                <a:spcPts val="0"/>
              </a:spcBef>
              <a:spcAft>
                <a:spcPts val="0"/>
              </a:spcAft>
              <a:buNone/>
            </a:pPr>
            <a:r>
              <a:rPr lang="en-US" sz="1300" b="0" i="0"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Discount Interchange Programs .75 bps</a:t>
            </a:r>
            <a:endParaRPr lang="en-US" sz="1300" b="1" i="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300" dirty="0">
                <a:effectLst/>
                <a:latin typeface="Calibri" panose="020F0502020204030204" pitchFamily="34" charset="0"/>
                <a:ea typeface="Times New Roman" panose="02020603050405020304" pitchFamily="18" charset="0"/>
              </a:rPr>
              <a:t>U.S. Bank recognizes that increased commercial card usage is important to your organization’s overall procure-to-pay strategy and that program expansion, cost efficiency and expense control are critical components in streamlining your procurement and spending processes. We continue to embrace commercial card expansion initiatives including Visa’s reduced interchange programs for our clients’ strategic suppliers, which targets large ticket and other discount interchange commercial card transactions. Through these initiatives, the Visa Purchasing Large Ticket and other discount interchange programs, Visa and U.S. Bank help enable many suppliers to accept commercial cards for large dollar transactions. These programs allow our clients to eliminate many administrative processes with their preferred suppliers, saving our clients time and money while capturing data on both their small and large dollar purchases by using their U.S. Bank CAL-Card. </a:t>
            </a:r>
            <a:endParaRPr lang="en-US" sz="13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300" dirty="0">
                <a:effectLst/>
                <a:latin typeface="Calibri" panose="020F0502020204030204" pitchFamily="34" charset="0"/>
                <a:ea typeface="Times New Roman" panose="02020603050405020304" pitchFamily="18" charset="0"/>
              </a:rPr>
              <a:t> </a:t>
            </a:r>
            <a:endParaRPr lang="en-US" sz="13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300" dirty="0">
                <a:effectLst/>
                <a:latin typeface="Calibri" panose="020F0502020204030204" pitchFamily="34" charset="0"/>
                <a:ea typeface="Times New Roman" panose="02020603050405020304" pitchFamily="18" charset="0"/>
              </a:rPr>
              <a:t>When U.S. Bank CAL-Card customers procure goods from a participating supplier for large ticket or discount interchange rate program qualifying transactions, the supplier receives a reduced interchange fee. In order for a transaction to be considered Large Ticket or subject to a discount interchange rate program from a Visa standpoint, the following needs to occur:</a:t>
            </a:r>
            <a:endParaRPr lang="en-US" sz="13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300" dirty="0">
                <a:effectLst/>
                <a:latin typeface="Calibri" panose="020F0502020204030204" pitchFamily="34" charset="0"/>
                <a:ea typeface="Times New Roman" panose="02020603050405020304" pitchFamily="18" charset="0"/>
              </a:rPr>
              <a:t> </a:t>
            </a:r>
            <a:endParaRPr lang="en-US" sz="13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Clr>
                <a:srgbClr val="1F497D"/>
              </a:buClr>
              <a:buFont typeface="Arial Black" panose="020B0A04020102020204" pitchFamily="34" charset="0"/>
              <a:buChar char="■"/>
            </a:pPr>
            <a:r>
              <a:rPr lang="en-US" sz="1300" u="none" strike="noStrike" dirty="0">
                <a:effectLst/>
                <a:latin typeface="Calibri" panose="020F0502020204030204" pitchFamily="34" charset="0"/>
                <a:ea typeface="Times New Roman" panose="02020603050405020304" pitchFamily="18" charset="0"/>
              </a:rPr>
              <a:t>Suppliers must be able to capture and transport level II and level III data.</a:t>
            </a:r>
            <a:endParaRPr lang="en-US" sz="1300" u="none" strike="noStrike"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Clr>
                <a:srgbClr val="1F497D"/>
              </a:buClr>
              <a:buFont typeface="Arial Black" panose="020B0A04020102020204" pitchFamily="34" charset="0"/>
              <a:buChar char="■"/>
            </a:pPr>
            <a:r>
              <a:rPr lang="en-US" sz="1300" u="none" strike="noStrike" dirty="0">
                <a:effectLst/>
                <a:latin typeface="Calibri" panose="020F0502020204030204" pitchFamily="34" charset="0"/>
                <a:ea typeface="Times New Roman" panose="02020603050405020304" pitchFamily="18" charset="0"/>
              </a:rPr>
              <a:t>The transaction amount is typically more than $6,980.</a:t>
            </a:r>
            <a:endParaRPr lang="en-US" sz="1300" u="none" strike="noStrike"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300" dirty="0">
                <a:effectLst/>
                <a:latin typeface="Calibri" panose="020F0502020204030204" pitchFamily="34" charset="0"/>
                <a:ea typeface="Times New Roman" panose="02020603050405020304" pitchFamily="18" charset="0"/>
              </a:rPr>
              <a:t> </a:t>
            </a:r>
            <a:endParaRPr lang="en-US" sz="13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300" dirty="0">
                <a:effectLst/>
                <a:latin typeface="Calibri" panose="020F0502020204030204" pitchFamily="34" charset="0"/>
                <a:ea typeface="Times New Roman" panose="02020603050405020304" pitchFamily="18" charset="0"/>
              </a:rPr>
              <a:t>U.S. Bank is pleased to offer a rebate of </a:t>
            </a:r>
            <a:r>
              <a:rPr lang="en-US" sz="1300" b="1" dirty="0">
                <a:effectLst/>
                <a:latin typeface="Calibri" panose="020F0502020204030204" pitchFamily="34" charset="0"/>
                <a:ea typeface="Times New Roman" panose="02020603050405020304" pitchFamily="18" charset="0"/>
              </a:rPr>
              <a:t>0.75%</a:t>
            </a:r>
            <a:r>
              <a:rPr lang="en-US" sz="1300" dirty="0">
                <a:effectLst/>
                <a:latin typeface="Calibri" panose="020F0502020204030204" pitchFamily="34" charset="0"/>
                <a:ea typeface="Times New Roman" panose="02020603050405020304" pitchFamily="18" charset="0"/>
              </a:rPr>
              <a:t> on your large ticket &amp; discount interchange transactions.</a:t>
            </a:r>
            <a:endParaRPr lang="en-US" sz="13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300" dirty="0">
                <a:effectLst/>
                <a:latin typeface="Calibri" panose="020F0502020204030204" pitchFamily="34" charset="0"/>
                <a:ea typeface="Times New Roman" panose="02020603050405020304" pitchFamily="18" charset="0"/>
              </a:rPr>
              <a:t> </a:t>
            </a:r>
            <a:endParaRPr lang="en-US" sz="1300" dirty="0">
              <a:effectLst/>
              <a:latin typeface="Times New Roman" panose="02020603050405020304" pitchFamily="18" charset="0"/>
              <a:ea typeface="Times New Roman" panose="02020603050405020304" pitchFamily="18" charset="0"/>
            </a:endParaRPr>
          </a:p>
          <a:p>
            <a:endParaRPr lang="en-US" sz="1100" dirty="0"/>
          </a:p>
        </p:txBody>
      </p:sp>
    </p:spTree>
    <p:extLst>
      <p:ext uri="{BB962C8B-B14F-4D97-AF65-F5344CB8AC3E}">
        <p14:creationId xmlns:p14="http://schemas.microsoft.com/office/powerpoint/2010/main" val="2048774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9AF5295-F90A-43AA-9E55-50F60563D5C0}"/>
              </a:ext>
            </a:extLst>
          </p:cNvPr>
          <p:cNvSpPr>
            <a:spLocks noGrp="1"/>
          </p:cNvSpPr>
          <p:nvPr>
            <p:ph type="title"/>
          </p:nvPr>
        </p:nvSpPr>
        <p:spPr>
          <a:xfrm>
            <a:off x="492370" y="516835"/>
            <a:ext cx="3084844" cy="5772840"/>
          </a:xfrm>
        </p:spPr>
        <p:txBody>
          <a:bodyPr anchor="ctr">
            <a:normAutofit/>
          </a:bodyPr>
          <a:lstStyle/>
          <a:p>
            <a:r>
              <a:rPr lang="en-US" sz="3600" b="0" i="0" dirty="0">
                <a:solidFill>
                  <a:schemeClr val="bg1"/>
                </a:solidFill>
                <a:effectLst/>
                <a:ea typeface="Calibri" panose="020F0502020204030204" pitchFamily="34" charset="0"/>
                <a:cs typeface="Times New Roman" panose="02020603050405020304" pitchFamily="18" charset="0"/>
              </a:rPr>
              <a:t>Proposed Fees for CAL-Card</a:t>
            </a:r>
            <a:br>
              <a:rPr lang="en-US" sz="1800" b="1" i="1" dirty="0">
                <a:solidFill>
                  <a:srgbClr val="0C2074"/>
                </a:solidFill>
                <a:effectLst/>
                <a:latin typeface="Arial" panose="020B0604020202020204" pitchFamily="34" charset="0"/>
                <a:ea typeface="Calibri" panose="020F0502020204030204" pitchFamily="34" charset="0"/>
                <a:cs typeface="Times New Roman" panose="02020603050405020304" pitchFamily="18" charset="0"/>
              </a:rPr>
            </a:br>
            <a:endParaRPr lang="en-US" sz="3600" dirty="0">
              <a:solidFill>
                <a:srgbClr val="FFFFFF"/>
              </a:solidFill>
            </a:endParaRPr>
          </a:p>
        </p:txBody>
      </p:sp>
      <p:sp>
        <p:nvSpPr>
          <p:cNvPr id="13" name="Rectangle 12">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F1C428DC-8827-4418-A081-3B91CB5998F5}"/>
              </a:ext>
            </a:extLst>
          </p:cNvPr>
          <p:cNvGraphicFramePr>
            <a:graphicFrameLocks noGrp="1"/>
          </p:cNvGraphicFramePr>
          <p:nvPr>
            <p:ph idx="1"/>
            <p:extLst>
              <p:ext uri="{D42A27DB-BD31-4B8C-83A1-F6EECF244321}">
                <p14:modId xmlns:p14="http://schemas.microsoft.com/office/powerpoint/2010/main" val="82431580"/>
              </p:ext>
            </p:extLst>
          </p:nvPr>
        </p:nvGraphicFramePr>
        <p:xfrm>
          <a:off x="4741863" y="773371"/>
          <a:ext cx="6797676" cy="5427694"/>
        </p:xfrm>
        <a:graphic>
          <a:graphicData uri="http://schemas.openxmlformats.org/drawingml/2006/table">
            <a:tbl>
              <a:tblPr firstRow="1" firstCol="1" lastRow="1" lastCol="1" bandRow="1" bandCol="1">
                <a:noFill/>
                <a:tableStyleId>{5C22544A-7EE6-4342-B048-85BDC9FD1C3A}</a:tableStyleId>
              </a:tblPr>
              <a:tblGrid>
                <a:gridCol w="3153289">
                  <a:extLst>
                    <a:ext uri="{9D8B030D-6E8A-4147-A177-3AD203B41FA5}">
                      <a16:colId xmlns:a16="http://schemas.microsoft.com/office/drawing/2014/main" val="2935427839"/>
                    </a:ext>
                  </a:extLst>
                </a:gridCol>
                <a:gridCol w="727744">
                  <a:extLst>
                    <a:ext uri="{9D8B030D-6E8A-4147-A177-3AD203B41FA5}">
                      <a16:colId xmlns:a16="http://schemas.microsoft.com/office/drawing/2014/main" val="982717852"/>
                    </a:ext>
                  </a:extLst>
                </a:gridCol>
                <a:gridCol w="2916643">
                  <a:extLst>
                    <a:ext uri="{9D8B030D-6E8A-4147-A177-3AD203B41FA5}">
                      <a16:colId xmlns:a16="http://schemas.microsoft.com/office/drawing/2014/main" val="177232334"/>
                    </a:ext>
                  </a:extLst>
                </a:gridCol>
              </a:tblGrid>
              <a:tr h="296698">
                <a:tc>
                  <a:txBody>
                    <a:bodyPr/>
                    <a:lstStyle/>
                    <a:p>
                      <a:pPr marL="0" marR="0" algn="ctr">
                        <a:lnSpc>
                          <a:spcPct val="115000"/>
                        </a:lnSpc>
                        <a:spcBef>
                          <a:spcPts val="0"/>
                        </a:spcBef>
                        <a:spcAft>
                          <a:spcPts val="1000"/>
                        </a:spcAft>
                      </a:pPr>
                      <a:r>
                        <a:rPr lang="en-US" sz="1200" b="0" cap="none" spc="0">
                          <a:solidFill>
                            <a:schemeClr val="tx1"/>
                          </a:solidFill>
                          <a:effectLst/>
                        </a:rPr>
                        <a:t>Feature</a:t>
                      </a:r>
                      <a:endParaRPr lang="en-US" sz="1200" b="0" cap="none" spc="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9795" marT="13279" marB="66394" anchor="b">
                    <a:lnL w="12700" cmpd="sng">
                      <a:noFill/>
                    </a:lnL>
                    <a:lnR w="12700" cmpd="sng">
                      <a:noFill/>
                    </a:lnR>
                    <a:lnT w="9525" cap="flat" cmpd="sng" algn="ctr">
                      <a:noFill/>
                      <a:prstDash val="solid"/>
                    </a:lnT>
                    <a:lnB w="38100" cmpd="sng">
                      <a:noFill/>
                    </a:lnB>
                    <a:noFill/>
                  </a:tcPr>
                </a:tc>
                <a:tc gridSpan="2">
                  <a:txBody>
                    <a:bodyPr/>
                    <a:lstStyle/>
                    <a:p>
                      <a:pPr marL="0" marR="0" algn="l">
                        <a:lnSpc>
                          <a:spcPct val="115000"/>
                        </a:lnSpc>
                        <a:spcBef>
                          <a:spcPts val="0"/>
                        </a:spcBef>
                        <a:spcAft>
                          <a:spcPts val="1000"/>
                        </a:spcAft>
                      </a:pPr>
                      <a:r>
                        <a:rPr lang="en-US" sz="1200" b="0" cap="none" spc="0" dirty="0">
                          <a:solidFill>
                            <a:schemeClr val="tx1"/>
                          </a:solidFill>
                          <a:effectLst/>
                        </a:rPr>
                        <a:t>                           Fee (USD)</a:t>
                      </a:r>
                      <a:endParaRPr lang="en-US" sz="1200" b="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49795" marT="13279" marB="66394" anchor="b">
                    <a:lnL w="12700" cmpd="sng">
                      <a:noFill/>
                    </a:lnL>
                    <a:lnR w="12700" cmpd="sng">
                      <a:noFill/>
                    </a:lnR>
                    <a:lnT w="9525" cap="flat" cmpd="sng" algn="ctr">
                      <a:noFill/>
                      <a:prstDash val="solid"/>
                    </a:lnT>
                    <a:lnB w="38100" cmpd="sng">
                      <a:noFill/>
                    </a:lnB>
                    <a:noFill/>
                  </a:tcPr>
                </a:tc>
                <a:tc hMerge="1">
                  <a:txBody>
                    <a:bodyPr/>
                    <a:lstStyle/>
                    <a:p>
                      <a:endParaRPr lang="en-US"/>
                    </a:p>
                  </a:txBody>
                  <a:tcPr/>
                </a:tc>
                <a:extLst>
                  <a:ext uri="{0D108BD9-81ED-4DB2-BD59-A6C34878D82A}">
                    <a16:rowId xmlns:a16="http://schemas.microsoft.com/office/drawing/2014/main" val="1784632544"/>
                  </a:ext>
                </a:extLst>
              </a:tr>
              <a:tr h="299972">
                <a:tc gridSpan="3">
                  <a:txBody>
                    <a:bodyPr/>
                    <a:lstStyle/>
                    <a:p>
                      <a:pPr marL="0" marR="0" algn="l">
                        <a:lnSpc>
                          <a:spcPct val="115000"/>
                        </a:lnSpc>
                        <a:spcBef>
                          <a:spcPts val="0"/>
                        </a:spcBef>
                        <a:spcAft>
                          <a:spcPts val="0"/>
                        </a:spcAft>
                      </a:pPr>
                      <a:r>
                        <a:rPr lang="en-US" sz="1200" b="0" cap="none" spc="0">
                          <a:solidFill>
                            <a:schemeClr val="tx1"/>
                          </a:solidFill>
                          <a:effectLst/>
                        </a:rPr>
                        <a:t>General Fees</a:t>
                      </a:r>
                      <a:endParaRPr lang="en-US"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nchor="ctr">
                    <a:lnL w="12700" cmpd="sng">
                      <a:noFill/>
                      <a:prstDash val="solid"/>
                    </a:lnL>
                    <a:lnR w="12700" cmpd="sng">
                      <a:noFill/>
                      <a:prstDash val="solid"/>
                    </a:lnR>
                    <a:lnT w="38100" cmpd="sng">
                      <a:noFill/>
                    </a:lnT>
                    <a:lnB w="9525" cap="flat" cmpd="sng" algn="ctr">
                      <a:solidFill>
                        <a:schemeClr val="tx1"/>
                      </a:solidFill>
                      <a:prstDash val="soli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88689870"/>
                  </a:ext>
                </a:extLst>
              </a:tr>
              <a:tr h="1206616">
                <a:tc gridSpan="2">
                  <a:txBody>
                    <a:bodyPr/>
                    <a:lstStyle/>
                    <a:p>
                      <a:pPr marL="0" marR="0">
                        <a:lnSpc>
                          <a:spcPct val="115000"/>
                        </a:lnSpc>
                        <a:spcBef>
                          <a:spcPts val="0"/>
                        </a:spcBef>
                        <a:spcAft>
                          <a:spcPts val="1000"/>
                        </a:spcAft>
                      </a:pPr>
                      <a:r>
                        <a:rPr lang="en-US" sz="1200" b="0" cap="none" spc="0">
                          <a:solidFill>
                            <a:schemeClr val="tx1"/>
                          </a:solidFill>
                          <a:effectLst/>
                        </a:rPr>
                        <a:t>Delinquency Fees</a:t>
                      </a:r>
                    </a:p>
                    <a:p>
                      <a:pPr marL="342900" marR="0" lvl="0" indent="-342900">
                        <a:lnSpc>
                          <a:spcPct val="115000"/>
                        </a:lnSpc>
                        <a:spcBef>
                          <a:spcPts val="0"/>
                        </a:spcBef>
                        <a:spcAft>
                          <a:spcPts val="0"/>
                        </a:spcAft>
                        <a:buClr>
                          <a:srgbClr val="0C2074"/>
                        </a:buClr>
                        <a:buSzPts val="1100"/>
                        <a:buFont typeface="Arial Black" panose="020B0A04020102020204" pitchFamily="34" charset="0"/>
                        <a:buChar char="■"/>
                        <a:tabLst>
                          <a:tab pos="182880" algn="l"/>
                          <a:tab pos="228600" algn="l"/>
                          <a:tab pos="102870" algn="l"/>
                          <a:tab pos="594360" algn="l"/>
                        </a:tabLst>
                      </a:pPr>
                      <a:r>
                        <a:rPr lang="en-US" sz="1200" b="0" u="none" strike="noStrike" cap="none" spc="0">
                          <a:solidFill>
                            <a:schemeClr val="tx1"/>
                          </a:solidFill>
                          <a:effectLst/>
                        </a:rPr>
                        <a:t>Fee assessed on the entire past due amount if full balance is not paid by the due date </a:t>
                      </a:r>
                    </a:p>
                    <a:p>
                      <a:pPr marL="342900" marR="0" lvl="0" indent="-342900">
                        <a:lnSpc>
                          <a:spcPct val="115000"/>
                        </a:lnSpc>
                        <a:spcBef>
                          <a:spcPts val="0"/>
                        </a:spcBef>
                        <a:spcAft>
                          <a:spcPts val="0"/>
                        </a:spcAft>
                        <a:buClr>
                          <a:srgbClr val="0C2074"/>
                        </a:buClr>
                        <a:buSzPts val="1100"/>
                        <a:buFont typeface="Arial Black" panose="020B0A04020102020204" pitchFamily="34" charset="0"/>
                        <a:buChar char="■"/>
                        <a:tabLst>
                          <a:tab pos="182880" algn="l"/>
                          <a:tab pos="228600" algn="l"/>
                          <a:tab pos="102870" algn="l"/>
                          <a:tab pos="594360" algn="l"/>
                        </a:tabLst>
                      </a:pPr>
                      <a:r>
                        <a:rPr lang="en-US" sz="1200" b="0" u="none" strike="noStrike" cap="none" spc="0">
                          <a:solidFill>
                            <a:schemeClr val="tx1"/>
                          </a:solidFill>
                          <a:effectLst/>
                        </a:rPr>
                        <a:t>Fee assessed each subsequent cycle on the entire past due amount</a:t>
                      </a:r>
                      <a:endParaRPr lang="en-US" sz="1200" b="0" u="none" strike="noStrike"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hMerge="1">
                  <a:txBody>
                    <a:bodyPr/>
                    <a:lstStyle/>
                    <a:p>
                      <a:endParaRPr lang="en-US"/>
                    </a:p>
                  </a:txBody>
                  <a:tcPr/>
                </a:tc>
                <a:tc>
                  <a:txBody>
                    <a:bodyPr/>
                    <a:lstStyle/>
                    <a:p>
                      <a:pPr marL="0" marR="0" algn="l">
                        <a:lnSpc>
                          <a:spcPct val="115000"/>
                        </a:lnSpc>
                        <a:spcBef>
                          <a:spcPts val="0"/>
                        </a:spcBef>
                        <a:spcAft>
                          <a:spcPts val="1000"/>
                        </a:spcAft>
                      </a:pPr>
                      <a:r>
                        <a:rPr lang="en-US" sz="900" b="1" cap="none" spc="0">
                          <a:solidFill>
                            <a:schemeClr val="tx1"/>
                          </a:solidFill>
                          <a:effectLst/>
                        </a:rPr>
                        <a:t> </a:t>
                      </a:r>
                    </a:p>
                    <a:p>
                      <a:pPr marL="342900" marR="0" lvl="0" indent="-342900" algn="l">
                        <a:lnSpc>
                          <a:spcPct val="115000"/>
                        </a:lnSpc>
                        <a:spcBef>
                          <a:spcPts val="0"/>
                        </a:spcBef>
                        <a:spcAft>
                          <a:spcPts val="0"/>
                        </a:spcAft>
                        <a:buClr>
                          <a:srgbClr val="0C2074"/>
                        </a:buClr>
                        <a:buSzPts val="1100"/>
                        <a:buFont typeface="Arial Black" panose="020B0A04020102020204" pitchFamily="34" charset="0"/>
                        <a:buChar char="■"/>
                        <a:tabLst>
                          <a:tab pos="182880" algn="l"/>
                          <a:tab pos="228600" algn="l"/>
                          <a:tab pos="102870" algn="l"/>
                          <a:tab pos="594360" algn="l"/>
                        </a:tabLst>
                      </a:pPr>
                      <a:r>
                        <a:rPr lang="en-US" sz="900" b="1" u="none" strike="noStrike" cap="none" spc="0">
                          <a:solidFill>
                            <a:schemeClr val="tx1"/>
                          </a:solidFill>
                          <a:effectLst/>
                        </a:rPr>
                        <a:t>1.0% (Minimum $2.00)</a:t>
                      </a:r>
                    </a:p>
                    <a:p>
                      <a:pPr marL="0" marR="0" indent="0" algn="l">
                        <a:lnSpc>
                          <a:spcPct val="115000"/>
                        </a:lnSpc>
                        <a:spcBef>
                          <a:spcPts val="0"/>
                        </a:spcBef>
                        <a:spcAft>
                          <a:spcPts val="0"/>
                        </a:spcAft>
                        <a:tabLst>
                          <a:tab pos="182880" algn="l"/>
                          <a:tab pos="228600" algn="l"/>
                          <a:tab pos="102870" algn="l"/>
                          <a:tab pos="228600" algn="l"/>
                          <a:tab pos="594360" algn="l"/>
                        </a:tabLst>
                      </a:pPr>
                      <a:r>
                        <a:rPr lang="en-US" sz="900" b="1" cap="none" spc="0">
                          <a:solidFill>
                            <a:schemeClr val="tx1"/>
                          </a:solidFill>
                          <a:effectLst/>
                        </a:rPr>
                        <a:t> </a:t>
                      </a:r>
                    </a:p>
                    <a:p>
                      <a:pPr marL="342900" marR="0" lvl="0" indent="-342900" algn="l">
                        <a:lnSpc>
                          <a:spcPct val="115000"/>
                        </a:lnSpc>
                        <a:spcBef>
                          <a:spcPts val="0"/>
                        </a:spcBef>
                        <a:spcAft>
                          <a:spcPts val="0"/>
                        </a:spcAft>
                        <a:buClr>
                          <a:srgbClr val="0C2074"/>
                        </a:buClr>
                        <a:buSzPts val="1100"/>
                        <a:buFont typeface="Arial Black" panose="020B0A04020102020204" pitchFamily="34" charset="0"/>
                        <a:buChar char="■"/>
                        <a:tabLst>
                          <a:tab pos="182880" algn="l"/>
                          <a:tab pos="228600" algn="l"/>
                          <a:tab pos="102870" algn="l"/>
                          <a:tab pos="594360" algn="l"/>
                        </a:tabLst>
                      </a:pPr>
                      <a:r>
                        <a:rPr lang="en-US" sz="900" b="1" u="none" strike="noStrike" cap="none" spc="0">
                          <a:solidFill>
                            <a:schemeClr val="tx1"/>
                          </a:solidFill>
                          <a:effectLst/>
                        </a:rPr>
                        <a:t>2.5% (Minimum $2.00)</a:t>
                      </a:r>
                      <a:endParaRPr lang="en-US" sz="900" b="1" u="none" strike="noStrike"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836280984"/>
                  </a:ext>
                </a:extLst>
              </a:tr>
              <a:tr h="299972">
                <a:tc gridSpan="2">
                  <a:txBody>
                    <a:bodyPr/>
                    <a:lstStyle/>
                    <a:p>
                      <a:pPr marL="0" marR="0">
                        <a:lnSpc>
                          <a:spcPct val="115000"/>
                        </a:lnSpc>
                        <a:spcBef>
                          <a:spcPts val="0"/>
                        </a:spcBef>
                        <a:spcAft>
                          <a:spcPts val="0"/>
                        </a:spcAft>
                      </a:pPr>
                      <a:r>
                        <a:rPr lang="en-US" sz="1200" b="0" cap="none" spc="0">
                          <a:solidFill>
                            <a:schemeClr val="tx1"/>
                          </a:solidFill>
                          <a:effectLst/>
                        </a:rPr>
                        <a:t>Cash Advance Fee</a:t>
                      </a:r>
                      <a:endParaRPr lang="en-US"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12700" cmpd="sng">
                      <a:noFill/>
                      <a:prstDash val="solid"/>
                    </a:lnT>
                    <a:lnB w="9525" cap="flat" cmpd="sng" algn="ctr">
                      <a:solidFill>
                        <a:schemeClr val="tx1"/>
                      </a:solidFill>
                      <a:prstDash val="solid"/>
                    </a:lnB>
                    <a:noFill/>
                  </a:tcPr>
                </a:tc>
                <a:tc hMerge="1">
                  <a:txBody>
                    <a:bodyPr/>
                    <a:lstStyle/>
                    <a:p>
                      <a:endParaRPr lang="en-US"/>
                    </a:p>
                  </a:txBody>
                  <a:tcPr/>
                </a:tc>
                <a:tc>
                  <a:txBody>
                    <a:bodyPr/>
                    <a:lstStyle/>
                    <a:p>
                      <a:pPr marL="0" marR="0" algn="l">
                        <a:lnSpc>
                          <a:spcPct val="115000"/>
                        </a:lnSpc>
                        <a:spcBef>
                          <a:spcPts val="0"/>
                        </a:spcBef>
                        <a:spcAft>
                          <a:spcPts val="0"/>
                        </a:spcAft>
                      </a:pPr>
                      <a:r>
                        <a:rPr lang="en-US" sz="900" b="1" cap="none" spc="0">
                          <a:solidFill>
                            <a:schemeClr val="tx1"/>
                          </a:solidFill>
                          <a:effectLst/>
                        </a:rPr>
                        <a:t>2.5% (Minimum $2.00)</a:t>
                      </a:r>
                      <a:endParaRPr lang="en-US" sz="900" b="1"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12700" cmpd="sng">
                      <a:noFill/>
                      <a:prstDash val="solid"/>
                    </a:lnT>
                    <a:lnB w="9525" cap="flat" cmpd="sng" algn="ctr">
                      <a:solidFill>
                        <a:schemeClr val="tx1"/>
                      </a:solidFill>
                      <a:prstDash val="solid"/>
                    </a:lnB>
                    <a:noFill/>
                  </a:tcPr>
                </a:tc>
                <a:extLst>
                  <a:ext uri="{0D108BD9-81ED-4DB2-BD59-A6C34878D82A}">
                    <a16:rowId xmlns:a16="http://schemas.microsoft.com/office/drawing/2014/main" val="1934255030"/>
                  </a:ext>
                </a:extLst>
              </a:tr>
              <a:tr h="299972">
                <a:tc gridSpan="2">
                  <a:txBody>
                    <a:bodyPr/>
                    <a:lstStyle/>
                    <a:p>
                      <a:pPr marL="0" marR="0">
                        <a:lnSpc>
                          <a:spcPct val="115000"/>
                        </a:lnSpc>
                        <a:spcBef>
                          <a:spcPts val="0"/>
                        </a:spcBef>
                        <a:spcAft>
                          <a:spcPts val="0"/>
                        </a:spcAft>
                      </a:pPr>
                      <a:r>
                        <a:rPr lang="en-US" sz="1200" b="0" cap="none" spc="0">
                          <a:solidFill>
                            <a:schemeClr val="tx1"/>
                          </a:solidFill>
                          <a:effectLst/>
                        </a:rPr>
                        <a:t>Convenience Check Fee</a:t>
                      </a:r>
                      <a:endParaRPr lang="en-US"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hMerge="1">
                  <a:txBody>
                    <a:bodyPr/>
                    <a:lstStyle/>
                    <a:p>
                      <a:endParaRPr lang="en-US"/>
                    </a:p>
                  </a:txBody>
                  <a:tcPr/>
                </a:tc>
                <a:tc>
                  <a:txBody>
                    <a:bodyPr/>
                    <a:lstStyle/>
                    <a:p>
                      <a:pPr marL="0" marR="0" algn="l">
                        <a:lnSpc>
                          <a:spcPct val="115000"/>
                        </a:lnSpc>
                        <a:spcBef>
                          <a:spcPts val="0"/>
                        </a:spcBef>
                        <a:spcAft>
                          <a:spcPts val="0"/>
                        </a:spcAft>
                      </a:pPr>
                      <a:r>
                        <a:rPr lang="en-US" sz="900" b="1" cap="none" spc="0">
                          <a:solidFill>
                            <a:schemeClr val="tx1"/>
                          </a:solidFill>
                          <a:effectLst/>
                        </a:rPr>
                        <a:t>2.5% (Minimum $2.00)</a:t>
                      </a:r>
                      <a:endParaRPr lang="en-US" sz="900" b="1"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534113153"/>
                  </a:ext>
                </a:extLst>
              </a:tr>
              <a:tr h="299972">
                <a:tc gridSpan="2">
                  <a:txBody>
                    <a:bodyPr/>
                    <a:lstStyle/>
                    <a:p>
                      <a:pPr marL="0" marR="0">
                        <a:lnSpc>
                          <a:spcPct val="115000"/>
                        </a:lnSpc>
                        <a:spcBef>
                          <a:spcPts val="0"/>
                        </a:spcBef>
                        <a:spcAft>
                          <a:spcPts val="0"/>
                        </a:spcAft>
                      </a:pPr>
                      <a:r>
                        <a:rPr lang="en-US" sz="1200" b="0" cap="none" spc="0">
                          <a:solidFill>
                            <a:schemeClr val="tx1"/>
                          </a:solidFill>
                          <a:effectLst/>
                        </a:rPr>
                        <a:t>Convenience Check Stop Payment Fee</a:t>
                      </a:r>
                      <a:endParaRPr lang="en-US"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12700" cmpd="sng">
                      <a:noFill/>
                      <a:prstDash val="solid"/>
                    </a:lnT>
                    <a:lnB w="9525" cap="flat" cmpd="sng" algn="ctr">
                      <a:solidFill>
                        <a:schemeClr val="tx1"/>
                      </a:solidFill>
                      <a:prstDash val="solid"/>
                    </a:lnB>
                    <a:noFill/>
                  </a:tcPr>
                </a:tc>
                <a:tc hMerge="1">
                  <a:txBody>
                    <a:bodyPr/>
                    <a:lstStyle/>
                    <a:p>
                      <a:endParaRPr lang="en-US"/>
                    </a:p>
                  </a:txBody>
                  <a:tcPr/>
                </a:tc>
                <a:tc>
                  <a:txBody>
                    <a:bodyPr/>
                    <a:lstStyle/>
                    <a:p>
                      <a:pPr marL="0" marR="0" algn="l">
                        <a:lnSpc>
                          <a:spcPct val="115000"/>
                        </a:lnSpc>
                        <a:spcBef>
                          <a:spcPts val="0"/>
                        </a:spcBef>
                        <a:spcAft>
                          <a:spcPts val="0"/>
                        </a:spcAft>
                      </a:pPr>
                      <a:r>
                        <a:rPr lang="en-US" sz="900" b="1" cap="none" spc="0">
                          <a:solidFill>
                            <a:schemeClr val="tx1"/>
                          </a:solidFill>
                          <a:effectLst/>
                        </a:rPr>
                        <a:t>$15.00</a:t>
                      </a:r>
                      <a:endParaRPr lang="en-US" sz="900" b="1"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12700" cmpd="sng">
                      <a:noFill/>
                      <a:prstDash val="solid"/>
                    </a:lnT>
                    <a:lnB w="9525" cap="flat" cmpd="sng" algn="ctr">
                      <a:solidFill>
                        <a:schemeClr val="tx1"/>
                      </a:solidFill>
                      <a:prstDash val="solid"/>
                    </a:lnB>
                    <a:noFill/>
                  </a:tcPr>
                </a:tc>
                <a:extLst>
                  <a:ext uri="{0D108BD9-81ED-4DB2-BD59-A6C34878D82A}">
                    <a16:rowId xmlns:a16="http://schemas.microsoft.com/office/drawing/2014/main" val="211087385"/>
                  </a:ext>
                </a:extLst>
              </a:tr>
              <a:tr h="299972">
                <a:tc gridSpan="2">
                  <a:txBody>
                    <a:bodyPr/>
                    <a:lstStyle/>
                    <a:p>
                      <a:pPr marL="0" marR="0">
                        <a:lnSpc>
                          <a:spcPct val="115000"/>
                        </a:lnSpc>
                        <a:spcBef>
                          <a:spcPts val="0"/>
                        </a:spcBef>
                        <a:spcAft>
                          <a:spcPts val="0"/>
                        </a:spcAft>
                      </a:pPr>
                      <a:r>
                        <a:rPr lang="en-US" sz="1200" b="0" cap="none" spc="0">
                          <a:solidFill>
                            <a:schemeClr val="tx1"/>
                          </a:solidFill>
                          <a:effectLst/>
                        </a:rPr>
                        <a:t>Convenience Check Copy Fee</a:t>
                      </a:r>
                      <a:endParaRPr lang="en-US"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hMerge="1">
                  <a:txBody>
                    <a:bodyPr/>
                    <a:lstStyle/>
                    <a:p>
                      <a:endParaRPr lang="en-US"/>
                    </a:p>
                  </a:txBody>
                  <a:tcPr/>
                </a:tc>
                <a:tc>
                  <a:txBody>
                    <a:bodyPr/>
                    <a:lstStyle/>
                    <a:p>
                      <a:pPr marL="0" marR="0" algn="l">
                        <a:lnSpc>
                          <a:spcPct val="115000"/>
                        </a:lnSpc>
                        <a:spcBef>
                          <a:spcPts val="0"/>
                        </a:spcBef>
                        <a:spcAft>
                          <a:spcPts val="0"/>
                        </a:spcAft>
                      </a:pPr>
                      <a:r>
                        <a:rPr lang="en-US" sz="900" b="1" cap="none" spc="0">
                          <a:solidFill>
                            <a:schemeClr val="tx1"/>
                          </a:solidFill>
                          <a:effectLst/>
                        </a:rPr>
                        <a:t>$5.00</a:t>
                      </a:r>
                      <a:endParaRPr lang="en-US" sz="900" b="1"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2798826915"/>
                  </a:ext>
                </a:extLst>
              </a:tr>
              <a:tr h="299972">
                <a:tc gridSpan="2">
                  <a:txBody>
                    <a:bodyPr/>
                    <a:lstStyle/>
                    <a:p>
                      <a:pPr marL="0" marR="0">
                        <a:lnSpc>
                          <a:spcPct val="115000"/>
                        </a:lnSpc>
                        <a:spcBef>
                          <a:spcPts val="0"/>
                        </a:spcBef>
                        <a:spcAft>
                          <a:spcPts val="0"/>
                        </a:spcAft>
                      </a:pPr>
                      <a:r>
                        <a:rPr lang="en-US" sz="1200" b="0" cap="none" spc="0">
                          <a:solidFill>
                            <a:schemeClr val="tx1"/>
                          </a:solidFill>
                          <a:effectLst/>
                        </a:rPr>
                        <a:t>Returned Convenience Check Fee</a:t>
                      </a:r>
                      <a:endParaRPr lang="en-US"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12700" cmpd="sng">
                      <a:noFill/>
                      <a:prstDash val="solid"/>
                    </a:lnT>
                    <a:lnB w="9525" cap="flat" cmpd="sng" algn="ctr">
                      <a:solidFill>
                        <a:schemeClr val="tx1"/>
                      </a:solidFill>
                      <a:prstDash val="solid"/>
                    </a:lnB>
                    <a:noFill/>
                  </a:tcPr>
                </a:tc>
                <a:tc hMerge="1">
                  <a:txBody>
                    <a:bodyPr/>
                    <a:lstStyle/>
                    <a:p>
                      <a:endParaRPr lang="en-US"/>
                    </a:p>
                  </a:txBody>
                  <a:tcPr/>
                </a:tc>
                <a:tc>
                  <a:txBody>
                    <a:bodyPr/>
                    <a:lstStyle/>
                    <a:p>
                      <a:pPr marL="0" marR="0" algn="l">
                        <a:lnSpc>
                          <a:spcPct val="115000"/>
                        </a:lnSpc>
                        <a:spcBef>
                          <a:spcPts val="0"/>
                        </a:spcBef>
                        <a:spcAft>
                          <a:spcPts val="0"/>
                        </a:spcAft>
                      </a:pPr>
                      <a:r>
                        <a:rPr lang="en-US" sz="900" b="1" cap="none" spc="0">
                          <a:solidFill>
                            <a:schemeClr val="tx1"/>
                          </a:solidFill>
                          <a:effectLst/>
                        </a:rPr>
                        <a:t>$15.00</a:t>
                      </a:r>
                      <a:endParaRPr lang="en-US" sz="900" b="1"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12700" cmpd="sng">
                      <a:noFill/>
                      <a:prstDash val="solid"/>
                    </a:lnT>
                    <a:lnB w="9525" cap="flat" cmpd="sng" algn="ctr">
                      <a:solidFill>
                        <a:schemeClr val="tx1"/>
                      </a:solidFill>
                      <a:prstDash val="solid"/>
                    </a:lnB>
                    <a:noFill/>
                  </a:tcPr>
                </a:tc>
                <a:extLst>
                  <a:ext uri="{0D108BD9-81ED-4DB2-BD59-A6C34878D82A}">
                    <a16:rowId xmlns:a16="http://schemas.microsoft.com/office/drawing/2014/main" val="1360373397"/>
                  </a:ext>
                </a:extLst>
              </a:tr>
              <a:tr h="299972">
                <a:tc gridSpan="2">
                  <a:txBody>
                    <a:bodyPr/>
                    <a:lstStyle/>
                    <a:p>
                      <a:pPr marL="0" marR="0">
                        <a:lnSpc>
                          <a:spcPct val="115000"/>
                        </a:lnSpc>
                        <a:spcBef>
                          <a:spcPts val="0"/>
                        </a:spcBef>
                        <a:spcAft>
                          <a:spcPts val="0"/>
                        </a:spcAft>
                      </a:pPr>
                      <a:r>
                        <a:rPr lang="en-US" sz="1200" b="0" cap="none" spc="0">
                          <a:solidFill>
                            <a:schemeClr val="tx1"/>
                          </a:solidFill>
                          <a:effectLst/>
                        </a:rPr>
                        <a:t>Statement Copy</a:t>
                      </a:r>
                      <a:endParaRPr lang="en-US"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hMerge="1">
                  <a:txBody>
                    <a:bodyPr/>
                    <a:lstStyle/>
                    <a:p>
                      <a:endParaRPr lang="en-US"/>
                    </a:p>
                  </a:txBody>
                  <a:tcPr/>
                </a:tc>
                <a:tc>
                  <a:txBody>
                    <a:bodyPr/>
                    <a:lstStyle/>
                    <a:p>
                      <a:pPr marL="0" marR="0" algn="l">
                        <a:lnSpc>
                          <a:spcPct val="115000"/>
                        </a:lnSpc>
                        <a:spcBef>
                          <a:spcPts val="0"/>
                        </a:spcBef>
                        <a:spcAft>
                          <a:spcPts val="0"/>
                        </a:spcAft>
                      </a:pPr>
                      <a:r>
                        <a:rPr lang="en-US" sz="900" b="1" cap="none" spc="0">
                          <a:solidFill>
                            <a:schemeClr val="tx1"/>
                          </a:solidFill>
                          <a:effectLst/>
                        </a:rPr>
                        <a:t>$5.00 per additional statement</a:t>
                      </a:r>
                      <a:endParaRPr lang="en-US" sz="900" b="1"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260593306"/>
                  </a:ext>
                </a:extLst>
              </a:tr>
              <a:tr h="299972">
                <a:tc gridSpan="2">
                  <a:txBody>
                    <a:bodyPr/>
                    <a:lstStyle/>
                    <a:p>
                      <a:pPr marL="0" marR="0">
                        <a:lnSpc>
                          <a:spcPct val="115000"/>
                        </a:lnSpc>
                        <a:spcBef>
                          <a:spcPts val="0"/>
                        </a:spcBef>
                        <a:spcAft>
                          <a:spcPts val="0"/>
                        </a:spcAft>
                      </a:pPr>
                      <a:r>
                        <a:rPr lang="en-US" sz="1200" b="0" cap="none" spc="0">
                          <a:solidFill>
                            <a:schemeClr val="tx1"/>
                          </a:solidFill>
                          <a:effectLst/>
                        </a:rPr>
                        <a:t>Draft/Receipt Copy</a:t>
                      </a:r>
                      <a:endParaRPr lang="en-US"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12700" cmpd="sng">
                      <a:noFill/>
                      <a:prstDash val="solid"/>
                    </a:lnT>
                    <a:lnB w="9525" cap="flat" cmpd="sng" algn="ctr">
                      <a:solidFill>
                        <a:schemeClr val="tx1"/>
                      </a:solidFill>
                      <a:prstDash val="solid"/>
                    </a:lnB>
                    <a:noFill/>
                  </a:tcPr>
                </a:tc>
                <a:tc hMerge="1">
                  <a:txBody>
                    <a:bodyPr/>
                    <a:lstStyle/>
                    <a:p>
                      <a:endParaRPr lang="en-US"/>
                    </a:p>
                  </a:txBody>
                  <a:tcPr/>
                </a:tc>
                <a:tc>
                  <a:txBody>
                    <a:bodyPr/>
                    <a:lstStyle/>
                    <a:p>
                      <a:pPr marL="0" marR="0" algn="l">
                        <a:lnSpc>
                          <a:spcPct val="115000"/>
                        </a:lnSpc>
                        <a:spcBef>
                          <a:spcPts val="0"/>
                        </a:spcBef>
                        <a:spcAft>
                          <a:spcPts val="0"/>
                        </a:spcAft>
                      </a:pPr>
                      <a:r>
                        <a:rPr lang="en-US" sz="900" b="1" cap="none" spc="0">
                          <a:solidFill>
                            <a:schemeClr val="tx1"/>
                          </a:solidFill>
                          <a:effectLst/>
                        </a:rPr>
                        <a:t>$5.00 per draft</a:t>
                      </a:r>
                      <a:endParaRPr lang="en-US" sz="900" b="1"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12700" cmpd="sng">
                      <a:noFill/>
                      <a:prstDash val="solid"/>
                    </a:lnT>
                    <a:lnB w="9525" cap="flat" cmpd="sng" algn="ctr">
                      <a:solidFill>
                        <a:schemeClr val="tx1"/>
                      </a:solidFill>
                      <a:prstDash val="solid"/>
                    </a:lnB>
                    <a:noFill/>
                  </a:tcPr>
                </a:tc>
                <a:extLst>
                  <a:ext uri="{0D108BD9-81ED-4DB2-BD59-A6C34878D82A}">
                    <a16:rowId xmlns:a16="http://schemas.microsoft.com/office/drawing/2014/main" val="1691787756"/>
                  </a:ext>
                </a:extLst>
              </a:tr>
              <a:tr h="299972">
                <a:tc gridSpan="2">
                  <a:txBody>
                    <a:bodyPr/>
                    <a:lstStyle/>
                    <a:p>
                      <a:pPr marL="0" marR="0">
                        <a:lnSpc>
                          <a:spcPct val="115000"/>
                        </a:lnSpc>
                        <a:spcBef>
                          <a:spcPts val="0"/>
                        </a:spcBef>
                        <a:spcAft>
                          <a:spcPts val="0"/>
                        </a:spcAft>
                      </a:pPr>
                      <a:r>
                        <a:rPr lang="en-US" sz="1200" b="0" cap="none" spc="0">
                          <a:solidFill>
                            <a:schemeClr val="tx1"/>
                          </a:solidFill>
                          <a:effectLst/>
                        </a:rPr>
                        <a:t>Expedited Delivery Fee</a:t>
                      </a:r>
                      <a:endParaRPr lang="en-US"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hMerge="1">
                  <a:txBody>
                    <a:bodyPr/>
                    <a:lstStyle/>
                    <a:p>
                      <a:endParaRPr lang="en-US"/>
                    </a:p>
                  </a:txBody>
                  <a:tcPr/>
                </a:tc>
                <a:tc>
                  <a:txBody>
                    <a:bodyPr/>
                    <a:lstStyle/>
                    <a:p>
                      <a:pPr marL="0" marR="0" algn="l">
                        <a:lnSpc>
                          <a:spcPct val="115000"/>
                        </a:lnSpc>
                        <a:spcBef>
                          <a:spcPts val="0"/>
                        </a:spcBef>
                        <a:spcAft>
                          <a:spcPts val="0"/>
                        </a:spcAft>
                      </a:pPr>
                      <a:r>
                        <a:rPr lang="en-US" sz="900" b="1" cap="none" spc="0">
                          <a:solidFill>
                            <a:schemeClr val="tx1"/>
                          </a:solidFill>
                          <a:effectLst/>
                        </a:rPr>
                        <a:t>$20.00 per shipment</a:t>
                      </a:r>
                      <a:endParaRPr lang="en-US" sz="900" b="1"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2953386234"/>
                  </a:ext>
                </a:extLst>
              </a:tr>
              <a:tr h="299972">
                <a:tc gridSpan="2">
                  <a:txBody>
                    <a:bodyPr/>
                    <a:lstStyle/>
                    <a:p>
                      <a:pPr marL="0" marR="0">
                        <a:lnSpc>
                          <a:spcPct val="115000"/>
                        </a:lnSpc>
                        <a:spcBef>
                          <a:spcPts val="0"/>
                        </a:spcBef>
                        <a:spcAft>
                          <a:spcPts val="0"/>
                        </a:spcAft>
                      </a:pPr>
                      <a:r>
                        <a:rPr lang="en-US" sz="1200" b="0" cap="none" spc="0">
                          <a:solidFill>
                            <a:schemeClr val="tx1"/>
                          </a:solidFill>
                          <a:effectLst/>
                        </a:rPr>
                        <a:t>Non-Sufficient Funds Fee</a:t>
                      </a:r>
                      <a:endParaRPr lang="en-US"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12700" cmpd="sng">
                      <a:noFill/>
                      <a:prstDash val="solid"/>
                    </a:lnT>
                    <a:lnB w="9525" cap="flat" cmpd="sng" algn="ctr">
                      <a:solidFill>
                        <a:schemeClr val="tx1"/>
                      </a:solidFill>
                      <a:prstDash val="solid"/>
                    </a:lnB>
                    <a:noFill/>
                  </a:tcPr>
                </a:tc>
                <a:tc hMerge="1">
                  <a:txBody>
                    <a:bodyPr/>
                    <a:lstStyle/>
                    <a:p>
                      <a:endParaRPr lang="en-US"/>
                    </a:p>
                  </a:txBody>
                  <a:tcPr/>
                </a:tc>
                <a:tc>
                  <a:txBody>
                    <a:bodyPr/>
                    <a:lstStyle/>
                    <a:p>
                      <a:pPr marL="0" marR="0" algn="l">
                        <a:lnSpc>
                          <a:spcPct val="115000"/>
                        </a:lnSpc>
                        <a:spcBef>
                          <a:spcPts val="0"/>
                        </a:spcBef>
                        <a:spcAft>
                          <a:spcPts val="0"/>
                        </a:spcAft>
                      </a:pPr>
                      <a:r>
                        <a:rPr lang="en-US" sz="900" b="1" cap="none" spc="0">
                          <a:solidFill>
                            <a:schemeClr val="tx1"/>
                          </a:solidFill>
                          <a:effectLst/>
                        </a:rPr>
                        <a:t>$15.00</a:t>
                      </a:r>
                      <a:endParaRPr lang="en-US" sz="900" b="1"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12700" cmpd="sng">
                      <a:noFill/>
                      <a:prstDash val="solid"/>
                    </a:lnT>
                    <a:lnB w="9525" cap="flat" cmpd="sng" algn="ctr">
                      <a:solidFill>
                        <a:schemeClr val="tx1"/>
                      </a:solidFill>
                      <a:prstDash val="solid"/>
                    </a:lnB>
                    <a:noFill/>
                  </a:tcPr>
                </a:tc>
                <a:extLst>
                  <a:ext uri="{0D108BD9-81ED-4DB2-BD59-A6C34878D82A}">
                    <a16:rowId xmlns:a16="http://schemas.microsoft.com/office/drawing/2014/main" val="1633256768"/>
                  </a:ext>
                </a:extLst>
              </a:tr>
              <a:tr h="299972">
                <a:tc gridSpan="2">
                  <a:txBody>
                    <a:bodyPr/>
                    <a:lstStyle/>
                    <a:p>
                      <a:pPr marL="0" marR="0">
                        <a:lnSpc>
                          <a:spcPct val="115000"/>
                        </a:lnSpc>
                        <a:spcBef>
                          <a:spcPts val="0"/>
                        </a:spcBef>
                        <a:spcAft>
                          <a:spcPts val="0"/>
                        </a:spcAft>
                      </a:pPr>
                      <a:r>
                        <a:rPr lang="en-US" sz="1200" b="0" cap="none" spc="0">
                          <a:solidFill>
                            <a:schemeClr val="tx1"/>
                          </a:solidFill>
                          <a:effectLst/>
                        </a:rPr>
                        <a:t>Foreign Currency Fee (if applicable)</a:t>
                      </a:r>
                      <a:endParaRPr lang="en-US"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hMerge="1">
                  <a:txBody>
                    <a:bodyPr/>
                    <a:lstStyle/>
                    <a:p>
                      <a:endParaRPr lang="en-US"/>
                    </a:p>
                  </a:txBody>
                  <a:tcPr/>
                </a:tc>
                <a:tc>
                  <a:txBody>
                    <a:bodyPr/>
                    <a:lstStyle/>
                    <a:p>
                      <a:pPr marL="0" marR="0" algn="l">
                        <a:lnSpc>
                          <a:spcPct val="115000"/>
                        </a:lnSpc>
                        <a:spcBef>
                          <a:spcPts val="0"/>
                        </a:spcBef>
                        <a:spcAft>
                          <a:spcPts val="0"/>
                        </a:spcAft>
                      </a:pPr>
                      <a:r>
                        <a:rPr lang="en-US" sz="900" b="1" cap="none" spc="0">
                          <a:solidFill>
                            <a:schemeClr val="tx1"/>
                          </a:solidFill>
                          <a:effectLst/>
                        </a:rPr>
                        <a:t>2.5% per transaction</a:t>
                      </a:r>
                      <a:endParaRPr lang="en-US" sz="900" b="1"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825916688"/>
                  </a:ext>
                </a:extLst>
              </a:tr>
              <a:tr h="299972">
                <a:tc gridSpan="3">
                  <a:txBody>
                    <a:bodyPr/>
                    <a:lstStyle/>
                    <a:p>
                      <a:pPr marL="0" marR="0" algn="l">
                        <a:lnSpc>
                          <a:spcPct val="115000"/>
                        </a:lnSpc>
                        <a:spcBef>
                          <a:spcPts val="0"/>
                        </a:spcBef>
                        <a:spcAft>
                          <a:spcPts val="0"/>
                        </a:spcAft>
                      </a:pPr>
                      <a:r>
                        <a:rPr lang="en-US" sz="1200" b="0" cap="none" spc="0">
                          <a:solidFill>
                            <a:schemeClr val="tx1"/>
                          </a:solidFill>
                          <a:effectLst/>
                        </a:rPr>
                        <a:t>Other</a:t>
                      </a:r>
                      <a:endParaRPr lang="en-US" sz="1200" b="0"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49795" marT="19918" marB="66394" anchor="ctr">
                    <a:lnL w="12700" cmpd="sng">
                      <a:noFill/>
                      <a:prstDash val="solid"/>
                    </a:lnL>
                    <a:lnR w="12700" cmpd="sng">
                      <a:noFill/>
                      <a:prstDash val="solid"/>
                    </a:lnR>
                    <a:lnT w="12700" cmpd="sng">
                      <a:noFill/>
                      <a:prstDash val="solid"/>
                    </a:lnT>
                    <a:lnB w="19050" cap="flat" cmpd="sng" algn="ctr">
                      <a:solidFill>
                        <a:schemeClr val="tx1"/>
                      </a:solidFill>
                      <a:prstDash val="soli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58622504"/>
                  </a:ext>
                </a:extLst>
              </a:tr>
              <a:tr h="279731">
                <a:tc gridSpan="2">
                  <a:txBody>
                    <a:bodyPr/>
                    <a:lstStyle/>
                    <a:p>
                      <a:pPr marL="0" marR="0">
                        <a:lnSpc>
                          <a:spcPct val="115000"/>
                        </a:lnSpc>
                        <a:spcBef>
                          <a:spcPts val="0"/>
                        </a:spcBef>
                        <a:spcAft>
                          <a:spcPts val="0"/>
                        </a:spcAft>
                      </a:pPr>
                      <a:r>
                        <a:rPr lang="en-US" sz="900" b="1" cap="none" spc="0">
                          <a:solidFill>
                            <a:schemeClr val="tx1"/>
                          </a:solidFill>
                          <a:effectLst/>
                        </a:rPr>
                        <a:t>Custom Mapping</a:t>
                      </a:r>
                      <a:endParaRPr lang="en-US" sz="900" b="1" cap="none" spc="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3197" marT="13279" marB="99591">
                    <a:lnL w="12700" cmpd="sng">
                      <a:noFill/>
                      <a:prstDash val="solid"/>
                    </a:lnL>
                    <a:lnR w="12700" cmpd="sng">
                      <a:noFill/>
                      <a:prstDash val="solid"/>
                    </a:lnR>
                    <a:lnT w="19050" cap="flat" cmpd="sng" algn="ctr">
                      <a:solidFill>
                        <a:schemeClr val="tx1"/>
                      </a:solidFill>
                      <a:prstDash val="solid"/>
                    </a:lnT>
                    <a:lnB w="12700" cmpd="sng">
                      <a:noFill/>
                      <a:prstDash val="solid"/>
                    </a:lnB>
                    <a:noFill/>
                  </a:tcPr>
                </a:tc>
                <a:tc hMerge="1">
                  <a:txBody>
                    <a:bodyPr/>
                    <a:lstStyle/>
                    <a:p>
                      <a:endParaRPr lang="en-US"/>
                    </a:p>
                  </a:txBody>
                  <a:tcPr/>
                </a:tc>
                <a:tc>
                  <a:txBody>
                    <a:bodyPr/>
                    <a:lstStyle/>
                    <a:p>
                      <a:pPr marL="0" marR="0" algn="l">
                        <a:lnSpc>
                          <a:spcPct val="115000"/>
                        </a:lnSpc>
                        <a:spcBef>
                          <a:spcPts val="0"/>
                        </a:spcBef>
                        <a:spcAft>
                          <a:spcPts val="0"/>
                        </a:spcAft>
                      </a:pPr>
                      <a:r>
                        <a:rPr lang="en-US" sz="900" b="1" cap="none" spc="0" dirty="0">
                          <a:solidFill>
                            <a:schemeClr val="tx1"/>
                          </a:solidFill>
                          <a:effectLst/>
                        </a:rPr>
                        <a:t>Fee based upon scope of service</a:t>
                      </a:r>
                      <a:endParaRPr lang="en-US" sz="900" b="1" cap="none"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33197" marT="13279" marB="99591">
                    <a:lnL w="12700" cmpd="sng">
                      <a:noFill/>
                      <a:prstDash val="solid"/>
                    </a:lnL>
                    <a:lnR w="12700" cmpd="sng">
                      <a:noFill/>
                      <a:prstDash val="solid"/>
                    </a:lnR>
                    <a:lnT w="19050" cap="flat" cmpd="sng" algn="ctr">
                      <a:solidFill>
                        <a:schemeClr val="tx1"/>
                      </a:solidFill>
                      <a:prstDash val="solid"/>
                    </a:lnT>
                    <a:lnB w="12700" cmpd="sng">
                      <a:noFill/>
                      <a:prstDash val="solid"/>
                    </a:lnB>
                    <a:noFill/>
                  </a:tcPr>
                </a:tc>
                <a:extLst>
                  <a:ext uri="{0D108BD9-81ED-4DB2-BD59-A6C34878D82A}">
                    <a16:rowId xmlns:a16="http://schemas.microsoft.com/office/drawing/2014/main" val="682409486"/>
                  </a:ext>
                </a:extLst>
              </a:tr>
            </a:tbl>
          </a:graphicData>
        </a:graphic>
      </p:graphicFrame>
    </p:spTree>
    <p:extLst>
      <p:ext uri="{BB962C8B-B14F-4D97-AF65-F5344CB8AC3E}">
        <p14:creationId xmlns:p14="http://schemas.microsoft.com/office/powerpoint/2010/main" val="2845458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CACE4A5-5A2A-4604-B3B8-F088E5FF469E}"/>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ea typeface="Times New Roman" panose="02020603050405020304" pitchFamily="18" charset="0"/>
              </a:rPr>
              <a:t>CAL-Card</a:t>
            </a:r>
            <a:br>
              <a:rPr lang="en-US" sz="3600" dirty="0">
                <a:solidFill>
                  <a:srgbClr val="FFFFFF"/>
                </a:solidFill>
                <a:effectLst/>
                <a:latin typeface="Times New Roman" panose="02020603050405020304" pitchFamily="18" charset="0"/>
                <a:ea typeface="Times New Roman" panose="02020603050405020304" pitchFamily="18" charset="0"/>
              </a:rPr>
            </a:br>
            <a:endParaRPr lang="en-US" sz="3600" dirty="0">
              <a:solidFill>
                <a:srgbClr val="FFFFFF"/>
              </a:solidFill>
              <a:latin typeface="+mn-lt"/>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999689A-56BC-42A3-A951-0D2BFBB2CEE1}"/>
              </a:ext>
            </a:extLst>
          </p:cNvPr>
          <p:cNvSpPr>
            <a:spLocks noGrp="1"/>
          </p:cNvSpPr>
          <p:nvPr>
            <p:ph idx="1"/>
          </p:nvPr>
        </p:nvSpPr>
        <p:spPr>
          <a:xfrm>
            <a:off x="4742016" y="605896"/>
            <a:ext cx="6413663" cy="5646208"/>
          </a:xfrm>
        </p:spPr>
        <p:txBody>
          <a:bodyPr anchor="ctr">
            <a:normAutofit/>
          </a:bodyPr>
          <a:lstStyle/>
          <a:p>
            <a:pPr marL="0" marR="0" indent="0">
              <a:spcBef>
                <a:spcPts val="0"/>
              </a:spcBef>
              <a:spcAft>
                <a:spcPts val="1000"/>
              </a:spcAft>
              <a:buNone/>
            </a:pPr>
            <a:r>
              <a:rPr lang="en-US" sz="1600" dirty="0">
                <a:effectLst/>
                <a:latin typeface="Calibri" panose="020F0502020204030204" pitchFamily="34" charset="0"/>
                <a:ea typeface="Calibri" panose="020F0502020204030204" pitchFamily="34" charset="0"/>
                <a:cs typeface="Arial" panose="020B0604020202020204" pitchFamily="34" charset="0"/>
              </a:rPr>
              <a:t>The CAL-Card is a U.S. Bank Purchasing Card offered in California through NASPO (formerly the Western States Contracting Alliance - WSCA) tax-funded agencies. The combined spend volume of the entire NASPO consortium results in significant financial benefits for all members. The CAL-Card is offered in California through NASPO tax-funded agencies. The combined spend volume of the entire NASPO consortium results in significant financial benefits for all members.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1000"/>
              </a:spcAft>
              <a:buNone/>
            </a:pPr>
            <a:r>
              <a:rPr lang="en-US" sz="1600" dirty="0">
                <a:latin typeface="Calibri" panose="020F0502020204030204" pitchFamily="34" charset="0"/>
                <a:ea typeface="Calibri" panose="020F0502020204030204" pitchFamily="34" charset="0"/>
                <a:cs typeface="Arial" panose="020B0604020202020204" pitchFamily="34" charset="0"/>
              </a:rPr>
              <a:t>A</a:t>
            </a:r>
            <a:r>
              <a:rPr lang="en-US" sz="1600" dirty="0">
                <a:effectLst/>
                <a:latin typeface="Calibri" panose="020F0502020204030204" pitchFamily="34" charset="0"/>
                <a:ea typeface="Calibri" panose="020F0502020204030204" pitchFamily="34" charset="0"/>
                <a:cs typeface="Arial" panose="020B0604020202020204" pitchFamily="34" charset="0"/>
              </a:rPr>
              <a:t>dditionally, the program enables the organization to take advantage of an already negotiated contract, saving valuable time for efficient implementation and training. The CAL-Card program offers a simplified quarterly rebate program and superior Customer Service. In addition, the organization will have a reliable financial partner in U.S. Bank—stable and strong in any economic environment.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1000"/>
              </a:spcAft>
              <a:buNone/>
            </a:pPr>
            <a:r>
              <a:rPr lang="en-US" sz="1600" dirty="0">
                <a:effectLst/>
                <a:latin typeface="Calibri" panose="020F0502020204030204" pitchFamily="34" charset="0"/>
                <a:ea typeface="Calibri" panose="020F0502020204030204" pitchFamily="34" charset="0"/>
                <a:cs typeface="Arial" panose="020B0604020202020204" pitchFamily="34" charset="0"/>
              </a:rPr>
              <a:t>The CAL-Card is issued in the name of the cardholder and billed to the organization. The program provides a payment mechanism for the acquisition of goods and services up to $50,000 per transaction (higher limits available upon approval) and allows for flexible spending limits and merchant category codes for each card. The organization may also use the CAL-Card for travel related purchases.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1000"/>
              </a:spcAft>
              <a:buNone/>
            </a:pPr>
            <a:r>
              <a:rPr lang="en-US" sz="1600" dirty="0">
                <a:effectLst/>
                <a:latin typeface="Calibri" panose="020F0502020204030204" pitchFamily="34" charset="0"/>
                <a:ea typeface="Calibri" panose="020F0502020204030204" pitchFamily="34" charset="0"/>
                <a:cs typeface="Arial" panose="020B0604020202020204" pitchFamily="34" charset="0"/>
              </a:rPr>
              <a:t>Representatives of the California Department of General Services, Procurement Division, work together with U.S. Bank, Visa and the District to ensure the success of the </a:t>
            </a:r>
            <a:r>
              <a:rPr lang="en-US" sz="1600" dirty="0" err="1">
                <a:effectLst/>
                <a:latin typeface="Calibri" panose="020F0502020204030204" pitchFamily="34" charset="0"/>
                <a:ea typeface="Calibri" panose="020F0502020204030204" pitchFamily="34" charset="0"/>
                <a:cs typeface="Arial" panose="020B0604020202020204" pitchFamily="34" charset="0"/>
              </a:rPr>
              <a:t>organziations</a:t>
            </a:r>
            <a:r>
              <a:rPr lang="en-US" sz="1600" dirty="0">
                <a:effectLst/>
                <a:latin typeface="Calibri" panose="020F0502020204030204" pitchFamily="34" charset="0"/>
                <a:ea typeface="Calibri" panose="020F0502020204030204" pitchFamily="34" charset="0"/>
                <a:cs typeface="Arial" panose="020B0604020202020204" pitchFamily="34" charset="0"/>
              </a:rPr>
              <a:t> CAL-Card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p:txBody>
      </p:sp>
    </p:spTree>
    <p:extLst>
      <p:ext uri="{BB962C8B-B14F-4D97-AF65-F5344CB8AC3E}">
        <p14:creationId xmlns:p14="http://schemas.microsoft.com/office/powerpoint/2010/main" val="3813036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0F197F2-76C3-44B2-86C0-6F1A122693A1}"/>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effectLst/>
                <a:ea typeface="Calibri" panose="020F0502020204030204" pitchFamily="34" charset="0"/>
                <a:cs typeface="Times New Roman" panose="02020603050405020304" pitchFamily="18" charset="0"/>
              </a:rPr>
              <a:t>CAL-Card Reporting Tools</a:t>
            </a:r>
            <a:br>
              <a:rPr lang="en-US" sz="3600" b="0" i="1" dirty="0">
                <a:solidFill>
                  <a:srgbClr val="FFFFFF"/>
                </a:solidFill>
                <a:effectLst/>
                <a:ea typeface="Calibri" panose="020F0502020204030204" pitchFamily="34" charset="0"/>
                <a:cs typeface="Times New Roman" panose="02020603050405020304" pitchFamily="18" charset="0"/>
              </a:rPr>
            </a:br>
            <a:endParaRPr lang="en-US" sz="36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C30031E-1C43-4D83-95B6-967DD81ACA33}"/>
              </a:ext>
            </a:extLst>
          </p:cNvPr>
          <p:cNvSpPr>
            <a:spLocks noGrp="1"/>
          </p:cNvSpPr>
          <p:nvPr>
            <p:ph idx="1"/>
          </p:nvPr>
        </p:nvSpPr>
        <p:spPr>
          <a:xfrm>
            <a:off x="4742016" y="605896"/>
            <a:ext cx="6413663" cy="5646208"/>
          </a:xfrm>
        </p:spPr>
        <p:txBody>
          <a:bodyPr anchor="ctr">
            <a:normAutofit/>
          </a:bodyPr>
          <a:lstStyle/>
          <a:p>
            <a:pPr marL="201168" lvl="1" indent="0">
              <a:spcBef>
                <a:spcPts val="0"/>
              </a:spcBef>
              <a:spcAft>
                <a:spcPts val="0"/>
              </a:spcAft>
              <a:buNone/>
            </a:pPr>
            <a:r>
              <a:rPr lang="en-US" sz="2000" dirty="0">
                <a:effectLst/>
                <a:ea typeface="Times New Roman" panose="02020603050405020304" pitchFamily="18" charset="0"/>
              </a:rPr>
              <a:t>Access Online -easily configured to meet the unique needs of U.S. Bank clients. </a:t>
            </a:r>
          </a:p>
          <a:p>
            <a:pPr marL="201168" lvl="1" indent="0">
              <a:spcBef>
                <a:spcPts val="0"/>
              </a:spcBef>
              <a:spcAft>
                <a:spcPts val="0"/>
              </a:spcAft>
              <a:buNone/>
            </a:pPr>
            <a:endParaRPr lang="en-US" sz="2000" dirty="0">
              <a:effectLst/>
              <a:ea typeface="Times New Roman" panose="02020603050405020304" pitchFamily="18" charset="0"/>
            </a:endParaRPr>
          </a:p>
          <a:p>
            <a:pPr marL="201168" lvl="1" indent="0">
              <a:spcBef>
                <a:spcPts val="0"/>
              </a:spcBef>
              <a:spcAft>
                <a:spcPts val="0"/>
              </a:spcAft>
              <a:buNone/>
            </a:pPr>
            <a:r>
              <a:rPr lang="en-US" sz="2000" dirty="0">
                <a:ea typeface="Times New Roman" panose="02020603050405020304" pitchFamily="18" charset="0"/>
              </a:rPr>
              <a:t>Ability to </a:t>
            </a:r>
            <a:r>
              <a:rPr lang="en-US" sz="2000" dirty="0">
                <a:effectLst/>
                <a:ea typeface="Times New Roman" panose="02020603050405020304" pitchFamily="18" charset="0"/>
              </a:rPr>
              <a:t>choose the features and functionality that best support and enhance the accounting processes. </a:t>
            </a:r>
          </a:p>
          <a:p>
            <a:pPr marL="201168" lvl="1" indent="0">
              <a:spcBef>
                <a:spcPts val="0"/>
              </a:spcBef>
              <a:spcAft>
                <a:spcPts val="0"/>
              </a:spcAft>
              <a:buNone/>
            </a:pPr>
            <a:endParaRPr lang="en-US" sz="2000" dirty="0">
              <a:effectLst/>
              <a:ea typeface="Times New Roman" panose="02020603050405020304" pitchFamily="18" charset="0"/>
            </a:endParaRPr>
          </a:p>
          <a:p>
            <a:pPr marL="201168" lvl="1" indent="0">
              <a:spcBef>
                <a:spcPts val="0"/>
              </a:spcBef>
              <a:spcAft>
                <a:spcPts val="0"/>
              </a:spcAft>
              <a:buNone/>
            </a:pPr>
            <a:r>
              <a:rPr lang="en-US" sz="2000" dirty="0">
                <a:effectLst/>
                <a:ea typeface="Times New Roman" panose="02020603050405020304" pitchFamily="18" charset="0"/>
              </a:rPr>
              <a:t>Access Online offers effective and efficient management controls as well as complete integration with financial systems.</a:t>
            </a:r>
          </a:p>
          <a:p>
            <a:pPr marL="0" marR="0" indent="0">
              <a:spcBef>
                <a:spcPts val="0"/>
              </a:spcBef>
              <a:spcAft>
                <a:spcPts val="1000"/>
              </a:spcAft>
              <a:buNone/>
            </a:pPr>
            <a:r>
              <a:rPr lang="en-US" dirty="0">
                <a:effectLst/>
                <a:ea typeface="Calibri" panose="020F0502020204030204" pitchFamily="34" charset="0"/>
                <a:cs typeface="Arial" panose="020B0604020202020204" pitchFamily="34" charset="0"/>
              </a:rPr>
              <a:t> </a:t>
            </a:r>
            <a:endParaRPr lang="en-US"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6800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98D1C8C-4DB5-4D39-B892-2009B6CCDD28}"/>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effectLst/>
                <a:ea typeface="Times New Roman" panose="02020603050405020304" pitchFamily="18" charset="0"/>
              </a:rPr>
              <a:t>Billing</a:t>
            </a:r>
            <a:r>
              <a:rPr lang="en-US" sz="3600" b="1" dirty="0">
                <a:solidFill>
                  <a:srgbClr val="FFFFFF"/>
                </a:solidFill>
                <a:effectLst/>
                <a:ea typeface="Times New Roman" panose="02020603050405020304" pitchFamily="18" charset="0"/>
              </a:rPr>
              <a:t> </a:t>
            </a:r>
            <a:r>
              <a:rPr lang="en-US" sz="3600" dirty="0">
                <a:solidFill>
                  <a:srgbClr val="FFFFFF"/>
                </a:solidFill>
                <a:effectLst/>
                <a:ea typeface="Times New Roman" panose="02020603050405020304" pitchFamily="18" charset="0"/>
              </a:rPr>
              <a:t>Options</a:t>
            </a:r>
            <a:br>
              <a:rPr lang="en-US" sz="3600" dirty="0">
                <a:solidFill>
                  <a:srgbClr val="FFFFFF"/>
                </a:solidFill>
                <a:effectLst/>
                <a:latin typeface="Times New Roman" panose="02020603050405020304" pitchFamily="18" charset="0"/>
                <a:ea typeface="Times New Roman" panose="02020603050405020304" pitchFamily="18" charset="0"/>
              </a:rPr>
            </a:br>
            <a:endParaRPr lang="en-US" sz="36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DAF26D0-5BC9-423B-886C-9E0F69B80F16}"/>
              </a:ext>
            </a:extLst>
          </p:cNvPr>
          <p:cNvSpPr>
            <a:spLocks noGrp="1"/>
          </p:cNvSpPr>
          <p:nvPr>
            <p:ph idx="1"/>
          </p:nvPr>
        </p:nvSpPr>
        <p:spPr>
          <a:xfrm>
            <a:off x="4742016" y="605896"/>
            <a:ext cx="6413663" cy="5646208"/>
          </a:xfrm>
        </p:spPr>
        <p:txBody>
          <a:bodyPr anchor="ctr">
            <a:normAutofit/>
          </a:bodyPr>
          <a:lstStyle/>
          <a:p>
            <a:pPr marL="0" indent="0">
              <a:buNone/>
            </a:pPr>
            <a:r>
              <a:rPr lang="en-US" dirty="0">
                <a:effectLst/>
                <a:latin typeface="Calibri" panose="020F0502020204030204" pitchFamily="34" charset="0"/>
                <a:ea typeface="Times New Roman" panose="02020603050405020304" pitchFamily="18" charset="0"/>
              </a:rPr>
              <a:t>U.S. Bank offers central or individual billing options. </a:t>
            </a:r>
          </a:p>
          <a:p>
            <a:pPr marL="0" indent="0">
              <a:buNone/>
            </a:pPr>
            <a:r>
              <a:rPr lang="en-US" dirty="0">
                <a:effectLst/>
                <a:latin typeface="Calibri" panose="020F0502020204030204" pitchFamily="34" charset="0"/>
                <a:ea typeface="Times New Roman" panose="02020603050405020304" pitchFamily="18" charset="0"/>
              </a:rPr>
              <a:t>The organization may elect for each account to receive an individual statement with charges for a single account or a central account with combined billing of all charges for all accounts or groups of accounts. </a:t>
            </a:r>
          </a:p>
          <a:p>
            <a:pPr marL="0" indent="0">
              <a:buNone/>
            </a:pPr>
            <a:r>
              <a:rPr lang="en-US" dirty="0">
                <a:effectLst/>
                <a:latin typeface="Calibri" panose="020F0502020204030204" pitchFamily="34" charset="0"/>
                <a:ea typeface="Times New Roman" panose="02020603050405020304" pitchFamily="18" charset="0"/>
              </a:rPr>
              <a:t>U.S. Bank allows commercial card clients to choose between monthly or bi-weekly billing cycles and provides multiple statement delivery options to integrate with the organizations data management needs.</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803117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8272294-7A85-48D5-BC63-DFFDE178A524}"/>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effectLst/>
                <a:ea typeface="Times New Roman" panose="02020603050405020304" pitchFamily="18" charset="0"/>
                <a:cs typeface="Calibri" panose="020F0502020204030204" pitchFamily="34" charset="0"/>
              </a:rPr>
              <a:t>Billing Cycles</a:t>
            </a:r>
            <a:br>
              <a:rPr lang="en-US" sz="3600" dirty="0">
                <a:solidFill>
                  <a:srgbClr val="FFFFFF"/>
                </a:solidFill>
                <a:effectLst/>
                <a:ea typeface="Times New Roman" panose="02020603050405020304" pitchFamily="18" charset="0"/>
              </a:rPr>
            </a:br>
            <a:endParaRPr lang="en-US" sz="36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CF30C1A-EBA4-4E07-9817-5F125FBA4BDD}"/>
              </a:ext>
            </a:extLst>
          </p:cNvPr>
          <p:cNvSpPr>
            <a:spLocks noGrp="1"/>
          </p:cNvSpPr>
          <p:nvPr>
            <p:ph idx="1"/>
          </p:nvPr>
        </p:nvSpPr>
        <p:spPr>
          <a:xfrm>
            <a:off x="4742016" y="605896"/>
            <a:ext cx="6413663" cy="5646208"/>
          </a:xfrm>
        </p:spPr>
        <p:txBody>
          <a:bodyPr anchor="ctr">
            <a:normAutofit/>
          </a:bodyPr>
          <a:lstStyle/>
          <a:p>
            <a:r>
              <a:rPr lang="en-US" dirty="0">
                <a:effectLst/>
                <a:latin typeface="Calibri" panose="020F0502020204030204" pitchFamily="34" charset="0"/>
                <a:ea typeface="Times New Roman" panose="02020603050405020304" pitchFamily="18" charset="0"/>
              </a:rPr>
              <a:t>U.S. Bank offers 19 cycle dates, from the 6th through the 25th day of each month (exclusive of the 19th of each month). </a:t>
            </a:r>
          </a:p>
          <a:p>
            <a:r>
              <a:rPr lang="en-US" dirty="0">
                <a:effectLst/>
                <a:latin typeface="Calibri" panose="020F0502020204030204" pitchFamily="34" charset="0"/>
                <a:ea typeface="Times New Roman" panose="02020603050405020304" pitchFamily="18" charset="0"/>
              </a:rPr>
              <a:t>If the billing cycle date chosen falls on a Saturday, Sunday or holiday, the data is cycled at the end of the next business day.</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455629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A131C12-DA9C-4918-82AA-0241D5761B5D}"/>
              </a:ext>
            </a:extLst>
          </p:cNvPr>
          <p:cNvSpPr>
            <a:spLocks noGrp="1"/>
          </p:cNvSpPr>
          <p:nvPr>
            <p:ph type="title"/>
          </p:nvPr>
        </p:nvSpPr>
        <p:spPr>
          <a:xfrm>
            <a:off x="492370" y="605896"/>
            <a:ext cx="3084844" cy="5646208"/>
          </a:xfrm>
        </p:spPr>
        <p:txBody>
          <a:bodyPr anchor="ctr">
            <a:normAutofit/>
          </a:bodyPr>
          <a:lstStyle/>
          <a:p>
            <a:br>
              <a:rPr lang="en-US" sz="3600" dirty="0">
                <a:solidFill>
                  <a:srgbClr val="FFFFFF"/>
                </a:solidFill>
                <a:effectLst/>
                <a:latin typeface="Arial Black" panose="020B0A04020102020204" pitchFamily="34" charset="0"/>
                <a:ea typeface="Times New Roman" panose="02020603050405020304" pitchFamily="18" charset="0"/>
                <a:cs typeface="Calibri" panose="020F0502020204030204" pitchFamily="34" charset="0"/>
              </a:rPr>
            </a:br>
            <a:r>
              <a:rPr lang="en-US" sz="3600" dirty="0">
                <a:solidFill>
                  <a:srgbClr val="FFFFFF"/>
                </a:solidFill>
                <a:effectLst/>
                <a:ea typeface="Times New Roman" panose="02020603050405020304" pitchFamily="18" charset="0"/>
                <a:cs typeface="Calibri" panose="020F0502020204030204" pitchFamily="34" charset="0"/>
              </a:rPr>
              <a:t>Payment Terms</a:t>
            </a:r>
            <a:br>
              <a:rPr lang="en-US" sz="3600" dirty="0">
                <a:solidFill>
                  <a:srgbClr val="FFFFFF"/>
                </a:solidFill>
                <a:effectLst/>
                <a:latin typeface="Times New Roman" panose="02020603050405020304" pitchFamily="18" charset="0"/>
                <a:ea typeface="Times New Roman" panose="02020603050405020304" pitchFamily="18" charset="0"/>
              </a:rPr>
            </a:br>
            <a:endParaRPr lang="en-US" sz="36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A3CC03E-95E9-477C-9A37-833A4AD498F0}"/>
              </a:ext>
            </a:extLst>
          </p:cNvPr>
          <p:cNvSpPr>
            <a:spLocks noGrp="1"/>
          </p:cNvSpPr>
          <p:nvPr>
            <p:ph idx="1"/>
          </p:nvPr>
        </p:nvSpPr>
        <p:spPr>
          <a:xfrm>
            <a:off x="4742016" y="605896"/>
            <a:ext cx="6413663" cy="5646208"/>
          </a:xfrm>
        </p:spPr>
        <p:txBody>
          <a:bodyPr anchor="ctr">
            <a:normAutofit/>
          </a:bodyPr>
          <a:lstStyle/>
          <a:p>
            <a:r>
              <a:rPr lang="en-US" dirty="0">
                <a:effectLst/>
                <a:latin typeface="Calibri" panose="020F0502020204030204" pitchFamily="34" charset="0"/>
                <a:ea typeface="Times New Roman" panose="02020603050405020304" pitchFamily="18" charset="0"/>
              </a:rPr>
              <a:t>Payment is due </a:t>
            </a:r>
            <a:r>
              <a:rPr lang="en-US" b="1" dirty="0">
                <a:effectLst/>
                <a:latin typeface="Calibri" panose="020F0502020204030204" pitchFamily="34" charset="0"/>
                <a:ea typeface="Times New Roman" panose="02020603050405020304" pitchFamily="18" charset="0"/>
              </a:rPr>
              <a:t>within 45 days </a:t>
            </a:r>
            <a:r>
              <a:rPr lang="en-US" dirty="0">
                <a:effectLst/>
                <a:latin typeface="Calibri" panose="020F0502020204030204" pitchFamily="34" charset="0"/>
                <a:ea typeface="Times New Roman" panose="02020603050405020304" pitchFamily="18" charset="0"/>
              </a:rPr>
              <a:t>of the statement date.</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142860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30DBBD2-05B8-41CD-967D-5829D6B4300F}"/>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effectLst/>
                <a:ea typeface="Calibri" panose="020F0502020204030204" pitchFamily="34" charset="0"/>
                <a:cs typeface="Times New Roman" panose="02020603050405020304" pitchFamily="18" charset="0"/>
              </a:rPr>
              <a:t>U.S. Bank Payment Analytics</a:t>
            </a:r>
            <a:br>
              <a:rPr lang="en-US" sz="36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br>
            <a:endParaRPr lang="en-US" sz="36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E946F76-AF13-47D0-9170-29961EF7A86C}"/>
              </a:ext>
            </a:extLst>
          </p:cNvPr>
          <p:cNvSpPr>
            <a:spLocks noGrp="1"/>
          </p:cNvSpPr>
          <p:nvPr>
            <p:ph idx="1"/>
          </p:nvPr>
        </p:nvSpPr>
        <p:spPr>
          <a:xfrm>
            <a:off x="4742016" y="605896"/>
            <a:ext cx="6413663" cy="5646208"/>
          </a:xfrm>
        </p:spPr>
        <p:txBody>
          <a:bodyPr anchor="ctr">
            <a:normAutofit/>
          </a:bodyPr>
          <a:lstStyle/>
          <a:p>
            <a:pPr marL="0" marR="0">
              <a:spcBef>
                <a:spcPts val="0"/>
              </a:spcBef>
              <a:spcAft>
                <a:spcPts val="300"/>
              </a:spcAft>
            </a:pPr>
            <a:r>
              <a:rPr lang="en-US" dirty="0">
                <a:effectLst/>
                <a:latin typeface="Calibri" panose="020F0502020204030204" pitchFamily="34" charset="0"/>
                <a:ea typeface="Times New Roman" panose="02020603050405020304" pitchFamily="18" charset="0"/>
              </a:rPr>
              <a:t>U.S. Bank Payment Analytics is a web-based solution that enhances auditing practices by looking beyond the traditional card controls to provide 100% commercial card transaction monitoring. Using customizable rule templates, organization can automatically review all card transactions and flag suspected card misuse and out-of-policy spending. By automatically running policy rules on all transactions, Payment Analytics dramatically makes cardholder transaction monitoring more targeted, efficient and effective. Program Administrators can receive e-mail notifications of possible non-compliance and spend violations so they can safeguard against commercial card misuse and improve purchasing practices.</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Times New Roman" panose="02020603050405020304" pitchFamily="18" charset="0"/>
              </a:rPr>
              <a:t>Payment Analytics is available 24/7 and does not require new hardware or software. It automatically integrates commercial card transaction data.</a:t>
            </a:r>
            <a:endParaRPr lang="en-US"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75209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A094A26-E32B-4A8E-9DD5-9CB49706C418}"/>
              </a:ext>
            </a:extLst>
          </p:cNvPr>
          <p:cNvSpPr>
            <a:spLocks noGrp="1"/>
          </p:cNvSpPr>
          <p:nvPr>
            <p:ph type="title"/>
          </p:nvPr>
        </p:nvSpPr>
        <p:spPr>
          <a:xfrm>
            <a:off x="492370" y="605896"/>
            <a:ext cx="3084844" cy="5646208"/>
          </a:xfrm>
        </p:spPr>
        <p:txBody>
          <a:bodyPr anchor="ctr">
            <a:normAutofit/>
          </a:bodyPr>
          <a:lstStyle/>
          <a:p>
            <a:pPr marL="0" marR="0">
              <a:spcBef>
                <a:spcPts val="0"/>
              </a:spcBef>
              <a:spcAft>
                <a:spcPts val="0"/>
              </a:spcAft>
            </a:pPr>
            <a:br>
              <a:rPr lang="en-US" sz="3600" dirty="0">
                <a:solidFill>
                  <a:srgbClr val="FFFFFF"/>
                </a:solidFill>
                <a:effectLst/>
                <a:latin typeface="Times New Roman" panose="02020603050405020304" pitchFamily="18" charset="0"/>
                <a:ea typeface="Times New Roman" panose="02020603050405020304" pitchFamily="18" charset="0"/>
              </a:rPr>
            </a:br>
            <a:r>
              <a:rPr lang="en-US" sz="3600" dirty="0">
                <a:solidFill>
                  <a:srgbClr val="FFFFFF"/>
                </a:solidFill>
                <a:effectLst/>
                <a:ea typeface="Calibri" panose="020F0502020204030204" pitchFamily="34" charset="0"/>
                <a:cs typeface="Times New Roman" panose="02020603050405020304" pitchFamily="18" charset="0"/>
              </a:rPr>
              <a:t>Fraud Prevention Controls</a:t>
            </a:r>
            <a:br>
              <a:rPr lang="en-US" sz="36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br>
            <a:endParaRPr lang="en-US" sz="36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07CB73A-D6A7-4968-9167-F5E186F58897}"/>
              </a:ext>
            </a:extLst>
          </p:cNvPr>
          <p:cNvSpPr>
            <a:spLocks noGrp="1"/>
          </p:cNvSpPr>
          <p:nvPr>
            <p:ph idx="1"/>
          </p:nvPr>
        </p:nvSpPr>
        <p:spPr>
          <a:xfrm>
            <a:off x="4742016" y="605896"/>
            <a:ext cx="6413663" cy="5646208"/>
          </a:xfrm>
        </p:spPr>
        <p:txBody>
          <a:bodyPr anchor="ctr">
            <a:normAutofit/>
          </a:bodyPr>
          <a:lstStyle/>
          <a:p>
            <a:pPr marL="0" marR="0">
              <a:spcBef>
                <a:spcPts val="0"/>
              </a:spcBef>
              <a:spcAft>
                <a:spcPts val="300"/>
              </a:spcAft>
            </a:pPr>
            <a:r>
              <a:rPr lang="en-US" sz="1600" dirty="0">
                <a:effectLst/>
                <a:latin typeface="Calibri" panose="020F0502020204030204" pitchFamily="34" charset="0"/>
                <a:ea typeface="Times New Roman" panose="02020603050405020304" pitchFamily="18" charset="0"/>
              </a:rPr>
              <a:t>To address the potential unauthorized use of a card, account information or identity to obtaining goods or services, credit or funds by misrepresentation of identity or information, U.S. Bank provides a full range of fraud prevention and investigative services as part of its standard offering to clients. </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effectLst/>
                <a:latin typeface="Calibri" panose="020F0502020204030204" pitchFamily="34"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effectLst/>
                <a:latin typeface="Calibri" panose="020F0502020204030204" pitchFamily="34" charset="0"/>
                <a:ea typeface="Times New Roman" panose="02020603050405020304" pitchFamily="18" charset="0"/>
              </a:rPr>
              <a:t>Driven by a team of dedicated fraud professionals focused on best-in-class service and results for our clients, complete fraud life-cycle support includes:</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effectLst/>
                <a:latin typeface="Calibri" panose="020F0502020204030204" pitchFamily="34"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Blip>
                <a:blip r:embed="rId2"/>
              </a:buBlip>
              <a:tabLst>
                <a:tab pos="182880" algn="l"/>
                <a:tab pos="228600" algn="l"/>
                <a:tab pos="171450" algn="l"/>
                <a:tab pos="937260" algn="l"/>
              </a:tabLst>
            </a:pPr>
            <a:r>
              <a:rPr lang="en-US" sz="1600" u="none" strike="noStrike" dirty="0">
                <a:effectLst/>
                <a:latin typeface="Calibri" panose="020F0502020204030204" pitchFamily="34" charset="0"/>
                <a:ea typeface="Times New Roman" panose="02020603050405020304" pitchFamily="18" charset="0"/>
              </a:rPr>
              <a:t>Account Monitoring and Notification</a:t>
            </a:r>
            <a:endParaRPr lang="en-US" sz="1600" u="none" strike="noStrike"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Blip>
                <a:blip r:embed="rId2"/>
              </a:buBlip>
              <a:tabLst>
                <a:tab pos="182880" algn="l"/>
                <a:tab pos="228600" algn="l"/>
                <a:tab pos="171450" algn="l"/>
                <a:tab pos="937260" algn="l"/>
              </a:tabLst>
            </a:pPr>
            <a:r>
              <a:rPr lang="en-US" sz="1600" u="none" strike="noStrike" dirty="0">
                <a:effectLst/>
                <a:latin typeface="Calibri" panose="020F0502020204030204" pitchFamily="34" charset="0"/>
                <a:ea typeface="Times New Roman" panose="02020603050405020304" pitchFamily="18" charset="0"/>
              </a:rPr>
              <a:t>Development of Detection Strategies</a:t>
            </a:r>
            <a:endParaRPr lang="en-US" sz="1600" u="none" strike="noStrike"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Blip>
                <a:blip r:embed="rId2"/>
              </a:buBlip>
              <a:tabLst>
                <a:tab pos="182880" algn="l"/>
                <a:tab pos="228600" algn="l"/>
                <a:tab pos="171450" algn="l"/>
                <a:tab pos="937260" algn="l"/>
              </a:tabLst>
            </a:pPr>
            <a:r>
              <a:rPr lang="en-US" sz="1600" u="none" strike="noStrike" dirty="0">
                <a:effectLst/>
                <a:latin typeface="Calibri" panose="020F0502020204030204" pitchFamily="34" charset="0"/>
                <a:ea typeface="Times New Roman" panose="02020603050405020304" pitchFamily="18" charset="0"/>
              </a:rPr>
              <a:t>Customized Fraud Risk Controls</a:t>
            </a:r>
            <a:endParaRPr lang="en-US" sz="1600" u="none" strike="noStrike"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Blip>
                <a:blip r:embed="rId2"/>
              </a:buBlip>
              <a:tabLst>
                <a:tab pos="182880" algn="l"/>
                <a:tab pos="228600" algn="l"/>
                <a:tab pos="171450" algn="l"/>
                <a:tab pos="937260" algn="l"/>
              </a:tabLst>
            </a:pPr>
            <a:r>
              <a:rPr lang="en-US" sz="1600" u="none" strike="noStrike" dirty="0">
                <a:effectLst/>
                <a:latin typeface="Calibri" panose="020F0502020204030204" pitchFamily="34" charset="0"/>
                <a:ea typeface="Times New Roman" panose="02020603050405020304" pitchFamily="18" charset="0"/>
              </a:rPr>
              <a:t>Intelligence Gathering</a:t>
            </a:r>
            <a:endParaRPr lang="en-US" sz="1600" u="none" strike="noStrike"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Blip>
                <a:blip r:embed="rId2"/>
              </a:buBlip>
              <a:tabLst>
                <a:tab pos="182880" algn="l"/>
                <a:tab pos="228600" algn="l"/>
                <a:tab pos="171450" algn="l"/>
                <a:tab pos="937260" algn="l"/>
              </a:tabLst>
            </a:pPr>
            <a:r>
              <a:rPr lang="en-US" sz="1600" u="none" strike="noStrike" dirty="0">
                <a:effectLst/>
                <a:latin typeface="Calibri" panose="020F0502020204030204" pitchFamily="34" charset="0"/>
                <a:ea typeface="Times New Roman" panose="02020603050405020304" pitchFamily="18" charset="0"/>
              </a:rPr>
              <a:t>Complete Investigative Services</a:t>
            </a:r>
            <a:endParaRPr lang="en-US" sz="1600" u="none" strike="noStrike"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effectLst/>
                <a:latin typeface="Calibri" panose="020F0502020204030204" pitchFamily="34"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effectLst/>
                <a:latin typeface="Calibri" panose="020F0502020204030204" pitchFamily="34" charset="0"/>
                <a:ea typeface="Times New Roman" panose="02020603050405020304" pitchFamily="18" charset="0"/>
              </a:rPr>
              <a:t>The U.S. Bank Solution also addresses the potential for internal misuse. The most effective control against employee misuse comes from the organization in a set of well-documented and broadly published policies and procedures. </a:t>
            </a:r>
            <a:r>
              <a:rPr lang="en-US" sz="1600" dirty="0">
                <a:latin typeface="Calibri" panose="020F0502020204030204" pitchFamily="34" charset="0"/>
                <a:ea typeface="Times New Roman" panose="02020603050405020304" pitchFamily="18" charset="0"/>
              </a:rPr>
              <a:t>Your</a:t>
            </a:r>
            <a:r>
              <a:rPr lang="en-US" sz="1600" dirty="0">
                <a:effectLst/>
                <a:latin typeface="Calibri" panose="020F0502020204030204" pitchFamily="34" charset="0"/>
                <a:ea typeface="Times New Roman" panose="02020603050405020304" pitchFamily="18" charset="0"/>
              </a:rPr>
              <a:t> U.S. Bank Relationship Manager will assist the organization in compiling the documentation. Employee misuse will be greatly reduced—if not eliminated—when employees are made aware of the consequences for misusing the card or account, just as if an employee misuses other organization funds. For additional security, U.S. Bank provides liability insurance, and the Visa liability waiver program covers the organization up to $100,000 per cardholder account.</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dirty="0">
                <a:effectLst/>
                <a:latin typeface="Calibri" panose="020F0502020204030204" pitchFamily="34" charset="0"/>
                <a:ea typeface="Times New Roman" panose="02020603050405020304" pitchFamily="18" charset="0"/>
              </a:rPr>
              <a:t> </a:t>
            </a:r>
            <a:endParaRPr lang="en-US" sz="1600" dirty="0">
              <a:effectLst/>
              <a:latin typeface="Times New Roman" panose="02020603050405020304" pitchFamily="18" charset="0"/>
              <a:ea typeface="Times New Roman" panose="02020603050405020304" pitchFamily="18" charset="0"/>
            </a:endParaRPr>
          </a:p>
          <a:p>
            <a:endParaRPr lang="en-US" sz="1600" dirty="0"/>
          </a:p>
        </p:txBody>
      </p:sp>
    </p:spTree>
    <p:extLst>
      <p:ext uri="{BB962C8B-B14F-4D97-AF65-F5344CB8AC3E}">
        <p14:creationId xmlns:p14="http://schemas.microsoft.com/office/powerpoint/2010/main" val="3494183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CACE4A5-5A2A-4604-B3B8-F088E5FF469E}"/>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effectLst/>
                <a:ea typeface="Calibri" panose="020F0502020204030204" pitchFamily="34" charset="0"/>
                <a:cs typeface="Times New Roman" panose="02020603050405020304" pitchFamily="18" charset="0"/>
              </a:rPr>
              <a:t>Quarterly rebate</a:t>
            </a:r>
            <a:endParaRPr lang="en-US" sz="36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999689A-56BC-42A3-A951-0D2BFBB2CEE1}"/>
              </a:ext>
            </a:extLst>
          </p:cNvPr>
          <p:cNvSpPr>
            <a:spLocks noGrp="1"/>
          </p:cNvSpPr>
          <p:nvPr>
            <p:ph idx="1"/>
          </p:nvPr>
        </p:nvSpPr>
        <p:spPr>
          <a:xfrm>
            <a:off x="4742016" y="605896"/>
            <a:ext cx="6413663" cy="5646208"/>
          </a:xfrm>
        </p:spPr>
        <p:txBody>
          <a:bodyPr anchor="ctr">
            <a:normAutofit/>
          </a:bodyPr>
          <a:lstStyle/>
          <a:p>
            <a:r>
              <a:rPr lang="en-US" dirty="0">
                <a:effectLst/>
                <a:latin typeface="Calibri" panose="020F0502020204030204" pitchFamily="34" charset="0"/>
                <a:ea typeface="Calibri" panose="020F0502020204030204" pitchFamily="34" charset="0"/>
                <a:cs typeface="Arial" panose="020B0604020202020204" pitchFamily="34" charset="0"/>
              </a:rPr>
              <a:t>The agency’s performance rebate is calculated and paid quarterly based on net charge volume of all consortium members in the preceding quarter.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0543640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otalTime>23</TotalTime>
  <Words>1451</Words>
  <Application>Microsoft Office PowerPoint</Application>
  <PresentationFormat>Widescreen</PresentationFormat>
  <Paragraphs>96</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Black</vt:lpstr>
      <vt:lpstr>Calibri</vt:lpstr>
      <vt:lpstr>Calibri Light</vt:lpstr>
      <vt:lpstr>Helv</vt:lpstr>
      <vt:lpstr>Symbol</vt:lpstr>
      <vt:lpstr>Times New Roman</vt:lpstr>
      <vt:lpstr>Retrospect</vt:lpstr>
      <vt:lpstr>El Camino Real Charter High School</vt:lpstr>
      <vt:lpstr>CAL-Card </vt:lpstr>
      <vt:lpstr>CAL-Card Reporting Tools </vt:lpstr>
      <vt:lpstr>Billing Options </vt:lpstr>
      <vt:lpstr>Billing Cycles </vt:lpstr>
      <vt:lpstr> Payment Terms </vt:lpstr>
      <vt:lpstr>U.S. Bank Payment Analytics </vt:lpstr>
      <vt:lpstr> Fraud Prevention Controls </vt:lpstr>
      <vt:lpstr>Quarterly rebate</vt:lpstr>
      <vt:lpstr>INCENTIVE SHARE COMPONENTS</vt:lpstr>
      <vt:lpstr>Proposed Fees for CAL-Card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Camino Real Charter High School</dc:title>
  <dc:creator>Ana DeLosSanto</dc:creator>
  <cp:lastModifiedBy>Gregory Wood</cp:lastModifiedBy>
  <cp:revision>4</cp:revision>
  <dcterms:created xsi:type="dcterms:W3CDTF">2021-01-15T23:28:38Z</dcterms:created>
  <dcterms:modified xsi:type="dcterms:W3CDTF">2021-01-18T18:19:21Z</dcterms:modified>
</cp:coreProperties>
</file>