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10" r:id="rId2"/>
    <p:sldId id="443" r:id="rId3"/>
    <p:sldId id="446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57">
          <p15:clr>
            <a:srgbClr val="A4A3A4"/>
          </p15:clr>
        </p15:guide>
        <p15:guide id="2" orient="horz" pos="1205">
          <p15:clr>
            <a:srgbClr val="A4A3A4"/>
          </p15:clr>
        </p15:guide>
        <p15:guide id="3" orient="horz" pos="330">
          <p15:clr>
            <a:srgbClr val="A4A3A4"/>
          </p15:clr>
        </p15:guide>
        <p15:guide id="4" orient="horz" pos="642">
          <p15:clr>
            <a:srgbClr val="A4A3A4"/>
          </p15:clr>
        </p15:guide>
        <p15:guide id="5" orient="horz" pos="2037">
          <p15:clr>
            <a:srgbClr val="A4A3A4"/>
          </p15:clr>
        </p15:guide>
        <p15:guide id="6" orient="horz" pos="3856">
          <p15:clr>
            <a:srgbClr val="A4A3A4"/>
          </p15:clr>
        </p15:guide>
        <p15:guide id="7" pos="297">
          <p15:clr>
            <a:srgbClr val="A4A3A4"/>
          </p15:clr>
        </p15:guide>
        <p15:guide id="8" pos="5472">
          <p15:clr>
            <a:srgbClr val="A4A3A4"/>
          </p15:clr>
        </p15:guide>
        <p15:guide id="9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86B"/>
    <a:srgbClr val="FF0000"/>
    <a:srgbClr val="006AB6"/>
    <a:srgbClr val="CC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66" autoAdjust="0"/>
    <p:restoredTop sz="99878" autoAdjust="0"/>
  </p:normalViewPr>
  <p:slideViewPr>
    <p:cSldViewPr snapToGrid="0">
      <p:cViewPr varScale="1">
        <p:scale>
          <a:sx n="68" d="100"/>
          <a:sy n="68" d="100"/>
        </p:scale>
        <p:origin x="510" y="72"/>
      </p:cViewPr>
      <p:guideLst>
        <p:guide orient="horz" pos="4257"/>
        <p:guide orient="horz" pos="1205"/>
        <p:guide orient="horz" pos="330"/>
        <p:guide orient="horz" pos="642"/>
        <p:guide orient="horz" pos="2037"/>
        <p:guide orient="horz" pos="3856"/>
        <p:guide pos="297"/>
        <p:guide pos="5472"/>
        <p:guide pos="2879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1474" y="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2"/>
            <a:ext cx="3038145" cy="464205"/>
          </a:xfrm>
          <a:prstGeom prst="rect">
            <a:avLst/>
          </a:prstGeom>
        </p:spPr>
        <p:txBody>
          <a:bodyPr vert="horz" lIns="90956" tIns="45478" rIns="90956" bIns="45478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3A2CFD3-A71F-4D24-9069-E3C9E4CF20D5}" type="datetimeFigureOut">
              <a:rPr lang="en-US"/>
              <a:pPr>
                <a:defRPr/>
              </a:pPr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660"/>
            <a:ext cx="3038145" cy="464205"/>
          </a:xfrm>
          <a:prstGeom prst="rect">
            <a:avLst/>
          </a:prstGeom>
        </p:spPr>
        <p:txBody>
          <a:bodyPr vert="horz" lIns="90956" tIns="45478" rIns="90956" bIns="45478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30660"/>
            <a:ext cx="3038145" cy="464205"/>
          </a:xfrm>
          <a:prstGeom prst="rect">
            <a:avLst/>
          </a:prstGeom>
        </p:spPr>
        <p:txBody>
          <a:bodyPr vert="horz" lIns="90956" tIns="45478" rIns="90956" bIns="45478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66C2C78-7060-45BB-8315-28BA8DB845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15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3" tIns="46393" rIns="92783" bIns="4639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3" tIns="46393" rIns="92783" bIns="4639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416100"/>
            <a:ext cx="5607711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3" tIns="46393" rIns="92783" bIns="46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0660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3" tIns="46393" rIns="92783" bIns="4639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830660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83" tIns="46393" rIns="92783" bIns="4639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58919AB-EA35-49BE-9B28-9AD0C67E61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29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13351" indent="-274365" eaLnBrk="0" hangingPunct="0">
              <a:defRPr sz="3100">
                <a:solidFill>
                  <a:schemeClr val="tx1"/>
                </a:solidFill>
                <a:latin typeface="Arial" pitchFamily="34" charset="0"/>
              </a:defRPr>
            </a:lvl2pPr>
            <a:lvl3pPr marL="1097462" indent="-219493" eaLnBrk="0" hangingPunct="0">
              <a:defRPr sz="3100">
                <a:solidFill>
                  <a:schemeClr val="tx1"/>
                </a:solidFill>
                <a:latin typeface="Arial" pitchFamily="34" charset="0"/>
              </a:defRPr>
            </a:lvl3pPr>
            <a:lvl4pPr marL="1536447" indent="-219493" eaLnBrk="0" hangingPunct="0">
              <a:defRPr sz="3100">
                <a:solidFill>
                  <a:schemeClr val="tx1"/>
                </a:solidFill>
                <a:latin typeface="Arial" pitchFamily="34" charset="0"/>
              </a:defRPr>
            </a:lvl4pPr>
            <a:lvl5pPr marL="1975431" indent="-219493" eaLnBrk="0" hangingPunct="0">
              <a:defRPr sz="3100">
                <a:solidFill>
                  <a:schemeClr val="tx1"/>
                </a:solidFill>
                <a:latin typeface="Arial" pitchFamily="34" charset="0"/>
              </a:defRPr>
            </a:lvl5pPr>
            <a:lvl6pPr marL="2414416" indent="-21949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itchFamily="34" charset="0"/>
              </a:defRPr>
            </a:lvl6pPr>
            <a:lvl7pPr marL="2853401" indent="-21949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itchFamily="34" charset="0"/>
              </a:defRPr>
            </a:lvl7pPr>
            <a:lvl8pPr marL="3292386" indent="-21949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itchFamily="34" charset="0"/>
              </a:defRPr>
            </a:lvl8pPr>
            <a:lvl9pPr marL="3731372" indent="-21949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F256AC2-E113-4110-ABB5-F04AECE583E0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3" y="4414562"/>
            <a:ext cx="5142177" cy="41839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7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8723313" y="1662113"/>
            <a:ext cx="174625" cy="7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>
              <a:defRPr/>
            </a:pPr>
            <a:r>
              <a:rPr lang="en-US" sz="500" dirty="0">
                <a:solidFill>
                  <a:schemeClr val="bg1"/>
                </a:solidFill>
                <a:cs typeface="Arial" pitchFamily="34" charset="0"/>
              </a:rPr>
              <a:t>©</a:t>
            </a:r>
            <a:r>
              <a:rPr lang="en-US" sz="500" dirty="0">
                <a:solidFill>
                  <a:schemeClr val="bg1"/>
                </a:solidFill>
              </a:rPr>
              <a:t>UFS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1488" y="2273300"/>
            <a:ext cx="7599363" cy="1485900"/>
          </a:xfrm>
        </p:spPr>
        <p:txBody>
          <a:bodyPr wrap="square" anchor="b"/>
          <a:lstStyle>
            <a:lvl1pPr>
              <a:defRPr sz="3200" baseline="0"/>
            </a:lvl1pPr>
          </a:lstStyle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FYE 2018 Budget Presentation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1489" y="5427664"/>
            <a:ext cx="6240463" cy="1057275"/>
          </a:xfrm>
        </p:spPr>
        <p:txBody>
          <a:bodyPr/>
          <a:lstStyle>
            <a:lvl1pPr marL="0" indent="0">
              <a:buFontTx/>
              <a:buNone/>
              <a:defRPr sz="2200" baseline="0">
                <a:solidFill>
                  <a:srgbClr val="006AB6"/>
                </a:solidFill>
              </a:defRPr>
            </a:lvl1pPr>
          </a:lstStyle>
          <a:p>
            <a:r>
              <a:rPr lang="en-US" dirty="0"/>
              <a:t>Board Meeting</a:t>
            </a:r>
          </a:p>
          <a:p>
            <a:r>
              <a:rPr lang="en-US" dirty="0"/>
              <a:t>June 4, 2018</a:t>
            </a:r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304800" y="1266825"/>
            <a:ext cx="8418513" cy="9525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 userDrawn="1"/>
        </p:nvSpPr>
        <p:spPr bwMode="auto">
          <a:xfrm>
            <a:off x="0" y="1181100"/>
            <a:ext cx="9144000" cy="638175"/>
          </a:xfrm>
          <a:prstGeom prst="rect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1CA3C2-B936-482E-AE77-40D27C290F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909"/>
            <a:ext cx="1565564" cy="114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49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6C0C9-9661-4B46-8AFE-C42BD99407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3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4" y="457200"/>
            <a:ext cx="2052637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57200"/>
            <a:ext cx="6010275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235D0-322B-478D-9820-41627BE7BF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4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61975"/>
            <a:ext cx="8139112" cy="835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78BF7-874A-4D16-ACB5-3918445AA0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5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11FB7-738B-4D17-BF9D-B9DB10E1AB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3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9" y="1600200"/>
            <a:ext cx="4030663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49" y="1600200"/>
            <a:ext cx="4032251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BF1E-C086-4FEB-9FC5-149F025B2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5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A81F-D562-4A6F-B70B-1F9541D9B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20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42925"/>
            <a:ext cx="8139112" cy="835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0E98C-7976-4AF7-B849-CC42DDEE7C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7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1CA9-5E96-4E7D-BAD9-2F99AEAD2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1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B5AE-07FC-401A-8AF3-8F331B53AF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2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1342-11B3-4337-A1C8-F4487FA435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64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50444" y="754978"/>
            <a:ext cx="8139112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1600200"/>
            <a:ext cx="821531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908800" y="6451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endParaRPr lang="en-US" sz="1000" dirty="0">
              <a:solidFill>
                <a:srgbClr val="063DE8"/>
              </a:solidFill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1277938"/>
            <a:ext cx="9144000" cy="60325"/>
          </a:xfrm>
          <a:prstGeom prst="rect">
            <a:avLst/>
          </a:prstGeom>
          <a:gradFill rotWithShape="1">
            <a:gsLst>
              <a:gs pos="0">
                <a:srgbClr val="7030A0"/>
              </a:gs>
              <a:gs pos="100000">
                <a:srgbClr val="006AB6">
                  <a:gamma/>
                  <a:tint val="9412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 dirty="0"/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5315FF2D-4AA6-46F8-9C39-32B2393821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71488" y="6527800"/>
            <a:ext cx="2362200" cy="330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AB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Confidential – CFO’s Office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3429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E0843844-A612-4F32-9CC7-F9F52C3CF3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900" y="40909"/>
            <a:ext cx="1565564" cy="114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9" r:id="rId2"/>
    <p:sldLayoutId id="2147483802" r:id="rId3"/>
    <p:sldLayoutId id="2147483803" r:id="rId4"/>
    <p:sldLayoutId id="2147483804" r:id="rId5"/>
    <p:sldLayoutId id="2147483805" r:id="rId6"/>
    <p:sldLayoutId id="2147483800" r:id="rId7"/>
    <p:sldLayoutId id="2147483806" r:id="rId8"/>
    <p:sldLayoutId id="2147483807" r:id="rId9"/>
    <p:sldLayoutId id="2147483808" r:id="rId10"/>
    <p:sldLayoutId id="21474838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AB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AB6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AB6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AB6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AB6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AB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AB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AB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AB6"/>
          </a:solidFill>
          <a:latin typeface="Arial" pitchFamily="34" charset="0"/>
        </a:defRPr>
      </a:lvl9pPr>
    </p:titleStyle>
    <p:bodyStyle>
      <a:lvl1pPr marL="168275" indent="-168275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har char="•"/>
        <a:defRPr sz="2400">
          <a:solidFill>
            <a:srgbClr val="0070C0"/>
          </a:solidFill>
          <a:latin typeface="+mn-lt"/>
          <a:ea typeface="+mn-ea"/>
          <a:cs typeface="+mn-cs"/>
        </a:defRPr>
      </a:lvl1pPr>
      <a:lvl2pPr marL="508000" indent="-225425" algn="l" rtl="0" eaLnBrk="0" fontAlgn="base" hangingPunct="0">
        <a:lnSpc>
          <a:spcPct val="110000"/>
        </a:lnSpc>
        <a:spcBef>
          <a:spcPct val="25000"/>
        </a:spcBef>
        <a:spcAft>
          <a:spcPct val="0"/>
        </a:spcAft>
        <a:buChar char="–"/>
        <a:defRPr sz="2200">
          <a:solidFill>
            <a:srgbClr val="0070C0"/>
          </a:solidFill>
          <a:latin typeface="+mn-lt"/>
        </a:defRPr>
      </a:lvl2pPr>
      <a:lvl3pPr marL="795338" indent="-17303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200">
          <a:solidFill>
            <a:srgbClr val="0070C0"/>
          </a:solidFill>
          <a:latin typeface="+mn-lt"/>
        </a:defRPr>
      </a:lvl3pPr>
      <a:lvl4pPr marL="1082675" indent="-17303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C0"/>
          </a:solidFill>
          <a:latin typeface="+mn-lt"/>
        </a:defRPr>
      </a:lvl4pPr>
      <a:lvl5pPr marL="1370013" indent="-17303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0070C0"/>
          </a:solidFill>
          <a:latin typeface="+mn-lt"/>
        </a:defRPr>
      </a:lvl5pPr>
      <a:lvl6pPr marL="1827213" indent="-173038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6pPr>
      <a:lvl7pPr marL="2284413" indent="-173038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7pPr>
      <a:lvl8pPr marL="2741613" indent="-173038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8pPr>
      <a:lvl9pPr marL="3198813" indent="-173038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1489" y="2213770"/>
            <a:ext cx="7599363" cy="1485900"/>
          </a:xfrm>
        </p:spPr>
        <p:txBody>
          <a:bodyPr/>
          <a:lstStyle/>
          <a:p>
            <a:pPr eaLnBrk="1" hangingPunct="1"/>
            <a:r>
              <a:rPr lang="en-US" dirty="0"/>
              <a:t>American Rescue Plan (“ARP”)</a:t>
            </a:r>
            <a:br>
              <a:rPr lang="en-US" dirty="0"/>
            </a:br>
            <a:r>
              <a:rPr lang="en-US" dirty="0"/>
              <a:t>Funding</a:t>
            </a:r>
            <a:endParaRPr lang="en-US" sz="16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dirty="0"/>
              <a:t>Philip Salmon</a:t>
            </a:r>
          </a:p>
          <a:p>
            <a:pPr eaLnBrk="1" hangingPunct="1">
              <a:spcBef>
                <a:spcPts val="0"/>
              </a:spcBef>
            </a:pPr>
            <a:r>
              <a:rPr lang="en-US" dirty="0"/>
              <a:t>Board of Trustee Meeting</a:t>
            </a:r>
          </a:p>
          <a:p>
            <a:pPr eaLnBrk="1" hangingPunct="1">
              <a:spcBef>
                <a:spcPts val="0"/>
              </a:spcBef>
            </a:pPr>
            <a:r>
              <a:rPr lang="en-US" dirty="0"/>
              <a:t>9.20.21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7315200" y="57578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/>
            <a:endParaRPr lang="en-US" dirty="0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6488113" y="2873375"/>
            <a:ext cx="16113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American Rescue Plan (“ARP”)</a:t>
            </a:r>
          </a:p>
        </p:txBody>
      </p:sp>
      <p:sp>
        <p:nvSpPr>
          <p:cNvPr id="3" name="Rectangle 2"/>
          <p:cNvSpPr/>
          <p:nvPr/>
        </p:nvSpPr>
        <p:spPr>
          <a:xfrm>
            <a:off x="471488" y="1732897"/>
            <a:ext cx="8585426" cy="2031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Purpose: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support to help schools reopen, accelerate students’ academic growth, address inequities, implement CDC-recommended prevention strategies, and support student and educator social, emotional and mental health needs.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2611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Personnel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F7B316-281A-4F7C-8F77-06090F5C5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129" y="1509858"/>
            <a:ext cx="7129829" cy="494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3733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17365</TotalTime>
  <Words>60</Words>
  <Application>Microsoft Office PowerPoint</Application>
  <PresentationFormat>On-screen Show (4:3)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Blank Presentation</vt:lpstr>
      <vt:lpstr>American Rescue Plan (“ARP”) Funding</vt:lpstr>
      <vt:lpstr>American Rescue Plan (“ARP”)</vt:lpstr>
      <vt:lpstr>Personnel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Budget Presentation</dc:title>
  <dc:creator>Philip Salmon</dc:creator>
  <cp:lastModifiedBy>Philip Salmon</cp:lastModifiedBy>
  <cp:revision>24</cp:revision>
  <cp:lastPrinted>2020-08-26T15:16:02Z</cp:lastPrinted>
  <dcterms:created xsi:type="dcterms:W3CDTF">2020-04-28T17:42:20Z</dcterms:created>
  <dcterms:modified xsi:type="dcterms:W3CDTF">2021-09-20T20:37:16Z</dcterms:modified>
</cp:coreProperties>
</file>