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364" r:id="rId6"/>
    <p:sldId id="365" r:id="rId7"/>
    <p:sldId id="367" r:id="rId8"/>
    <p:sldId id="368" r:id="rId9"/>
  </p:sldIdLst>
  <p:sldSz cx="18288000" cy="10287000"/>
  <p:notesSz cx="7102475" cy="93884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 Bold" panose="02040802050405020203" pitchFamily="18" charset="0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Abich" initials="AA" lastIdx="6" clrIdx="0">
    <p:extLst>
      <p:ext uri="{19B8F6BF-5375-455C-9EA6-DF929625EA0E}">
        <p15:presenceInfo xmlns:p15="http://schemas.microsoft.com/office/powerpoint/2012/main" userId="S-1-5-21-3299383778-1275647978-2047874352-6155797" providerId="AD"/>
      </p:ext>
    </p:extLst>
  </p:cmAuthor>
  <p:cmAuthor id="2" name="Darius Fequiere" initials="DF" lastIdx="1" clrIdx="1">
    <p:extLst>
      <p:ext uri="{19B8F6BF-5375-455C-9EA6-DF929625EA0E}">
        <p15:presenceInfo xmlns:p15="http://schemas.microsoft.com/office/powerpoint/2012/main" userId="S::darius.fequiere@caminonuevo.org::18756fa3-886a-4b20-a8be-5b948759bc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F00"/>
    <a:srgbClr val="F5F5F5"/>
    <a:srgbClr val="025D63"/>
    <a:srgbClr val="EEA900"/>
    <a:srgbClr val="D0E0F4"/>
    <a:srgbClr val="008289"/>
    <a:srgbClr val="FFDF00"/>
    <a:srgbClr val="80BC3E"/>
    <a:srgbClr val="FFE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CC032-EE8E-4151-8421-D92BEDF1664B}" v="721" dt="2022-01-06T23:03:00.127"/>
    <p1510:client id="{BFCACF27-0376-48D7-9EED-5D0868C551C6}" v="24" dt="2022-01-07T01:05:00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66" autoAdjust="0"/>
  </p:normalViewPr>
  <p:slideViewPr>
    <p:cSldViewPr snapToGrid="0">
      <p:cViewPr varScale="1">
        <p:scale>
          <a:sx n="34" d="100"/>
          <a:sy n="34" d="100"/>
        </p:scale>
        <p:origin x="5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991FBAE-79AF-8A4B-A082-03FC9CF4BB5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8446BEA-7189-6F42-9EAF-EE693391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9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not fully taking advantage of the TK population for enrollment and creating a TK-8 pipeline for families.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9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67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9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0" y="0"/>
            <a:ext cx="12192000" cy="6324600"/>
          </a:xfrm>
          <a:prstGeom prst="rect">
            <a:avLst/>
          </a:prstGeom>
          <a:solidFill>
            <a:srgbClr val="D65F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16358" y="5125350"/>
            <a:ext cx="6112358" cy="5161650"/>
          </a:xfrm>
          <a:prstGeom prst="rect">
            <a:avLst/>
          </a:prstGeom>
          <a:solidFill>
            <a:srgbClr val="005E6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0387" r="10387"/>
          <a:stretch>
            <a:fillRect/>
          </a:stretch>
        </p:blipFill>
        <p:spPr>
          <a:xfrm>
            <a:off x="-16358" y="0"/>
            <a:ext cx="6112358" cy="514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318" r="1318"/>
          <a:stretch>
            <a:fillRect/>
          </a:stretch>
        </p:blipFill>
        <p:spPr>
          <a:xfrm>
            <a:off x="6096000" y="6107723"/>
            <a:ext cx="6096000" cy="4179277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192000" y="6282821"/>
            <a:ext cx="6096000" cy="4179277"/>
          </a:xfrm>
          <a:prstGeom prst="rect">
            <a:avLst/>
          </a:prstGeom>
          <a:solidFill>
            <a:srgbClr val="ECAA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8176" y="6042773"/>
            <a:ext cx="4823290" cy="32155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972705" y="7165405"/>
            <a:ext cx="400567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85"/>
              </a:lnSpc>
            </a:pPr>
            <a:r>
              <a:rPr lang="en-US" sz="3500" spc="-87">
                <a:solidFill>
                  <a:srgbClr val="FFFFFF"/>
                </a:solidFill>
                <a:latin typeface="Georgia Bold"/>
              </a:rPr>
              <a:t>January 2022</a:t>
            </a:r>
            <a:endParaRPr lang="en-US" sz="3500" spc="-87" dirty="0">
              <a:solidFill>
                <a:srgbClr val="FFFFFF"/>
              </a:solidFill>
              <a:latin typeface="Georgia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0AA6DF-F7AF-4311-B033-D98B58F6FFB6}"/>
              </a:ext>
            </a:extLst>
          </p:cNvPr>
          <p:cNvSpPr txBox="1"/>
          <p:nvPr/>
        </p:nvSpPr>
        <p:spPr>
          <a:xfrm>
            <a:off x="7028468" y="976390"/>
            <a:ext cx="10588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CEO 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05326" y="467173"/>
            <a:ext cx="6498460" cy="9269328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2AE28-308D-4AA1-9D07-54788424457A}"/>
              </a:ext>
            </a:extLst>
          </p:cNvPr>
          <p:cNvSpPr txBox="1"/>
          <p:nvPr/>
        </p:nvSpPr>
        <p:spPr>
          <a:xfrm>
            <a:off x="1114425" y="1114426"/>
            <a:ext cx="5214937" cy="7443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TK Legislation: Universal TK</a:t>
            </a:r>
            <a:endParaRPr lang="en-US" sz="7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308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99FF3-2DCB-43CB-B5ED-5D6476F02B79}"/>
              </a:ext>
            </a:extLst>
          </p:cNvPr>
          <p:cNvSpPr txBox="1"/>
          <p:nvPr/>
        </p:nvSpPr>
        <p:spPr>
          <a:xfrm>
            <a:off x="1402080" y="2514600"/>
            <a:ext cx="1536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/>
          </a:p>
          <a:p>
            <a:endParaRPr lang="en-US" sz="4000" b="1" dirty="0"/>
          </a:p>
          <a:p>
            <a:r>
              <a:rPr lang="en-US" sz="4000" b="1" dirty="0"/>
              <a:t>SB 130 Trailer Bill – Transitional Kindergarten Roll Out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47FF4A-C4AB-4B94-B7B6-C3C264687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40721"/>
              </p:ext>
            </p:extLst>
          </p:nvPr>
        </p:nvGraphicFramePr>
        <p:xfrm>
          <a:off x="2030931" y="4666952"/>
          <a:ext cx="14104218" cy="4815840"/>
        </p:xfrm>
        <a:graphic>
          <a:graphicData uri="http://schemas.openxmlformats.org/drawingml/2006/table">
            <a:tbl>
              <a:tblPr/>
              <a:tblGrid>
                <a:gridCol w="2727798">
                  <a:extLst>
                    <a:ext uri="{9D8B030D-6E8A-4147-A177-3AD203B41FA5}">
                      <a16:colId xmlns:a16="http://schemas.microsoft.com/office/drawing/2014/main" val="3154342651"/>
                    </a:ext>
                  </a:extLst>
                </a:gridCol>
                <a:gridCol w="5656020">
                  <a:extLst>
                    <a:ext uri="{9D8B030D-6E8A-4147-A177-3AD203B41FA5}">
                      <a16:colId xmlns:a16="http://schemas.microsoft.com/office/drawing/2014/main" val="2340422452"/>
                    </a:ext>
                  </a:extLst>
                </a:gridCol>
                <a:gridCol w="5720400">
                  <a:extLst>
                    <a:ext uri="{9D8B030D-6E8A-4147-A177-3AD203B41FA5}">
                      <a16:colId xmlns:a16="http://schemas.microsoft.com/office/drawing/2014/main" val="4111468647"/>
                    </a:ext>
                  </a:extLst>
                </a:gridCol>
              </a:tblGrid>
              <a:tr h="511279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Enrollment Requirement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Class Size</a:t>
                      </a: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74922"/>
                  </a:ext>
                </a:extLst>
              </a:tr>
              <a:tr h="8595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Current: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5th birthday between September 2 and December 2*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772842"/>
                  </a:ext>
                </a:extLst>
              </a:tr>
              <a:tr h="8595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2022–23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5th birthday between September 2 and February 2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one adult for every 12 pupils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635781"/>
                  </a:ext>
                </a:extLst>
              </a:tr>
              <a:tr h="8595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2023-24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5th birthday between September 2 and April 2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one adult for every 10 pupils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613020"/>
                  </a:ext>
                </a:extLst>
              </a:tr>
              <a:tr h="8595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2024-25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5th birthday between September 2 and June 2</a:t>
                      </a: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one adult for every 10 pupils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28466"/>
                  </a:ext>
                </a:extLst>
              </a:tr>
              <a:tr h="51127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2025-26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4th birthday by September 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one adult for every 10 pupils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8647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C6370B-3AE4-4CF0-AF93-37B9ABDA74F4}"/>
              </a:ext>
            </a:extLst>
          </p:cNvPr>
          <p:cNvSpPr/>
          <p:nvPr/>
        </p:nvSpPr>
        <p:spPr>
          <a:xfrm>
            <a:off x="1402080" y="529977"/>
            <a:ext cx="11712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How many applications per year do we receive for TK?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EE2B4-7A2A-4DC4-859D-7B4297AE2443}"/>
              </a:ext>
            </a:extLst>
          </p:cNvPr>
          <p:cNvSpPr txBox="1"/>
          <p:nvPr/>
        </p:nvSpPr>
        <p:spPr>
          <a:xfrm>
            <a:off x="1844040" y="1237863"/>
            <a:ext cx="7071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71 applications for TK in 20-21</a:t>
            </a:r>
          </a:p>
          <a:p>
            <a:r>
              <a:rPr lang="en-US" sz="4000" dirty="0"/>
              <a:t>94 applications for TK in 21-22</a:t>
            </a:r>
          </a:p>
          <a:p>
            <a:r>
              <a:rPr lang="en-US" sz="4000" dirty="0"/>
              <a:t> 50 early applicants for 22-23</a:t>
            </a:r>
          </a:p>
        </p:txBody>
      </p:sp>
    </p:spTree>
    <p:extLst>
      <p:ext uri="{BB962C8B-B14F-4D97-AF65-F5344CB8AC3E}">
        <p14:creationId xmlns:p14="http://schemas.microsoft.com/office/powerpoint/2010/main" val="93138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99FF3-2DCB-43CB-B5ED-5D6476F02B79}"/>
              </a:ext>
            </a:extLst>
          </p:cNvPr>
          <p:cNvSpPr txBox="1"/>
          <p:nvPr/>
        </p:nvSpPr>
        <p:spPr>
          <a:xfrm>
            <a:off x="304800" y="967740"/>
            <a:ext cx="1650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TK Expansion Across CNCA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5718C8-3C00-4679-AFD1-C9589A4BF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96218"/>
              </p:ext>
            </p:extLst>
          </p:nvPr>
        </p:nvGraphicFramePr>
        <p:xfrm>
          <a:off x="1777041" y="1923321"/>
          <a:ext cx="14733917" cy="514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580">
                  <a:extLst>
                    <a:ext uri="{9D8B030D-6E8A-4147-A177-3AD203B41FA5}">
                      <a16:colId xmlns:a16="http://schemas.microsoft.com/office/drawing/2014/main" val="1922079662"/>
                    </a:ext>
                  </a:extLst>
                </a:gridCol>
                <a:gridCol w="11203337">
                  <a:extLst>
                    <a:ext uri="{9D8B030D-6E8A-4147-A177-3AD203B41FA5}">
                      <a16:colId xmlns:a16="http://schemas.microsoft.com/office/drawing/2014/main" val="2606526171"/>
                    </a:ext>
                  </a:extLst>
                </a:gridCol>
              </a:tblGrid>
              <a:tr h="817408">
                <a:tc>
                  <a:txBody>
                    <a:bodyPr/>
                    <a:lstStyle/>
                    <a:p>
                      <a:r>
                        <a:rPr lang="en-US" sz="28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124201"/>
                  </a:ext>
                </a:extLst>
              </a:tr>
              <a:tr h="817408">
                <a:tc>
                  <a:txBody>
                    <a:bodyPr/>
                    <a:lstStyle/>
                    <a:p>
                      <a:r>
                        <a:rPr lang="en-US" sz="2800" dirty="0"/>
                        <a:t>Cisneros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 classroom available – adding 1 teacher and 2 part time T.A.s</a:t>
                      </a:r>
                    </a:p>
                    <a:p>
                      <a:r>
                        <a:rPr lang="en-US" sz="2800" dirty="0"/>
                        <a:t>Planning grant $62,665.00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325330"/>
                  </a:ext>
                </a:extLst>
              </a:tr>
              <a:tr h="817408">
                <a:tc>
                  <a:txBody>
                    <a:bodyPr/>
                    <a:lstStyle/>
                    <a:p>
                      <a:r>
                        <a:rPr lang="en-US" sz="2800" dirty="0"/>
                        <a:t>Kayne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Space planning needed – begin in 22-23 SY</a:t>
                      </a:r>
                    </a:p>
                    <a:p>
                      <a:r>
                        <a:rPr lang="en-US" sz="2800" dirty="0"/>
                        <a:t>$62,830.00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295608"/>
                  </a:ext>
                </a:extLst>
              </a:tr>
              <a:tr h="817408">
                <a:tc>
                  <a:txBody>
                    <a:bodyPr/>
                    <a:lstStyle/>
                    <a:p>
                      <a:r>
                        <a:rPr lang="en-US" sz="2800" dirty="0"/>
                        <a:t>Castellanos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 classroom available – adding 1 teacher and 2 part time T.A.’s</a:t>
                      </a:r>
                    </a:p>
                    <a:p>
                      <a:r>
                        <a:rPr lang="en-US" sz="2800" dirty="0"/>
                        <a:t>$65,530.00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818201"/>
                  </a:ext>
                </a:extLst>
              </a:tr>
              <a:tr h="1490568">
                <a:tc>
                  <a:txBody>
                    <a:bodyPr/>
                    <a:lstStyle/>
                    <a:p>
                      <a:r>
                        <a:rPr lang="en-US" sz="2800" dirty="0"/>
                        <a:t>Burlington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 TK classes (Currently at .5 TK) – expand by 1 classroom, 1 teacher and 2 part time T.A.’s </a:t>
                      </a:r>
                    </a:p>
                    <a:p>
                      <a:r>
                        <a:rPr lang="en-US" sz="2800" dirty="0"/>
                        <a:t>$62,330.00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68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27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99FF3-2DCB-43CB-B5ED-5D6476F02B79}"/>
              </a:ext>
            </a:extLst>
          </p:cNvPr>
          <p:cNvSpPr txBox="1"/>
          <p:nvPr/>
        </p:nvSpPr>
        <p:spPr>
          <a:xfrm>
            <a:off x="339305" y="191362"/>
            <a:ext cx="1650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TK Expansion at Burlington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DDD5C0-4141-4F90-ACFF-8D1835604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42908"/>
              </p:ext>
            </p:extLst>
          </p:nvPr>
        </p:nvGraphicFramePr>
        <p:xfrm>
          <a:off x="2717051" y="899248"/>
          <a:ext cx="13224565" cy="9354182"/>
        </p:xfrm>
        <a:graphic>
          <a:graphicData uri="http://schemas.openxmlformats.org/drawingml/2006/table">
            <a:tbl>
              <a:tblPr/>
              <a:tblGrid>
                <a:gridCol w="7378242">
                  <a:extLst>
                    <a:ext uri="{9D8B030D-6E8A-4147-A177-3AD203B41FA5}">
                      <a16:colId xmlns:a16="http://schemas.microsoft.com/office/drawing/2014/main" val="651465516"/>
                    </a:ext>
                  </a:extLst>
                </a:gridCol>
                <a:gridCol w="2032143">
                  <a:extLst>
                    <a:ext uri="{9D8B030D-6E8A-4147-A177-3AD203B41FA5}">
                      <a16:colId xmlns:a16="http://schemas.microsoft.com/office/drawing/2014/main" val="840794103"/>
                    </a:ext>
                  </a:extLst>
                </a:gridCol>
                <a:gridCol w="1907090">
                  <a:extLst>
                    <a:ext uri="{9D8B030D-6E8A-4147-A177-3AD203B41FA5}">
                      <a16:colId xmlns:a16="http://schemas.microsoft.com/office/drawing/2014/main" val="2261026696"/>
                    </a:ext>
                  </a:extLst>
                </a:gridCol>
                <a:gridCol w="1907090">
                  <a:extLst>
                    <a:ext uri="{9D8B030D-6E8A-4147-A177-3AD203B41FA5}">
                      <a16:colId xmlns:a16="http://schemas.microsoft.com/office/drawing/2014/main" val="1135843686"/>
                    </a:ext>
                  </a:extLst>
                </a:gridCol>
              </a:tblGrid>
              <a:tr h="56077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2021-22 Forecast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79778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Enrollment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575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602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602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24442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516.33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571.90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571.90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945618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Free and Reduced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867033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English Language Learners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19339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Unduplicated Low Income, EL, Foster Youth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19873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42078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14163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8011-8098 · Local Control Funding Formula Sources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6,201,009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7,050,894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7,270,404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18762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8100-8299 · Federal Revenue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2,800,704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2,139,782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1,855,899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56330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8300-8599 · Other State Revenue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1,133,146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874,157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813,148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39234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8600-8799 · Other Local Revenue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443,263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461,657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462,072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97125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Grants/Fundraising</a:t>
                      </a:r>
                    </a:p>
                  </a:txBody>
                  <a:tcPr marL="123648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12,502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10,000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7538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8999 · Other Prior Year Adjustment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52,793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10164"/>
                  </a:ext>
                </a:extLst>
              </a:tr>
              <a:tr h="245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INCOME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10,643,418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10,536,491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10,401,523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927836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2781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54031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· Certificated Salaries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2,732,208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2,883,474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2,918,824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19441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 · Classified Salaries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1,490,853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1,570,730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1,453,788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73678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 · Employee Benefits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1,398,548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1,608,477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1,601,917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08380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 · Supplies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1,293,534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757,852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704,019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35818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 · Operating Services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3,652,060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3,476,747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3,470,097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943809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 · Capital Outlay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151,769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152,316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138,654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39941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 · Other Outgo</a:t>
                      </a:r>
                    </a:p>
                  </a:txBody>
                  <a:tcPr marL="41216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25733"/>
                  </a:ext>
                </a:extLst>
              </a:tr>
              <a:tr h="245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10,718,971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10,449,596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10,287,299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22897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12386"/>
                  </a:ext>
                </a:extLst>
              </a:tr>
              <a:tr h="245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(75,553)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86,895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114,224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219437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74469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Ending Cash Balance</a:t>
                      </a:r>
                    </a:p>
                  </a:txBody>
                  <a:tcPr marL="4580" marR="4580" marT="4580" marB="3297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3,031,489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3,334,781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3,154,050 </a:t>
                      </a:r>
                    </a:p>
                  </a:txBody>
                  <a:tcPr marL="4580" marR="4580" marT="4580" marB="329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7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72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9494AE1DF744ABC1CF6B414EED86C" ma:contentTypeVersion="14" ma:contentTypeDescription="Create a new document." ma:contentTypeScope="" ma:versionID="1e97fd928de5a1ab08081152686738cc">
  <xsd:schema xmlns:xsd="http://www.w3.org/2001/XMLSchema" xmlns:xs="http://www.w3.org/2001/XMLSchema" xmlns:p="http://schemas.microsoft.com/office/2006/metadata/properties" xmlns:ns3="c0aba810-3cd6-49c8-a8eb-087ec31d1c0a" xmlns:ns4="eb2167e6-2038-458d-a660-422cc3c9ae99" targetNamespace="http://schemas.microsoft.com/office/2006/metadata/properties" ma:root="true" ma:fieldsID="eb3d0b89c5c83aaab4a476756644f812" ns3:_="" ns4:_="">
    <xsd:import namespace="c0aba810-3cd6-49c8-a8eb-087ec31d1c0a"/>
    <xsd:import namespace="eb2167e6-2038-458d-a660-422cc3c9ae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ba810-3cd6-49c8-a8eb-087ec31d1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167e6-2038-458d-a660-422cc3c9ae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F2DDC-D901-4C6D-9DAA-BF631C2CA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aba810-3cd6-49c8-a8eb-087ec31d1c0a"/>
    <ds:schemaRef ds:uri="eb2167e6-2038-458d-a660-422cc3c9ae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C6368A-6959-47CA-BFB6-9BA38F4203C1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c0aba810-3cd6-49c8-a8eb-087ec31d1c0a"/>
    <ds:schemaRef ds:uri="eb2167e6-2038-458d-a660-422cc3c9ae9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020942-22CF-467D-A2D4-957830E4FD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463</Words>
  <Application>Microsoft Office PowerPoint</Application>
  <PresentationFormat>Custom</PresentationFormat>
  <Paragraphs>141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Abich</dc:creator>
  <cp:lastModifiedBy>Adriana Abich</cp:lastModifiedBy>
  <cp:revision>2</cp:revision>
  <dcterms:created xsi:type="dcterms:W3CDTF">2021-11-04T16:58:37Z</dcterms:created>
  <dcterms:modified xsi:type="dcterms:W3CDTF">2022-01-07T01:06:00Z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0x010100C6D9494AE1DF744ABC1CF6B414EED86C</vt:lpwstr>
  </property>
</Properties>
</file>