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318" r:id="rId6"/>
    <p:sldId id="342" r:id="rId7"/>
    <p:sldId id="321" r:id="rId8"/>
    <p:sldId id="316" r:id="rId9"/>
    <p:sldId id="260" r:id="rId10"/>
    <p:sldId id="317" r:id="rId11"/>
    <p:sldId id="320" r:id="rId12"/>
    <p:sldId id="343" r:id="rId13"/>
    <p:sldId id="344" r:id="rId14"/>
    <p:sldId id="345" r:id="rId15"/>
    <p:sldId id="346" r:id="rId16"/>
    <p:sldId id="420" r:id="rId17"/>
    <p:sldId id="419" r:id="rId18"/>
  </p:sldIdLst>
  <p:sldSz cx="18288000" cy="10287000"/>
  <p:notesSz cx="7102475" cy="93884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 Bold" panose="02040802050405020203" pitchFamily="18" charset="0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F00"/>
    <a:srgbClr val="025D63"/>
    <a:srgbClr val="EEA900"/>
    <a:srgbClr val="D0E0F4"/>
    <a:srgbClr val="008289"/>
    <a:srgbClr val="FFDF00"/>
    <a:srgbClr val="80BC3E"/>
    <a:srgbClr val="FFE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2BE0F-FD3A-4361-A9BF-EF55BBA6F591}" v="1610" dt="2021-05-07T02:54:32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883" autoAdjust="0"/>
  </p:normalViewPr>
  <p:slideViewPr>
    <p:cSldViewPr>
      <p:cViewPr>
        <p:scale>
          <a:sx n="41" d="100"/>
          <a:sy n="41" d="100"/>
        </p:scale>
        <p:origin x="8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991FBAE-79AF-8A4B-A082-03FC9CF4BB50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8446BEA-7189-6F42-9EAF-EE693391E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9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8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87EE3-251D-4A27-AB0F-B66DAB7F6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3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2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3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46BEA-7189-6F42-9EAF-EE693391E2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0" y="0"/>
            <a:ext cx="12192000" cy="6324600"/>
          </a:xfrm>
          <a:prstGeom prst="rect">
            <a:avLst/>
          </a:prstGeom>
          <a:solidFill>
            <a:srgbClr val="D65F00"/>
          </a:solidFill>
        </p:spPr>
      </p:sp>
      <p:sp>
        <p:nvSpPr>
          <p:cNvPr id="3" name="AutoShape 3"/>
          <p:cNvSpPr/>
          <p:nvPr/>
        </p:nvSpPr>
        <p:spPr>
          <a:xfrm>
            <a:off x="-16358" y="5125350"/>
            <a:ext cx="6112358" cy="5161650"/>
          </a:xfrm>
          <a:prstGeom prst="rect">
            <a:avLst/>
          </a:prstGeom>
          <a:solidFill>
            <a:srgbClr val="005E6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387" r="10387"/>
          <a:stretch>
            <a:fillRect/>
          </a:stretch>
        </p:blipFill>
        <p:spPr>
          <a:xfrm>
            <a:off x="-16358" y="0"/>
            <a:ext cx="6112358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318" r="1318"/>
          <a:stretch>
            <a:fillRect/>
          </a:stretch>
        </p:blipFill>
        <p:spPr>
          <a:xfrm>
            <a:off x="6096000" y="6107723"/>
            <a:ext cx="6096000" cy="417927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192000" y="6282821"/>
            <a:ext cx="6096000" cy="4179277"/>
          </a:xfrm>
          <a:prstGeom prst="rect">
            <a:avLst/>
          </a:prstGeom>
          <a:solidFill>
            <a:srgbClr val="ECAA0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8176" y="6042773"/>
            <a:ext cx="4823290" cy="32155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28468" y="976390"/>
            <a:ext cx="10878532" cy="103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dirty="0">
                <a:solidFill>
                  <a:srgbClr val="FFFFFF"/>
                </a:solidFill>
                <a:latin typeface="Whitney 1 Bold"/>
              </a:rPr>
              <a:t>CEO Update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72705" y="7165405"/>
            <a:ext cx="400567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5"/>
              </a:lnSpc>
            </a:pPr>
            <a:r>
              <a:rPr lang="en-US" sz="3500" spc="-87" dirty="0">
                <a:solidFill>
                  <a:srgbClr val="FFFFFF"/>
                </a:solidFill>
                <a:latin typeface="Georgia Bold"/>
              </a:rPr>
              <a:t>May,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066C4-6864-4FE7-BABB-4B3342B359F5}"/>
              </a:ext>
            </a:extLst>
          </p:cNvPr>
          <p:cNvSpPr txBox="1"/>
          <p:nvPr/>
        </p:nvSpPr>
        <p:spPr>
          <a:xfrm>
            <a:off x="990600" y="876300"/>
            <a:ext cx="16002000" cy="129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chemeClr val="bg1"/>
                </a:solidFill>
              </a:rPr>
              <a:t>School Site Review – All Schools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	-Differentiated approach to school leadership support from VP of </a:t>
            </a:r>
          </a:p>
          <a:p>
            <a:r>
              <a:rPr lang="en-US" sz="4400" dirty="0">
                <a:solidFill>
                  <a:schemeClr val="bg1"/>
                </a:solidFill>
              </a:rPr>
              <a:t>	  Schools, VP of Curriculum &amp; Instruction and Content Team.</a:t>
            </a:r>
          </a:p>
          <a:p>
            <a:r>
              <a:rPr lang="en-US" sz="4400" dirty="0">
                <a:solidFill>
                  <a:schemeClr val="bg1"/>
                </a:solidFill>
              </a:rPr>
              <a:t>	- Identifying org-wide needs – PD, coaching, technology, 	  </a:t>
            </a:r>
          </a:p>
          <a:p>
            <a:r>
              <a:rPr lang="en-US" sz="4400" dirty="0">
                <a:solidFill>
                  <a:schemeClr val="bg1"/>
                </a:solidFill>
              </a:rPr>
              <a:t>	  curriculum, assessment.</a:t>
            </a:r>
          </a:p>
          <a:p>
            <a:r>
              <a:rPr lang="en-US" sz="4400" dirty="0">
                <a:solidFill>
                  <a:schemeClr val="bg1"/>
                </a:solidFill>
              </a:rPr>
              <a:t>	-Strategic plans for each school – Green, yellow and red tiers.</a:t>
            </a:r>
          </a:p>
          <a:p>
            <a:r>
              <a:rPr lang="en-US" sz="4400" dirty="0">
                <a:solidFill>
                  <a:schemeClr val="bg1"/>
                </a:solidFill>
              </a:rPr>
              <a:t>		-</a:t>
            </a:r>
            <a:r>
              <a:rPr lang="en-US" sz="4400" u="sng" dirty="0">
                <a:solidFill>
                  <a:schemeClr val="bg1"/>
                </a:solidFill>
              </a:rPr>
              <a:t>Improvement Plan </a:t>
            </a:r>
            <a:r>
              <a:rPr lang="en-US" sz="4400" dirty="0">
                <a:solidFill>
                  <a:schemeClr val="bg1"/>
                </a:solidFill>
              </a:rPr>
              <a:t>– CAS/EIS – Leadership team is working 			to identify the root causes and the strategies for </a:t>
            </a:r>
          </a:p>
          <a:p>
            <a:r>
              <a:rPr lang="en-US" sz="4400" dirty="0">
                <a:solidFill>
                  <a:schemeClr val="bg1"/>
                </a:solidFill>
              </a:rPr>
              <a:t>		improvement.  VP of Schools, VP of C&amp;I with Content team </a:t>
            </a:r>
          </a:p>
          <a:p>
            <a:r>
              <a:rPr lang="en-US" sz="4400" dirty="0">
                <a:solidFill>
                  <a:schemeClr val="bg1"/>
                </a:solidFill>
              </a:rPr>
              <a:t>		will support taking the draft to finalized report (renewal 				2024)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	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394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7758-4CD5-4D83-818C-C712B91A8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764000" cy="14700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Miramar Facilities </a:t>
            </a:r>
          </a:p>
        </p:txBody>
      </p:sp>
    </p:spTree>
    <p:extLst>
      <p:ext uri="{BB962C8B-B14F-4D97-AF65-F5344CB8AC3E}">
        <p14:creationId xmlns:p14="http://schemas.microsoft.com/office/powerpoint/2010/main" val="73062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066C4-6864-4FE7-BABB-4B3342B359F5}"/>
              </a:ext>
            </a:extLst>
          </p:cNvPr>
          <p:cNvSpPr txBox="1"/>
          <p:nvPr/>
        </p:nvSpPr>
        <p:spPr>
          <a:xfrm>
            <a:off x="381000" y="876300"/>
            <a:ext cx="16611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CSFA Agreement for Prop 1D Funding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	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>
                <a:solidFill>
                  <a:schemeClr val="bg1"/>
                </a:solidFill>
              </a:rPr>
              <a:t>Next Steps:</a:t>
            </a:r>
          </a:p>
          <a:p>
            <a:r>
              <a:rPr lang="en-US" sz="4400" dirty="0">
                <a:solidFill>
                  <a:schemeClr val="bg1"/>
                </a:solidFill>
              </a:rPr>
              <a:t>1. LAUSD settlement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AD2A5-5275-43B5-B6C8-BBBD5E259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38" y="2004506"/>
            <a:ext cx="17045523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FE92-F5A6-4AB7-975A-D02A3972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MIR Student Update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916F1-E526-4E0F-9D36-5AA7808A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4878" y="2578239"/>
            <a:ext cx="5811253" cy="65270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 caseworkers</a:t>
            </a:r>
          </a:p>
          <a:p>
            <a:r>
              <a:rPr lang="en-US" dirty="0">
                <a:solidFill>
                  <a:schemeClr val="bg1"/>
                </a:solidFill>
              </a:rPr>
              <a:t>Caseload status updates over the next 2 weeks</a:t>
            </a:r>
          </a:p>
          <a:p>
            <a:r>
              <a:rPr lang="en-US" dirty="0">
                <a:solidFill>
                  <a:schemeClr val="bg1"/>
                </a:solidFill>
              </a:rPr>
              <a:t>Granting extension for 3-4 caseworkers until EOY for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Registration support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94BC2-C8DF-4FBA-8F5F-B52CB8A9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68" y="2627419"/>
            <a:ext cx="10507578" cy="6315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70E33F-ABA1-4AA2-9396-BA6F6A6ADB4F}"/>
              </a:ext>
            </a:extLst>
          </p:cNvPr>
          <p:cNvSpPr txBox="1"/>
          <p:nvPr/>
        </p:nvSpPr>
        <p:spPr>
          <a:xfrm>
            <a:off x="5727032" y="9010141"/>
            <a:ext cx="54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*on-track to graduate, or enroll at Adult School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**including transferred students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NOTE: data as of 4/9/21</a:t>
            </a:r>
          </a:p>
        </p:txBody>
      </p:sp>
    </p:spTree>
    <p:extLst>
      <p:ext uri="{BB962C8B-B14F-4D97-AF65-F5344CB8AC3E}">
        <p14:creationId xmlns:p14="http://schemas.microsoft.com/office/powerpoint/2010/main" val="219982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FE92-F5A6-4AB7-975A-D02A3972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905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MIR Staff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916F1-E526-4E0F-9D36-5AA7808A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7373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Update on Match Meetings:</a:t>
            </a:r>
          </a:p>
          <a:p>
            <a:pPr marL="571500" indent="-571500"/>
            <a:r>
              <a:rPr lang="en-US" dirty="0">
                <a:solidFill>
                  <a:schemeClr val="bg1"/>
                </a:solidFill>
              </a:rPr>
              <a:t>CNCA has held 15 match meetings since January </a:t>
            </a:r>
          </a:p>
          <a:p>
            <a:pPr marL="571500" indent="-571500"/>
            <a:r>
              <a:rPr lang="en-US" dirty="0">
                <a:solidFill>
                  <a:schemeClr val="bg1"/>
                </a:solidFill>
              </a:rPr>
              <a:t>8 staff members have accepted positions at other CNCA sites (2 offers are pending)</a:t>
            </a:r>
          </a:p>
          <a:p>
            <a:pPr marL="571500" indent="-571500"/>
            <a:r>
              <a:rPr lang="en-US" dirty="0">
                <a:solidFill>
                  <a:schemeClr val="bg1"/>
                </a:solidFill>
              </a:rPr>
              <a:t>1 acceptance rescinded</a:t>
            </a:r>
          </a:p>
          <a:p>
            <a:pPr marL="571500" indent="-571500"/>
            <a:r>
              <a:rPr lang="en-US" dirty="0">
                <a:solidFill>
                  <a:schemeClr val="bg1"/>
                </a:solidFill>
              </a:rPr>
              <a:t>We continue to host match meetings as positions become available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End of Year Close Out</a:t>
            </a:r>
          </a:p>
          <a:p>
            <a:pPr marL="571500" indent="-571500"/>
            <a:r>
              <a:rPr lang="en-US" dirty="0">
                <a:solidFill>
                  <a:schemeClr val="bg1"/>
                </a:solidFill>
              </a:rPr>
              <a:t>The HR Team will begin to schedule exit meetings with MIR staff the week of May 17th.</a:t>
            </a:r>
          </a:p>
          <a:p>
            <a:pPr marL="971550" lvl="1" indent="-571500"/>
            <a:r>
              <a:rPr lang="en-US" dirty="0">
                <a:solidFill>
                  <a:schemeClr val="bg1"/>
                </a:solidFill>
              </a:rPr>
              <a:t>All feedback will be collected through the exit meeting process.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3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7758-4CD5-4D83-818C-C712B91A8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6764000" cy="147002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LAUSD Oversight Reports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67400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2B3CA5-885E-4583-8109-48CB2BA0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1" y="8601579"/>
            <a:ext cx="1970165" cy="131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836BF-17FF-42D4-8A08-9E1025049284}"/>
              </a:ext>
            </a:extLst>
          </p:cNvPr>
          <p:cNvSpPr txBox="1"/>
          <p:nvPr/>
        </p:nvSpPr>
        <p:spPr>
          <a:xfrm>
            <a:off x="556055" y="157490"/>
            <a:ext cx="173862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6000" dirty="0">
                <a:solidFill>
                  <a:schemeClr val="bg1"/>
                </a:solidFill>
              </a:rPr>
              <a:t>LAUSD Oversight – Annually</a:t>
            </a:r>
          </a:p>
          <a:p>
            <a:pPr>
              <a:spcAft>
                <a:spcPts val="900"/>
              </a:spcAft>
            </a:pPr>
            <a:endParaRPr lang="en-US" sz="6000" dirty="0">
              <a:solidFill>
                <a:schemeClr val="bg1"/>
              </a:solidFill>
            </a:endParaRPr>
          </a:p>
          <a:p>
            <a:pPr>
              <a:spcAft>
                <a:spcPts val="900"/>
              </a:spcAft>
            </a:pPr>
            <a:endParaRPr lang="en-US" sz="6000" dirty="0">
              <a:solidFill>
                <a:schemeClr val="bg1"/>
              </a:solidFill>
            </a:endParaRPr>
          </a:p>
          <a:p>
            <a:pPr>
              <a:spcAft>
                <a:spcPts val="900"/>
              </a:spcAft>
            </a:pPr>
            <a:endParaRPr lang="en-US" sz="6000" u="sng" dirty="0">
              <a:solidFill>
                <a:schemeClr val="bg1"/>
              </a:solidFill>
            </a:endParaRPr>
          </a:p>
          <a:p>
            <a:pPr>
              <a:spcAft>
                <a:spcPts val="900"/>
              </a:spcAft>
            </a:pPr>
            <a:endParaRPr lang="en-US" sz="6000" u="sng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6D29D-70F1-43F4-856D-B1DD6FF5A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88" y="2091356"/>
            <a:ext cx="17584681" cy="61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sp>
        <p:nvSpPr>
          <p:cNvPr id="5" name="AutoShape 2" descr="https://previews.dropbox.com/p/thumb/ABH24miMxlp2ZhHbdL_bcPqxGp-yoM9CTxs7AUoIwZQ9AG8kSypHrVZw2odYDN-ILDnSUOHuMJp_7EtFKqV-Ocw9J5nXh0CH-I-SbPSS2jA4a9pDd8K4QDIRdf1mJY-sniFXANx3n_eKkrAGQcwnprqt8BhqEA4xLKsxuQQao3Q4U1lMwvupeqy-VWzhfihBEqHsPx8Z3yEmU68tXLf4rY5umWsC5N76TFgNSlkc5XglOBKtafQuE2j4LdXKoemSBV-JqK_6IY-vt8A3rKkiP06OTgQgHrLhc5ah7jNDpSylK4rfmixBP2Ne6rB_qdzej6ng9xGnOj3ANoZ2qP_YYmj3yN5IsLGho8a59ry5AocfHfuVS2AXrXtABwTvPFBivfbGQTL6G17v-_NlERHNjM-TIxxvHfkHR_RI8cwS8LPeOXjI4n2ktdhq2T3jU5V_hXA/p.jpeg?fv_content=true&amp;size_mode=5">
            <a:extLst>
              <a:ext uri="{FF2B5EF4-FFF2-40B4-BE49-F238E27FC236}">
                <a16:creationId xmlns:a16="http://schemas.microsoft.com/office/drawing/2014/main" id="{EBD458EF-3CB5-4D66-B73A-1563805F2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4FBDF-E3ED-4345-859E-93F7F66ACF75}"/>
              </a:ext>
            </a:extLst>
          </p:cNvPr>
          <p:cNvSpPr txBox="1"/>
          <p:nvPr/>
        </p:nvSpPr>
        <p:spPr>
          <a:xfrm>
            <a:off x="990600" y="876300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Burlington – Oversight Results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C8C9C-B984-4C9A-A4A9-9C15A06A2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66221"/>
            <a:ext cx="17663323" cy="33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5A2D2-12CE-43B6-9F6A-C897C29F093E}"/>
              </a:ext>
            </a:extLst>
          </p:cNvPr>
          <p:cNvSpPr txBox="1"/>
          <p:nvPr/>
        </p:nvSpPr>
        <p:spPr>
          <a:xfrm>
            <a:off x="990600" y="876300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Miramar – Oversight Results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C4EEA-BBE7-4DC0-B275-7E4AC0E1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74" y="2267958"/>
            <a:ext cx="17389451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3A7174-B512-49D6-9554-12DCC7712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57" y="2400300"/>
            <a:ext cx="17151097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9355C-B7CD-4075-A5D1-044E16996F4C}"/>
              </a:ext>
            </a:extLst>
          </p:cNvPr>
          <p:cNvSpPr txBox="1"/>
          <p:nvPr/>
        </p:nvSpPr>
        <p:spPr>
          <a:xfrm>
            <a:off x="990600" y="876300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Kayne Siart – Oversight Results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125CA-E54E-4153-8686-D3C4750C166A}"/>
              </a:ext>
            </a:extLst>
          </p:cNvPr>
          <p:cNvSpPr txBox="1"/>
          <p:nvPr/>
        </p:nvSpPr>
        <p:spPr>
          <a:xfrm>
            <a:off x="990600" y="876300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CAS/EIS – Oversight Results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B477-F9F9-42BF-A69E-CCC3E32B2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1657"/>
            <a:ext cx="16230600" cy="2349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8087B-C196-4101-9748-501377DE2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107" y="3668512"/>
            <a:ext cx="14149785" cy="14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E8D90-A66E-4BC1-A764-DF324856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95500"/>
            <a:ext cx="16491532" cy="2123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066C4-6864-4FE7-BABB-4B3342B359F5}"/>
              </a:ext>
            </a:extLst>
          </p:cNvPr>
          <p:cNvSpPr txBox="1"/>
          <p:nvPr/>
        </p:nvSpPr>
        <p:spPr>
          <a:xfrm>
            <a:off x="990600" y="876300"/>
            <a:ext cx="1600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Cisneros – Oversight Results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035C4-661C-4A1C-BB45-2A364B74E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817" y="3864756"/>
            <a:ext cx="15802365" cy="18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1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8650" y="8601579"/>
            <a:ext cx="1970164" cy="131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066C4-6864-4FE7-BABB-4B3342B359F5}"/>
              </a:ext>
            </a:extLst>
          </p:cNvPr>
          <p:cNvSpPr txBox="1"/>
          <p:nvPr/>
        </p:nvSpPr>
        <p:spPr>
          <a:xfrm>
            <a:off x="990600" y="876300"/>
            <a:ext cx="1600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School Site Review – All Schools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10" name="Picture 2" descr="https://lh5.googleusercontent.com/1BJktlPvBLklZcWinMCCDqAcjNiCCI3nfpWsFEz6RTvqVPB2YjN2PiD-yVb5qDSj-j8o4ztrvZ94VZ1jHrDfr_3RqdyHMqu3IeBqTtKnKN5hL8T4NtI8FgdneM2h12R8EZqHuITj">
            <a:extLst>
              <a:ext uri="{FF2B5EF4-FFF2-40B4-BE49-F238E27FC236}">
                <a16:creationId xmlns:a16="http://schemas.microsoft.com/office/drawing/2014/main" id="{657B723C-2DC2-4B4D-9953-5D2BED83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14500"/>
            <a:ext cx="12931541" cy="79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9494AE1DF744ABC1CF6B414EED86C" ma:contentTypeVersion="13" ma:contentTypeDescription="Create a new document." ma:contentTypeScope="" ma:versionID="70650f44edabf35b9f7610fc8ed689e2">
  <xsd:schema xmlns:xsd="http://www.w3.org/2001/XMLSchema" xmlns:xs="http://www.w3.org/2001/XMLSchema" xmlns:p="http://schemas.microsoft.com/office/2006/metadata/properties" xmlns:ns3="c0aba810-3cd6-49c8-a8eb-087ec31d1c0a" xmlns:ns4="eb2167e6-2038-458d-a660-422cc3c9ae99" targetNamespace="http://schemas.microsoft.com/office/2006/metadata/properties" ma:root="true" ma:fieldsID="bd7bf4d03d1b4c99d410a8bd452d7122" ns3:_="" ns4:_="">
    <xsd:import namespace="c0aba810-3cd6-49c8-a8eb-087ec31d1c0a"/>
    <xsd:import namespace="eb2167e6-2038-458d-a660-422cc3c9ae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ba810-3cd6-49c8-a8eb-087ec31d1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167e6-2038-458d-a660-422cc3c9a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CA9EB6-8832-477A-8CCF-B37E6BAD5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ba810-3cd6-49c8-a8eb-087ec31d1c0a"/>
    <ds:schemaRef ds:uri="eb2167e6-2038-458d-a660-422cc3c9a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020942-22CF-467D-A2D4-957830E4F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6368A-6959-47CA-BFB6-9BA38F4203C1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b2167e6-2038-458d-a660-422cc3c9ae99"/>
    <ds:schemaRef ds:uri="c0aba810-3cd6-49c8-a8eb-087ec31d1c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323</Words>
  <Application>Microsoft Office PowerPoint</Application>
  <PresentationFormat>Custom</PresentationFormat>
  <Paragraphs>72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LAUSD Oversight Reports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Miramar Facilities </vt:lpstr>
      <vt:lpstr>PowerPoint Presentation</vt:lpstr>
      <vt:lpstr>MIR Student Update </vt:lpstr>
      <vt:lpstr>MIR Staff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Abich</dc:creator>
  <cp:lastModifiedBy>Adriana Abich</cp:lastModifiedBy>
  <cp:revision>29</cp:revision>
  <dcterms:created xsi:type="dcterms:W3CDTF">2021-02-18T23:50:04Z</dcterms:created>
  <dcterms:modified xsi:type="dcterms:W3CDTF">2021-05-07T15:14:33Z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0x010100C6D9494AE1DF744ABC1CF6B414EED86C</vt:lpwstr>
  </property>
</Properties>
</file>