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3" d="100"/>
          <a:sy n="123" d="100"/>
        </p:scale>
        <p:origin x="-680"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8255060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a:spcBef>
                <a:spcPts val="0"/>
              </a:spcBef>
              <a:spcAft>
                <a:spcPts val="0"/>
              </a:spcAft>
              <a:buNone/>
            </a:pPr>
            <a:fld id="{00000000-1234-1234-1234-123412341234}" type="slidenum">
              <a:rPr lang="en" sz="1000">
                <a:solidFill>
                  <a:schemeClr val="dk2"/>
                </a:solidFill>
              </a:rPr>
              <a:t>‹#›</a:t>
            </a:fld>
            <a:endParaRPr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hbr.org/2016/11/why-diverse-teams-are-smarter" TargetMode="External"/><Relationship Id="rId4" Type="http://schemas.openxmlformats.org/officeDocument/2006/relationships/hyperlink" Target="https://www.forbes.com/sites/tendayiviki/2016/12/06/why-diverse-teams-are-more-creative/%2353ccfbec7262" TargetMode="External"/><Relationship Id="rId5" Type="http://schemas.openxmlformats.org/officeDocument/2006/relationships/hyperlink" Target="https://www.scientificamerican.com/article/how-diversity-makes-us-smarter/" TargetMode="External"/><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Educational Excellence Committee</a:t>
            </a:r>
            <a:endParaRPr/>
          </a:p>
        </p:txBody>
      </p:sp>
      <p:sp>
        <p:nvSpPr>
          <p:cNvPr id="55" name="Shape 5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Diversity Subcommittee Update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1" name="Shape 6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38000"/>
              </a:lnSpc>
              <a:spcBef>
                <a:spcPts val="0"/>
              </a:spcBef>
              <a:spcAft>
                <a:spcPts val="0"/>
              </a:spcAft>
              <a:buNone/>
            </a:pPr>
            <a:r>
              <a:rPr lang="en"/>
              <a:t>EEC- Diversity Sub-Committee is in the process of working on developing recommendations for the board for the April board meeting. Our ongoing committee work is focused on 4 areas:</a:t>
            </a:r>
            <a:endParaRPr/>
          </a:p>
          <a:p>
            <a:pPr marL="914400" lvl="1" indent="-298450" rtl="0">
              <a:lnSpc>
                <a:spcPct val="138000"/>
              </a:lnSpc>
              <a:spcBef>
                <a:spcPts val="0"/>
              </a:spcBef>
              <a:spcAft>
                <a:spcPts val="0"/>
              </a:spcAft>
              <a:buClr>
                <a:schemeClr val="dk1"/>
              </a:buClr>
              <a:buSzPts val="1100"/>
              <a:buChar char="■"/>
            </a:pPr>
            <a:r>
              <a:rPr lang="en"/>
              <a:t>Lottery structure</a:t>
            </a:r>
            <a:endParaRPr/>
          </a:p>
          <a:p>
            <a:pPr marL="914400" lvl="1" indent="-298450" rtl="0">
              <a:lnSpc>
                <a:spcPct val="138000"/>
              </a:lnSpc>
              <a:spcBef>
                <a:spcPts val="0"/>
              </a:spcBef>
              <a:spcAft>
                <a:spcPts val="0"/>
              </a:spcAft>
              <a:buClr>
                <a:schemeClr val="dk1"/>
              </a:buClr>
              <a:buSzPts val="1100"/>
              <a:buChar char="■"/>
            </a:pPr>
            <a:r>
              <a:rPr lang="en"/>
              <a:t>Measurements to track diversity</a:t>
            </a:r>
            <a:endParaRPr/>
          </a:p>
          <a:p>
            <a:pPr marL="914400" lvl="1" indent="-298450" rtl="0">
              <a:lnSpc>
                <a:spcPct val="138000"/>
              </a:lnSpc>
              <a:spcBef>
                <a:spcPts val="0"/>
              </a:spcBef>
              <a:spcAft>
                <a:spcPts val="0"/>
              </a:spcAft>
              <a:buClr>
                <a:schemeClr val="dk1"/>
              </a:buClr>
              <a:buSzPts val="1100"/>
              <a:buChar char="■"/>
            </a:pPr>
            <a:r>
              <a:rPr lang="en"/>
              <a:t>Recruitment strategies</a:t>
            </a:r>
            <a:endParaRPr/>
          </a:p>
          <a:p>
            <a:pPr marL="914400" lvl="1" indent="-298450" rtl="0">
              <a:lnSpc>
                <a:spcPct val="138000"/>
              </a:lnSpc>
              <a:spcBef>
                <a:spcPts val="0"/>
              </a:spcBef>
              <a:spcAft>
                <a:spcPts val="0"/>
              </a:spcAft>
              <a:buClr>
                <a:schemeClr val="dk1"/>
              </a:buClr>
              <a:buSzPts val="1100"/>
              <a:buChar char="■"/>
            </a:pPr>
            <a:r>
              <a:rPr lang="en"/>
              <a:t>Parent communication as work to increase diversity evolves</a:t>
            </a:r>
            <a:endParaRPr/>
          </a:p>
          <a:p>
            <a:pPr marL="0" lvl="0" indent="0">
              <a:spcBef>
                <a:spcPts val="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A Little Background</a:t>
            </a:r>
            <a:endParaRPr/>
          </a:p>
        </p:txBody>
      </p:sp>
      <p:sp>
        <p:nvSpPr>
          <p:cNvPr id="67" name="Shape 6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298450" rtl="0">
              <a:lnSpc>
                <a:spcPct val="138000"/>
              </a:lnSpc>
              <a:spcBef>
                <a:spcPts val="0"/>
              </a:spcBef>
              <a:spcAft>
                <a:spcPts val="0"/>
              </a:spcAft>
              <a:buClr>
                <a:schemeClr val="dk1"/>
              </a:buClr>
              <a:buSzPts val="1100"/>
              <a:buChar char="○"/>
            </a:pPr>
            <a:r>
              <a:rPr lang="en"/>
              <a:t>EEC has been formally working on issues surrounding diversity since 2014. In 2015, the board unanimously voted to work toward creating racial and socioeconomic diversity that matched Wake county by 2021. </a:t>
            </a:r>
            <a:endParaRPr/>
          </a:p>
          <a:p>
            <a:pPr marL="0" lvl="0" indent="0" rtl="0">
              <a:lnSpc>
                <a:spcPct val="138000"/>
              </a:lnSpc>
              <a:spcBef>
                <a:spcPts val="0"/>
              </a:spcBef>
              <a:spcAft>
                <a:spcPts val="0"/>
              </a:spcAft>
              <a:buNone/>
            </a:pPr>
            <a:endParaRPr/>
          </a:p>
          <a:p>
            <a:pPr marL="457200" lvl="0" indent="-298450" rtl="0">
              <a:lnSpc>
                <a:spcPct val="138000"/>
              </a:lnSpc>
              <a:spcBef>
                <a:spcPts val="0"/>
              </a:spcBef>
              <a:spcAft>
                <a:spcPts val="0"/>
              </a:spcAft>
              <a:buClr>
                <a:schemeClr val="dk1"/>
              </a:buClr>
              <a:buSzPts val="1100"/>
              <a:buChar char="○"/>
            </a:pPr>
            <a:r>
              <a:rPr lang="en"/>
              <a:t>Due to strong interest in supporting increased diversity at Exploris, a faculty committee was also formed this year to address additional considerations related to meals, transportation, costs of scholarships and before/after care, and academic supports</a:t>
            </a:r>
            <a:endParaRPr/>
          </a:p>
          <a:p>
            <a:pPr marL="0" lvl="0" indent="0">
              <a:spcBef>
                <a:spcPts val="0"/>
              </a:spcBef>
              <a:spcAft>
                <a:spcPts val="0"/>
              </a:spcAft>
              <a:buClr>
                <a:schemeClr val="dk1"/>
              </a:buClr>
              <a:buSzPts val="1100"/>
              <a:buFont typeface="Arial"/>
              <a:buNone/>
            </a:pPr>
            <a:endParaRPr/>
          </a:p>
          <a:p>
            <a:pPr marL="0" lvl="0" indent="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Relevant History of Charter Schools in NC</a:t>
            </a:r>
            <a:endParaRPr/>
          </a:p>
        </p:txBody>
      </p:sp>
      <p:sp>
        <p:nvSpPr>
          <p:cNvPr id="73" name="Shape 7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100">
                <a:solidFill>
                  <a:schemeClr val="dk1"/>
                </a:solidFill>
              </a:rPr>
              <a:t>“Taken together, our findings imply that the charter schools in North Carolina are increasingly serving the interests of relatively able white students in racially imbalanced schools.” </a:t>
            </a:r>
            <a:endParaRPr sz="1100">
              <a:solidFill>
                <a:schemeClr val="dk1"/>
              </a:solidFill>
            </a:endParaRPr>
          </a:p>
          <a:p>
            <a:pPr marL="0" lvl="0" indent="0">
              <a:spcBef>
                <a:spcPts val="1600"/>
              </a:spcBef>
              <a:spcAft>
                <a:spcPts val="0"/>
              </a:spcAft>
              <a:buNone/>
            </a:pPr>
            <a:r>
              <a:rPr lang="en" sz="1100">
                <a:solidFill>
                  <a:schemeClr val="dk1"/>
                </a:solidFill>
              </a:rPr>
              <a:t>“When Republicans in North Carolina first raised the possibility of charter school legislation in the mid-1990s, advocates for poor and minority students were strongly opposed. This opposition may have reflected the state’s historical experience with school choice during the 1960s when “freedom academies” were established to provide a way for white students to avoid integrated schools (Myers 2004).” </a:t>
            </a:r>
            <a:endParaRPr sz="1100">
              <a:solidFill>
                <a:schemeClr val="dk1"/>
              </a:solidFill>
            </a:endParaRPr>
          </a:p>
          <a:p>
            <a:pPr marL="0" lvl="0" indent="0">
              <a:spcBef>
                <a:spcPts val="1600"/>
              </a:spcBef>
              <a:spcAft>
                <a:spcPts val="0"/>
              </a:spcAft>
              <a:buClr>
                <a:schemeClr val="dk1"/>
              </a:buClr>
              <a:buSzPts val="1100"/>
              <a:buFont typeface="Arial"/>
              <a:buNone/>
            </a:pPr>
            <a:r>
              <a:rPr lang="en" sz="1100">
                <a:solidFill>
                  <a:schemeClr val="dk1"/>
                </a:solidFill>
              </a:rPr>
              <a:t>“Thus the state’s 1996 charter school enabling legislation was a compromise solution to the politically contentious issue of parental choice and its racial implications. This brief historical context helps to explain the significant differences between the charter school movement in southern states such as North Carolina and northern states such as Massachusetts and Michigan, where debates about charters focused less on race and more on unions, accountability, and the use of charters as a mechanism for helping the poor (Bettinger, 2005, Fuller et al. 1996).”</a:t>
            </a:r>
            <a:endParaRPr sz="1100">
              <a:solidFill>
                <a:schemeClr val="dk1"/>
              </a:solidFill>
            </a:endParaRPr>
          </a:p>
          <a:p>
            <a:pPr marL="0" lvl="0" indent="0">
              <a:spcBef>
                <a:spcPts val="1600"/>
              </a:spcBef>
              <a:spcAft>
                <a:spcPts val="0"/>
              </a:spcAft>
              <a:buClr>
                <a:schemeClr val="dk1"/>
              </a:buClr>
              <a:buSzPts val="1100"/>
              <a:buFont typeface="Arial"/>
              <a:buNone/>
            </a:pPr>
            <a:r>
              <a:rPr lang="en" sz="1100">
                <a:solidFill>
                  <a:schemeClr val="dk1"/>
                </a:solidFill>
              </a:rPr>
              <a:t>“[S]tate policy makers have both the power and the responsibility to influence [the evolution of charter schools]. In particular, they have the authority to limit the number of entrants or to alter the authorization and review processes. The question is whether they will use that authority to assure that the sector serves the public interest and not just the private interests of those who send their children to charter schools.” (Ladd et al, 1996, “The Growing Segmentation of the Charter School Sector in NC).</a:t>
            </a:r>
            <a:endParaRPr sz="1100">
              <a:solidFill>
                <a:schemeClr val="dk1"/>
              </a:solidFill>
            </a:endParaRPr>
          </a:p>
          <a:p>
            <a:pPr marL="0" lvl="0" indent="0">
              <a:spcBef>
                <a:spcPts val="1600"/>
              </a:spcBef>
              <a:spcAft>
                <a:spcPts val="0"/>
              </a:spcAft>
              <a:buClr>
                <a:schemeClr val="dk1"/>
              </a:buClr>
              <a:buSzPts val="1100"/>
              <a:buFont typeface="Arial"/>
              <a:buNone/>
            </a:pPr>
            <a:r>
              <a:rPr lang="en" sz="1100">
                <a:solidFill>
                  <a:schemeClr val="dk1"/>
                </a:solidFill>
              </a:rPr>
              <a:t> </a:t>
            </a:r>
            <a:endParaRPr sz="1100">
              <a:solidFill>
                <a:schemeClr val="dk1"/>
              </a:solidFill>
            </a:endParaRPr>
          </a:p>
          <a:p>
            <a:pPr marL="0" lvl="0" indent="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Today’s Agenda:</a:t>
            </a:r>
            <a:endParaRPr/>
          </a:p>
        </p:txBody>
      </p:sp>
      <p:sp>
        <p:nvSpPr>
          <p:cNvPr id="79" name="Shape 7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38000"/>
              </a:lnSpc>
              <a:spcBef>
                <a:spcPts val="0"/>
              </a:spcBef>
              <a:spcAft>
                <a:spcPts val="0"/>
              </a:spcAft>
              <a:buNone/>
            </a:pPr>
            <a:r>
              <a:rPr lang="en">
                <a:solidFill>
                  <a:srgbClr val="000000"/>
                </a:solidFill>
              </a:rPr>
              <a:t>Update board on our work and to gather board questions to be sure that we are able to make sure we address questions and concerns proactively by April board meeting. There will not be time today for in-depth discussion and questions. If you would rather submit questions via card provided, please feel free. </a:t>
            </a:r>
            <a:endParaRPr>
              <a:solidFill>
                <a:srgbClr val="000000"/>
              </a:solidFill>
            </a:endParaRPr>
          </a:p>
          <a:p>
            <a:pPr marL="457200" lvl="0" indent="-298450" rtl="0">
              <a:lnSpc>
                <a:spcPct val="138000"/>
              </a:lnSpc>
              <a:spcBef>
                <a:spcPts val="0"/>
              </a:spcBef>
              <a:spcAft>
                <a:spcPts val="0"/>
              </a:spcAft>
              <a:buClr>
                <a:srgbClr val="000000"/>
              </a:buClr>
              <a:buSzPts val="1100"/>
              <a:buChar char="○"/>
            </a:pPr>
            <a:r>
              <a:rPr lang="en">
                <a:solidFill>
                  <a:srgbClr val="000000"/>
                </a:solidFill>
              </a:rPr>
              <a:t>Presentation will be in 3 parts:</a:t>
            </a:r>
            <a:endParaRPr>
              <a:solidFill>
                <a:srgbClr val="000000"/>
              </a:solidFill>
            </a:endParaRPr>
          </a:p>
          <a:p>
            <a:pPr marL="914400" lvl="1" indent="-298450" rtl="0">
              <a:lnSpc>
                <a:spcPct val="138000"/>
              </a:lnSpc>
              <a:spcBef>
                <a:spcPts val="0"/>
              </a:spcBef>
              <a:spcAft>
                <a:spcPts val="0"/>
              </a:spcAft>
              <a:buClr>
                <a:srgbClr val="000000"/>
              </a:buClr>
              <a:buSzPts val="1100"/>
              <a:buChar char="■"/>
            </a:pPr>
            <a:r>
              <a:rPr lang="en">
                <a:solidFill>
                  <a:srgbClr val="000000"/>
                </a:solidFill>
              </a:rPr>
              <a:t>Students will first on their current expedition that is exploring diversity at Exploris and how it can be better supported.</a:t>
            </a:r>
            <a:endParaRPr>
              <a:solidFill>
                <a:srgbClr val="000000"/>
              </a:solidFill>
            </a:endParaRPr>
          </a:p>
          <a:p>
            <a:pPr marL="914400" lvl="1" indent="-298450" rtl="0">
              <a:lnSpc>
                <a:spcPct val="138000"/>
              </a:lnSpc>
              <a:spcBef>
                <a:spcPts val="0"/>
              </a:spcBef>
              <a:spcAft>
                <a:spcPts val="0"/>
              </a:spcAft>
              <a:buClr>
                <a:srgbClr val="000000"/>
              </a:buClr>
              <a:buSzPts val="1100"/>
              <a:buChar char="■"/>
            </a:pPr>
            <a:r>
              <a:rPr lang="en">
                <a:solidFill>
                  <a:srgbClr val="000000"/>
                </a:solidFill>
              </a:rPr>
              <a:t>Cori Greer-Banks (8th grade teacher) will provide updates on the work of both the board committee and the faculty committee.</a:t>
            </a:r>
            <a:endParaRPr>
              <a:solidFill>
                <a:srgbClr val="000000"/>
              </a:solidFill>
            </a:endParaRPr>
          </a:p>
          <a:p>
            <a:pPr marL="914400" lvl="1" indent="-298450" rtl="0">
              <a:lnSpc>
                <a:spcPct val="138000"/>
              </a:lnSpc>
              <a:spcBef>
                <a:spcPts val="0"/>
              </a:spcBef>
              <a:spcAft>
                <a:spcPts val="0"/>
              </a:spcAft>
              <a:buClr>
                <a:srgbClr val="000000"/>
              </a:buClr>
              <a:buSzPts val="1100"/>
              <a:buChar char="■"/>
            </a:pPr>
            <a:r>
              <a:rPr lang="en">
                <a:solidFill>
                  <a:srgbClr val="000000"/>
                </a:solidFill>
              </a:rPr>
              <a:t>Questions to take back to committee for further research and work.</a:t>
            </a:r>
            <a:endParaRPr>
              <a:solidFill>
                <a:srgbClr val="000000"/>
              </a:solidFill>
            </a:endParaRPr>
          </a:p>
          <a:p>
            <a:pPr marL="0" lvl="0" indent="0">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In Closing: Our Obligation</a:t>
            </a:r>
            <a:endParaRPr/>
          </a:p>
        </p:txBody>
      </p:sp>
      <p:sp>
        <p:nvSpPr>
          <p:cNvPr id="85" name="Shape 8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1400"/>
              </a:spcBef>
              <a:spcAft>
                <a:spcPts val="0"/>
              </a:spcAft>
              <a:buNone/>
            </a:pPr>
            <a:r>
              <a:rPr lang="en" sz="1400" b="1">
                <a:solidFill>
                  <a:schemeClr val="dk1"/>
                </a:solidFill>
                <a:latin typeface="Calibri"/>
                <a:ea typeface="Calibri"/>
                <a:cs typeface="Calibri"/>
                <a:sym typeface="Calibri"/>
              </a:rPr>
              <a:t>Our Mission and Vision:</a:t>
            </a:r>
            <a:endParaRPr sz="1400" b="1">
              <a:solidFill>
                <a:schemeClr val="dk1"/>
              </a:solidFill>
              <a:latin typeface="Calibri"/>
              <a:ea typeface="Calibri"/>
              <a:cs typeface="Calibri"/>
              <a:sym typeface="Calibri"/>
            </a:endParaRPr>
          </a:p>
          <a:p>
            <a:pPr marL="0" lvl="0" indent="0" rtl="0">
              <a:spcBef>
                <a:spcPts val="400"/>
              </a:spcBef>
              <a:spcAft>
                <a:spcPts val="0"/>
              </a:spcAft>
              <a:buNone/>
            </a:pPr>
            <a:endParaRPr sz="1400" b="1">
              <a:solidFill>
                <a:schemeClr val="dk1"/>
              </a:solidFill>
              <a:latin typeface="Calibri"/>
              <a:ea typeface="Calibri"/>
              <a:cs typeface="Calibri"/>
              <a:sym typeface="Calibri"/>
            </a:endParaRPr>
          </a:p>
          <a:p>
            <a:pPr marL="0" lvl="0" indent="0" rtl="0">
              <a:spcBef>
                <a:spcPts val="0"/>
              </a:spcBef>
              <a:spcAft>
                <a:spcPts val="0"/>
              </a:spcAft>
              <a:buNone/>
            </a:pPr>
            <a:r>
              <a:rPr lang="en" sz="1400" b="1">
                <a:solidFill>
                  <a:schemeClr val="dk1"/>
                </a:solidFill>
                <a:latin typeface="Calibri"/>
                <a:ea typeface="Calibri"/>
                <a:cs typeface="Calibri"/>
                <a:sym typeface="Calibri"/>
              </a:rPr>
              <a:t>Exploris is a learning community that engages students in a rigorous, relevant, relationship-based education.  This is done through experiential, project-based learning that empowers students to build a c</a:t>
            </a:r>
            <a:r>
              <a:rPr lang="en" sz="1400" b="1" u="sng">
                <a:solidFill>
                  <a:schemeClr val="dk1"/>
                </a:solidFill>
                <a:latin typeface="Calibri"/>
                <a:ea typeface="Calibri"/>
                <a:cs typeface="Calibri"/>
                <a:sym typeface="Calibri"/>
              </a:rPr>
              <a:t>onnected, just and sustainable world</a:t>
            </a:r>
            <a:r>
              <a:rPr lang="en" sz="1400" b="1">
                <a:solidFill>
                  <a:schemeClr val="dk1"/>
                </a:solidFill>
                <a:latin typeface="Calibri"/>
                <a:ea typeface="Calibri"/>
                <a:cs typeface="Calibri"/>
                <a:sym typeface="Calibri"/>
              </a:rPr>
              <a:t>. Exploris will be a catalyst for solving </a:t>
            </a:r>
            <a:r>
              <a:rPr lang="en" sz="1400" b="1" u="sng">
                <a:solidFill>
                  <a:schemeClr val="dk1"/>
                </a:solidFill>
                <a:latin typeface="Calibri"/>
                <a:ea typeface="Calibri"/>
                <a:cs typeface="Calibri"/>
                <a:sym typeface="Calibri"/>
              </a:rPr>
              <a:t>present and future problems across the street</a:t>
            </a:r>
            <a:r>
              <a:rPr lang="en" sz="1400" b="1">
                <a:solidFill>
                  <a:schemeClr val="dk1"/>
                </a:solidFill>
                <a:latin typeface="Calibri"/>
                <a:ea typeface="Calibri"/>
                <a:cs typeface="Calibri"/>
                <a:sym typeface="Calibri"/>
              </a:rPr>
              <a:t> and around the world.</a:t>
            </a:r>
            <a:endParaRPr sz="1400" b="1">
              <a:solidFill>
                <a:schemeClr val="dk1"/>
              </a:solidFill>
              <a:latin typeface="Calibri"/>
              <a:ea typeface="Calibri"/>
              <a:cs typeface="Calibri"/>
              <a:sym typeface="Calibri"/>
            </a:endParaRPr>
          </a:p>
          <a:p>
            <a:pPr marL="0" lvl="0" indent="0" rtl="0">
              <a:spcBef>
                <a:spcPts val="0"/>
              </a:spcBef>
              <a:spcAft>
                <a:spcPts val="0"/>
              </a:spcAft>
              <a:buClr>
                <a:schemeClr val="dk1"/>
              </a:buClr>
              <a:buSzPts val="1100"/>
              <a:buFont typeface="Arial"/>
              <a:buNone/>
            </a:pPr>
            <a:endParaRPr sz="1400" b="1">
              <a:solidFill>
                <a:schemeClr val="dk1"/>
              </a:solidFill>
              <a:latin typeface="Calibri"/>
              <a:ea typeface="Calibri"/>
              <a:cs typeface="Calibri"/>
              <a:sym typeface="Calibri"/>
            </a:endParaRPr>
          </a:p>
          <a:p>
            <a:pPr marL="0" lvl="0" indent="0" rtl="0">
              <a:spcBef>
                <a:spcPts val="0"/>
              </a:spcBef>
              <a:spcAft>
                <a:spcPts val="0"/>
              </a:spcAft>
              <a:buNone/>
            </a:pPr>
            <a:r>
              <a:rPr lang="en" sz="1400">
                <a:solidFill>
                  <a:schemeClr val="dk1"/>
                </a:solidFill>
                <a:latin typeface="Calibri"/>
                <a:ea typeface="Calibri"/>
                <a:cs typeface="Calibri"/>
                <a:sym typeface="Calibri"/>
              </a:rPr>
              <a:t> “Charter schools in North Carolina are more segregated than traditional public schools and have more affluent students. […] In</a:t>
            </a:r>
            <a:r>
              <a:rPr lang="en" sz="1400" b="1">
                <a:solidFill>
                  <a:schemeClr val="dk1"/>
                </a:solidFill>
                <a:latin typeface="Calibri"/>
                <a:ea typeface="Calibri"/>
                <a:cs typeface="Calibri"/>
                <a:sym typeface="Calibri"/>
              </a:rPr>
              <a:t> </a:t>
            </a:r>
            <a:r>
              <a:rPr lang="en" sz="1400">
                <a:solidFill>
                  <a:schemeClr val="dk1"/>
                </a:solidFill>
                <a:latin typeface="Calibri"/>
                <a:ea typeface="Calibri"/>
                <a:cs typeface="Calibri"/>
                <a:sym typeface="Calibri"/>
              </a:rPr>
              <a:t>North Carolina school districts, slightly more than half the students come from low-income families. But in charter schools, one in three students are low-income. Charters weren’t supposed to look like this. The 1996 state law that allowed charters required that, within one year of the schools opening, their populations would reflect the racial and ethnic composition of the school district.”</a:t>
            </a:r>
            <a:endParaRPr sz="1400">
              <a:solidFill>
                <a:schemeClr val="dk1"/>
              </a:solidFill>
              <a:latin typeface="Calibri"/>
              <a:ea typeface="Calibri"/>
              <a:cs typeface="Calibri"/>
              <a:sym typeface="Calibri"/>
            </a:endParaRPr>
          </a:p>
          <a:p>
            <a:pPr marL="0" lvl="0" indent="0" rtl="0">
              <a:spcBef>
                <a:spcPts val="1400"/>
              </a:spcBef>
              <a:spcAft>
                <a:spcPts val="400"/>
              </a:spcAft>
              <a:buNone/>
            </a:pPr>
            <a:r>
              <a:rPr lang="en" sz="1400">
                <a:solidFill>
                  <a:schemeClr val="dk1"/>
                </a:solidFill>
                <a:latin typeface="Calibri"/>
                <a:ea typeface="Calibri"/>
                <a:cs typeface="Calibri"/>
                <a:sym typeface="Calibri"/>
              </a:rPr>
              <a:t>-Lynn Bonner, Jane Stancill And David Raynor’s “Why NC Charter Schools are Richer and Whiter” (2017)</a:t>
            </a:r>
            <a:endParaRPr sz="14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Not Just “Indulgence”</a:t>
            </a:r>
            <a:endParaRPr/>
          </a:p>
        </p:txBody>
      </p:sp>
      <p:sp>
        <p:nvSpPr>
          <p:cNvPr id="91" name="Shape 91"/>
          <p:cNvSpPr txBox="1">
            <a:spLocks noGrp="1"/>
          </p:cNvSpPr>
          <p:nvPr>
            <p:ph type="body" idx="1"/>
          </p:nvPr>
        </p:nvSpPr>
        <p:spPr>
          <a:xfrm>
            <a:off x="311700" y="111622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b="1">
                <a:solidFill>
                  <a:schemeClr val="dk1"/>
                </a:solidFill>
                <a:latin typeface="Calibri"/>
                <a:ea typeface="Calibri"/>
                <a:cs typeface="Calibri"/>
                <a:sym typeface="Calibri"/>
              </a:rPr>
              <a:t>“Co-author of the study titled ‘Do Pro-Diversity Policies Promote Innovation?’ (2017), Richard Warr said companies that foster a diverse work force—in terms of race, gender and sexual orientation—tend to introduce more new products and create more patents.” </a:t>
            </a:r>
            <a:endParaRPr sz="1400" b="1">
              <a:solidFill>
                <a:schemeClr val="dk1"/>
              </a:solidFill>
              <a:latin typeface="Calibri"/>
              <a:ea typeface="Calibri"/>
              <a:cs typeface="Calibri"/>
              <a:sym typeface="Calibri"/>
            </a:endParaRPr>
          </a:p>
          <a:p>
            <a:pPr marL="457200" lvl="0" indent="-317500">
              <a:spcBef>
                <a:spcPts val="1600"/>
              </a:spcBef>
              <a:spcAft>
                <a:spcPts val="0"/>
              </a:spcAft>
              <a:buClr>
                <a:schemeClr val="dk1"/>
              </a:buClr>
              <a:buSzPts val="1400"/>
              <a:buFont typeface="Calibri"/>
              <a:buChar char="●"/>
            </a:pPr>
            <a:r>
              <a:rPr lang="en" sz="1400" b="1">
                <a:solidFill>
                  <a:schemeClr val="dk1"/>
                </a:solidFill>
                <a:latin typeface="Calibri"/>
                <a:ea typeface="Calibri"/>
                <a:cs typeface="Calibri"/>
                <a:sym typeface="Calibri"/>
              </a:rPr>
              <a:t>You know every company says, “We value diversity,” said Warr. It's whether or not they actually have </a:t>
            </a:r>
            <a:r>
              <a:rPr lang="en" sz="1400" b="1" u="sng">
                <a:solidFill>
                  <a:schemeClr val="dk1"/>
                </a:solidFill>
                <a:latin typeface="Calibri"/>
                <a:ea typeface="Calibri"/>
                <a:cs typeface="Calibri"/>
                <a:sym typeface="Calibri"/>
              </a:rPr>
              <a:t>hard policies</a:t>
            </a:r>
            <a:r>
              <a:rPr lang="en" sz="1400" b="1">
                <a:solidFill>
                  <a:schemeClr val="dk1"/>
                </a:solidFill>
                <a:latin typeface="Calibri"/>
                <a:ea typeface="Calibri"/>
                <a:cs typeface="Calibri"/>
                <a:sym typeface="Calibri"/>
              </a:rPr>
              <a:t> in place that would actually have kind of meaningful effects on diversity.</a:t>
            </a:r>
            <a:endParaRPr sz="1400" b="1">
              <a:solidFill>
                <a:schemeClr val="dk1"/>
              </a:solidFill>
              <a:latin typeface="Calibri"/>
              <a:ea typeface="Calibri"/>
              <a:cs typeface="Calibri"/>
              <a:sym typeface="Calibri"/>
            </a:endParaRPr>
          </a:p>
          <a:p>
            <a:pPr marL="0" lvl="0" indent="0">
              <a:spcBef>
                <a:spcPts val="1600"/>
              </a:spcBef>
              <a:spcAft>
                <a:spcPts val="0"/>
              </a:spcAft>
              <a:buClr>
                <a:schemeClr val="dk1"/>
              </a:buClr>
              <a:buSzPts val="1100"/>
              <a:buFont typeface="Arial"/>
              <a:buNone/>
            </a:pPr>
            <a:r>
              <a:rPr lang="en" sz="1400" b="1">
                <a:solidFill>
                  <a:schemeClr val="dk1"/>
                </a:solidFill>
                <a:latin typeface="Calibri"/>
                <a:ea typeface="Calibri"/>
                <a:cs typeface="Calibri"/>
                <a:sym typeface="Calibri"/>
              </a:rPr>
              <a:t>“Warr said this goes beyond ‘managerial indulgence,’ wherein an already-successful company offers more rewards to more employees. </a:t>
            </a:r>
            <a:r>
              <a:rPr lang="en" sz="1400" b="1">
                <a:solidFill>
                  <a:srgbClr val="000000"/>
                </a:solidFill>
                <a:latin typeface="Calibri"/>
                <a:ea typeface="Calibri"/>
                <a:cs typeface="Calibri"/>
                <a:sym typeface="Calibri"/>
              </a:rPr>
              <a:t>It's</a:t>
            </a:r>
            <a:r>
              <a:rPr lang="en" sz="1400" b="1">
                <a:solidFill>
                  <a:srgbClr val="000000"/>
                </a:solidFill>
                <a:latin typeface="Calibri"/>
                <a:ea typeface="Calibri"/>
                <a:cs typeface="Calibri"/>
                <a:sym typeface="Calibri"/>
                <a:hlinkClick r:id="rId3"/>
              </a:rPr>
              <a:t> well-established</a:t>
            </a:r>
            <a:r>
              <a:rPr lang="en" sz="1400" b="1">
                <a:solidFill>
                  <a:srgbClr val="000000"/>
                </a:solidFill>
                <a:latin typeface="Calibri"/>
                <a:ea typeface="Calibri"/>
                <a:cs typeface="Calibri"/>
                <a:sym typeface="Calibri"/>
              </a:rPr>
              <a:t> that</a:t>
            </a:r>
            <a:r>
              <a:rPr lang="en" sz="1400" b="1">
                <a:solidFill>
                  <a:srgbClr val="000000"/>
                </a:solidFill>
                <a:latin typeface="Calibri"/>
                <a:ea typeface="Calibri"/>
                <a:cs typeface="Calibri"/>
                <a:sym typeface="Calibri"/>
                <a:hlinkClick r:id="rId4"/>
              </a:rPr>
              <a:t> diverse teams</a:t>
            </a:r>
            <a:r>
              <a:rPr lang="en" sz="1400" b="1">
                <a:solidFill>
                  <a:srgbClr val="000000"/>
                </a:solidFill>
                <a:latin typeface="Calibri"/>
                <a:ea typeface="Calibri"/>
                <a:cs typeface="Calibri"/>
                <a:sym typeface="Calibri"/>
              </a:rPr>
              <a:t> devise more</a:t>
            </a:r>
            <a:r>
              <a:rPr lang="en" sz="1400" b="1">
                <a:solidFill>
                  <a:srgbClr val="000000"/>
                </a:solidFill>
                <a:latin typeface="Calibri"/>
                <a:ea typeface="Calibri"/>
                <a:cs typeface="Calibri"/>
                <a:sym typeface="Calibri"/>
                <a:hlinkClick r:id="rId5"/>
              </a:rPr>
              <a:t> creative solutions</a:t>
            </a:r>
            <a:r>
              <a:rPr lang="en" sz="1400" b="1">
                <a:solidFill>
                  <a:srgbClr val="000000"/>
                </a:solidFill>
                <a:latin typeface="Calibri"/>
                <a:ea typeface="Calibri"/>
                <a:cs typeface="Calibri"/>
                <a:sym typeface="Calibri"/>
              </a:rPr>
              <a:t>.</a:t>
            </a:r>
            <a:r>
              <a:rPr lang="en" sz="1400" b="1">
                <a:solidFill>
                  <a:schemeClr val="dk1"/>
                </a:solidFill>
                <a:latin typeface="Calibri"/>
                <a:ea typeface="Calibri"/>
                <a:cs typeface="Calibri"/>
                <a:sym typeface="Calibri"/>
              </a:rPr>
              <a:t> But this research shows that strong </a:t>
            </a:r>
            <a:r>
              <a:rPr lang="en" sz="1400" b="1" u="sng">
                <a:solidFill>
                  <a:schemeClr val="dk1"/>
                </a:solidFill>
                <a:latin typeface="Calibri"/>
                <a:ea typeface="Calibri"/>
                <a:cs typeface="Calibri"/>
                <a:sym typeface="Calibri"/>
              </a:rPr>
              <a:t>diversity policies actually cause greater innovation.</a:t>
            </a:r>
            <a:r>
              <a:rPr lang="en" sz="1400" b="1">
                <a:solidFill>
                  <a:schemeClr val="dk1"/>
                </a:solidFill>
                <a:latin typeface="Calibri"/>
                <a:ea typeface="Calibri"/>
                <a:cs typeface="Calibri"/>
                <a:sym typeface="Calibri"/>
              </a:rPr>
              <a:t>”</a:t>
            </a:r>
            <a:endParaRPr sz="1400" b="1">
              <a:solidFill>
                <a:schemeClr val="dk1"/>
              </a:solidFill>
              <a:latin typeface="Calibri"/>
              <a:ea typeface="Calibri"/>
              <a:cs typeface="Calibri"/>
              <a:sym typeface="Calibri"/>
            </a:endParaRPr>
          </a:p>
          <a:p>
            <a:pPr marL="0" lvl="0" indent="0">
              <a:spcBef>
                <a:spcPts val="1600"/>
              </a:spcBef>
              <a:spcAft>
                <a:spcPts val="0"/>
              </a:spcAft>
              <a:buNone/>
            </a:pPr>
            <a:r>
              <a:rPr lang="en" sz="1400">
                <a:solidFill>
                  <a:srgbClr val="000000"/>
                </a:solidFill>
                <a:latin typeface="Calibri"/>
                <a:ea typeface="Calibri"/>
                <a:cs typeface="Calibri"/>
                <a:sym typeface="Calibri"/>
              </a:rPr>
              <a:t>-Rebecca Martinez’s “Study: Diverse Companies Are More Innovative” http://wunc.org/post/study-diverse-companies-are-more-innovative#stream/0</a:t>
            </a:r>
            <a:endParaRPr sz="1400">
              <a:solidFill>
                <a:srgbClr val="000000"/>
              </a:solidFill>
              <a:latin typeface="Calibri"/>
              <a:ea typeface="Calibri"/>
              <a:cs typeface="Calibri"/>
              <a:sym typeface="Calibri"/>
            </a:endParaRPr>
          </a:p>
          <a:p>
            <a:pPr marL="0" lvl="0" indent="0">
              <a:spcBef>
                <a:spcPts val="1600"/>
              </a:spcBef>
              <a:spcAft>
                <a:spcPts val="0"/>
              </a:spcAft>
              <a:buNone/>
            </a:pPr>
            <a:endParaRPr sz="2300" b="1">
              <a:solidFill>
                <a:schemeClr val="dk1"/>
              </a:solidFill>
            </a:endParaRPr>
          </a:p>
          <a:p>
            <a:pPr marL="0" lvl="0" indent="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867</Words>
  <Application>Microsoft Macintosh PowerPoint</Application>
  <PresentationFormat>On-screen Show (16:9)</PresentationFormat>
  <Paragraphs>35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Simple Light</vt:lpstr>
      <vt:lpstr>Educational Excellence Committee</vt:lpstr>
      <vt:lpstr>PowerPoint Presentation</vt:lpstr>
      <vt:lpstr>A Little Background</vt:lpstr>
      <vt:lpstr>Relevant History of Charter Schools in NC</vt:lpstr>
      <vt:lpstr>Today’s Agenda:</vt:lpstr>
      <vt:lpstr>In Closing: Our Obligation</vt:lpstr>
      <vt:lpstr>Not Just “Indulgence”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Excellence Committee</dc:title>
  <cp:lastModifiedBy>Keely Byars-Nichols</cp:lastModifiedBy>
  <cp:revision>1</cp:revision>
  <dcterms:modified xsi:type="dcterms:W3CDTF">2018-01-19T21:04:29Z</dcterms:modified>
</cp:coreProperties>
</file>