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9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735B8-E24B-4D67-A178-F81BB27D86B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53AB4F-9F8F-4F3B-8EFD-CD4CF08E1541}">
      <dgm:prSet phldrT="[Text]"/>
      <dgm:spPr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b="1" dirty="0"/>
            <a:t>Surplus - $29,800</a:t>
          </a:r>
        </a:p>
      </dgm:t>
    </dgm:pt>
    <dgm:pt modelId="{40314029-3401-4BCE-8848-D63794AA9CDF}" type="parTrans" cxnId="{B0231662-F7BC-4493-8F4A-19760C8D8277}">
      <dgm:prSet/>
      <dgm:spPr/>
      <dgm:t>
        <a:bodyPr/>
        <a:lstStyle/>
        <a:p>
          <a:endParaRPr lang="en-US"/>
        </a:p>
      </dgm:t>
    </dgm:pt>
    <dgm:pt modelId="{6A498CC4-4F55-488E-BE65-ADD01CA34052}" type="sibTrans" cxnId="{B0231662-F7BC-4493-8F4A-19760C8D8277}">
      <dgm:prSet/>
      <dgm:spPr/>
      <dgm:t>
        <a:bodyPr/>
        <a:lstStyle/>
        <a:p>
          <a:endParaRPr lang="en-US"/>
        </a:p>
      </dgm:t>
    </dgm:pt>
    <dgm:pt modelId="{14559EC8-A831-47C7-9F21-5B67B08EDB0A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Enrollment Increase from 420 to 460 (40 additional students)</a:t>
          </a:r>
          <a:r>
            <a:rPr lang="en-US" b="1" dirty="0">
              <a:solidFill>
                <a:srgbClr val="7030A0"/>
              </a:solidFill>
            </a:rPr>
            <a:t>)</a:t>
          </a:r>
        </a:p>
      </dgm:t>
    </dgm:pt>
    <dgm:pt modelId="{EE271FD9-C5F5-427E-A25E-B16AAE2F3519}" type="parTrans" cxnId="{86DE524F-EC80-44FD-8330-E6310D6293BE}">
      <dgm:prSet/>
      <dgm:spPr/>
      <dgm:t>
        <a:bodyPr/>
        <a:lstStyle/>
        <a:p>
          <a:endParaRPr lang="en-US"/>
        </a:p>
      </dgm:t>
    </dgm:pt>
    <dgm:pt modelId="{DA8E795F-C513-4675-B6EE-9787D0748ECC}" type="sibTrans" cxnId="{86DE524F-EC80-44FD-8330-E6310D6293BE}">
      <dgm:prSet/>
      <dgm:spPr/>
      <dgm:t>
        <a:bodyPr/>
        <a:lstStyle/>
        <a:p>
          <a:endParaRPr lang="en-US"/>
        </a:p>
      </dgm:t>
    </dgm:pt>
    <dgm:pt modelId="{82858296-6CC8-49BF-9679-DEF38FAE914F}">
      <dgm:prSet phldrT="[Text]"/>
      <dgm:spPr>
        <a:solidFill>
          <a:srgbClr val="7030A0"/>
        </a:solidFill>
      </dgm:spPr>
      <dgm:t>
        <a:bodyPr/>
        <a:lstStyle/>
        <a:p>
          <a:r>
            <a:rPr lang="en-US" b="1" dirty="0"/>
            <a:t>Revenue Projection -   $300,000 </a:t>
          </a:r>
        </a:p>
      </dgm:t>
    </dgm:pt>
    <dgm:pt modelId="{FCB8D29A-C293-46DB-A976-B4CB9D5DF18D}" type="parTrans" cxnId="{78402C5B-9FF3-469C-9B14-0E52903844FB}">
      <dgm:prSet/>
      <dgm:spPr/>
      <dgm:t>
        <a:bodyPr/>
        <a:lstStyle/>
        <a:p>
          <a:endParaRPr lang="en-US"/>
        </a:p>
      </dgm:t>
    </dgm:pt>
    <dgm:pt modelId="{D95234EC-B63B-4035-A792-6F950DC9D5FF}" type="sibTrans" cxnId="{78402C5B-9FF3-469C-9B14-0E52903844FB}">
      <dgm:prSet/>
      <dgm:spPr/>
      <dgm:t>
        <a:bodyPr/>
        <a:lstStyle/>
        <a:p>
          <a:endParaRPr lang="en-US"/>
        </a:p>
      </dgm:t>
    </dgm:pt>
    <dgm:pt modelId="{7CC1C16D-9A03-465B-9B7D-C830FB728B2D}">
      <dgm:prSet phldrT="[Text]" phldr="1"/>
      <dgm:spPr/>
      <dgm:t>
        <a:bodyPr/>
        <a:lstStyle/>
        <a:p>
          <a:endParaRPr lang="en-US" dirty="0"/>
        </a:p>
      </dgm:t>
    </dgm:pt>
    <dgm:pt modelId="{01FBD7A6-187A-4BB8-A307-99B13E259993}" type="parTrans" cxnId="{1B7883D4-42FC-48CF-8AF2-066B86EE0FD6}">
      <dgm:prSet/>
      <dgm:spPr/>
      <dgm:t>
        <a:bodyPr/>
        <a:lstStyle/>
        <a:p>
          <a:endParaRPr lang="en-US"/>
        </a:p>
      </dgm:t>
    </dgm:pt>
    <dgm:pt modelId="{D3699D9C-657E-48E8-B44F-3C732B13B2FB}" type="sibTrans" cxnId="{1B7883D4-42FC-48CF-8AF2-066B86EE0FD6}">
      <dgm:prSet/>
      <dgm:spPr/>
      <dgm:t>
        <a:bodyPr/>
        <a:lstStyle/>
        <a:p>
          <a:endParaRPr lang="en-US"/>
        </a:p>
      </dgm:t>
    </dgm:pt>
    <dgm:pt modelId="{1988245E-E0DC-4180-95E2-48B8DE0A31FD}">
      <dgm:prSet phldrT="[Text]" phldr="1"/>
      <dgm:spPr/>
      <dgm:t>
        <a:bodyPr/>
        <a:lstStyle/>
        <a:p>
          <a:endParaRPr lang="en-US"/>
        </a:p>
      </dgm:t>
    </dgm:pt>
    <dgm:pt modelId="{47F8B0FE-00E1-4D2D-BBDE-4811B983A0C8}" type="parTrans" cxnId="{5AB05302-C5C6-410E-8BDA-751ECB57DB06}">
      <dgm:prSet/>
      <dgm:spPr/>
      <dgm:t>
        <a:bodyPr/>
        <a:lstStyle/>
        <a:p>
          <a:endParaRPr lang="en-US"/>
        </a:p>
      </dgm:t>
    </dgm:pt>
    <dgm:pt modelId="{D07964EF-F4C0-4776-B3BB-E5AB325ABDF7}" type="sibTrans" cxnId="{5AB05302-C5C6-410E-8BDA-751ECB57DB06}">
      <dgm:prSet/>
      <dgm:spPr/>
      <dgm:t>
        <a:bodyPr/>
        <a:lstStyle/>
        <a:p>
          <a:endParaRPr lang="en-US"/>
        </a:p>
      </dgm:t>
    </dgm:pt>
    <dgm:pt modelId="{6B846EA1-85DD-4439-979D-075ADC665833}">
      <dgm:prSet/>
      <dgm:spPr>
        <a:solidFill>
          <a:srgbClr val="7030A0"/>
        </a:solidFill>
      </dgm:spPr>
      <dgm:t>
        <a:bodyPr/>
        <a:lstStyle/>
        <a:p>
          <a:r>
            <a:rPr lang="en-US" b="1" dirty="0"/>
            <a:t>Expense Projection -    $270,200</a:t>
          </a:r>
        </a:p>
      </dgm:t>
    </dgm:pt>
    <dgm:pt modelId="{73F19009-6901-44C6-84BD-BD592EE439A6}" type="parTrans" cxnId="{1A582FF7-E82A-4B5B-8530-1E3B162FFA79}">
      <dgm:prSet/>
      <dgm:spPr/>
      <dgm:t>
        <a:bodyPr/>
        <a:lstStyle/>
        <a:p>
          <a:endParaRPr lang="en-US"/>
        </a:p>
      </dgm:t>
    </dgm:pt>
    <dgm:pt modelId="{6C3E1161-A3B3-4E84-ACEE-5A28043674D4}" type="sibTrans" cxnId="{1A582FF7-E82A-4B5B-8530-1E3B162FFA79}">
      <dgm:prSet/>
      <dgm:spPr/>
      <dgm:t>
        <a:bodyPr/>
        <a:lstStyle/>
        <a:p>
          <a:endParaRPr lang="en-US"/>
        </a:p>
      </dgm:t>
    </dgm:pt>
    <dgm:pt modelId="{02502868-5629-4C70-A03D-8BFA1B22B341}">
      <dgm:prSet/>
      <dgm:spPr>
        <a:solidFill>
          <a:srgbClr val="7030A0"/>
        </a:solidFill>
      </dgm:spPr>
      <dgm:t>
        <a:bodyPr/>
        <a:lstStyle/>
        <a:p>
          <a:r>
            <a:rPr lang="en-US" b="1" dirty="0"/>
            <a:t>4 Teachers – 2 new Crew Teachers, 1 </a:t>
          </a:r>
          <a:r>
            <a:rPr lang="en-US" b="1"/>
            <a:t>EC Teacher, </a:t>
          </a:r>
          <a:r>
            <a:rPr lang="en-US" b="1" dirty="0"/>
            <a:t>1 Global Arts Teacher</a:t>
          </a:r>
        </a:p>
      </dgm:t>
    </dgm:pt>
    <dgm:pt modelId="{B82492A4-0F0D-4636-A89F-62D8752A326A}" type="parTrans" cxnId="{99E97D9F-F5FE-4944-9CA3-308053617931}">
      <dgm:prSet/>
      <dgm:spPr/>
      <dgm:t>
        <a:bodyPr/>
        <a:lstStyle/>
        <a:p>
          <a:endParaRPr lang="en-US"/>
        </a:p>
      </dgm:t>
    </dgm:pt>
    <dgm:pt modelId="{707C37CE-CC4C-4B4C-8B67-2547B30FFF32}" type="sibTrans" cxnId="{99E97D9F-F5FE-4944-9CA3-308053617931}">
      <dgm:prSet/>
      <dgm:spPr/>
      <dgm:t>
        <a:bodyPr/>
        <a:lstStyle/>
        <a:p>
          <a:endParaRPr lang="en-US"/>
        </a:p>
      </dgm:t>
    </dgm:pt>
    <dgm:pt modelId="{00A1FAD4-B431-4B06-BC83-17FF78E004CD}">
      <dgm:prSet/>
      <dgm:spPr/>
    </dgm:pt>
    <dgm:pt modelId="{2E7DC359-7DD0-45E1-81ED-25ED2525D2E7}" type="parTrans" cxnId="{34BF90F2-B4DE-40A6-A343-4543761C6166}">
      <dgm:prSet/>
      <dgm:spPr/>
      <dgm:t>
        <a:bodyPr/>
        <a:lstStyle/>
        <a:p>
          <a:endParaRPr lang="en-US"/>
        </a:p>
      </dgm:t>
    </dgm:pt>
    <dgm:pt modelId="{7383A932-4FE1-493E-A787-26DDF686EE90}" type="sibTrans" cxnId="{34BF90F2-B4DE-40A6-A343-4543761C6166}">
      <dgm:prSet/>
      <dgm:spPr/>
      <dgm:t>
        <a:bodyPr/>
        <a:lstStyle/>
        <a:p>
          <a:endParaRPr lang="en-US"/>
        </a:p>
      </dgm:t>
    </dgm:pt>
    <dgm:pt modelId="{5BEDAFBD-A118-4A16-B619-5EF45E2E7235}" type="pres">
      <dgm:prSet presAssocID="{4B9735B8-E24B-4D67-A178-F81BB27D86B6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E990432-F504-4B5E-896B-AE09239D3270}" type="pres">
      <dgm:prSet presAssocID="{4B9735B8-E24B-4D67-A178-F81BB27D86B6}" presName="matrix" presStyleCnt="0"/>
      <dgm:spPr/>
    </dgm:pt>
    <dgm:pt modelId="{063CBD6D-2413-4BF8-B311-A541D0E645E3}" type="pres">
      <dgm:prSet presAssocID="{4B9735B8-E24B-4D67-A178-F81BB27D86B6}" presName="tile1" presStyleLbl="node1" presStyleIdx="0" presStyleCnt="4" custLinFactNeighborX="0"/>
      <dgm:spPr/>
    </dgm:pt>
    <dgm:pt modelId="{F3AC6AF5-0056-433F-BE59-5F90B031B9A9}" type="pres">
      <dgm:prSet presAssocID="{4B9735B8-E24B-4D67-A178-F81BB27D86B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38C5D8F-E3EE-49C0-AD00-40A1F9B1A42B}" type="pres">
      <dgm:prSet presAssocID="{4B9735B8-E24B-4D67-A178-F81BB27D86B6}" presName="tile2" presStyleLbl="node1" presStyleIdx="1" presStyleCnt="4" custLinFactNeighborX="0" custLinFactNeighborY="524"/>
      <dgm:spPr/>
    </dgm:pt>
    <dgm:pt modelId="{2B737E1C-C999-498F-9FB5-E7F6220354CF}" type="pres">
      <dgm:prSet presAssocID="{4B9735B8-E24B-4D67-A178-F81BB27D86B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7120D81-98B7-4581-946D-F3E123752A6C}" type="pres">
      <dgm:prSet presAssocID="{4B9735B8-E24B-4D67-A178-F81BB27D86B6}" presName="tile3" presStyleLbl="node1" presStyleIdx="2" presStyleCnt="4"/>
      <dgm:spPr/>
    </dgm:pt>
    <dgm:pt modelId="{300E1B77-C9F2-4947-971B-CA52C670921F}" type="pres">
      <dgm:prSet presAssocID="{4B9735B8-E24B-4D67-A178-F81BB27D86B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733806E-F00C-4A5D-9878-C11E5BC1493D}" type="pres">
      <dgm:prSet presAssocID="{4B9735B8-E24B-4D67-A178-F81BB27D86B6}" presName="tile4" presStyleLbl="node1" presStyleIdx="3" presStyleCnt="4"/>
      <dgm:spPr/>
    </dgm:pt>
    <dgm:pt modelId="{9A9C35E1-10F7-4392-8BAF-066D0D0034D6}" type="pres">
      <dgm:prSet presAssocID="{4B9735B8-E24B-4D67-A178-F81BB27D86B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A32924CC-E171-4AC2-9E6E-D9D09B91C0CD}" type="pres">
      <dgm:prSet presAssocID="{4B9735B8-E24B-4D67-A178-F81BB27D86B6}" presName="centerTile" presStyleLbl="fgShp" presStyleIdx="0" presStyleCnt="1" custLinFactNeighborX="0" custLinFactNeighborY="5238">
        <dgm:presLayoutVars>
          <dgm:chMax val="0"/>
          <dgm:chPref val="0"/>
        </dgm:presLayoutVars>
      </dgm:prSet>
      <dgm:spPr/>
    </dgm:pt>
  </dgm:ptLst>
  <dgm:cxnLst>
    <dgm:cxn modelId="{5AB05302-C5C6-410E-8BDA-751ECB57DB06}" srcId="{D053AB4F-9F8F-4F3B-8EFD-CD4CF08E1541}" destId="{1988245E-E0DC-4180-95E2-48B8DE0A31FD}" srcOrd="6" destOrd="0" parTransId="{47F8B0FE-00E1-4D2D-BBDE-4811B983A0C8}" sibTransId="{D07964EF-F4C0-4776-B3BB-E5AB325ABDF7}"/>
    <dgm:cxn modelId="{78402C5B-9FF3-469C-9B14-0E52903844FB}" srcId="{D053AB4F-9F8F-4F3B-8EFD-CD4CF08E1541}" destId="{82858296-6CC8-49BF-9679-DEF38FAE914F}" srcOrd="1" destOrd="0" parTransId="{FCB8D29A-C293-46DB-A976-B4CB9D5DF18D}" sibTransId="{D95234EC-B63B-4035-A792-6F950DC9D5FF}"/>
    <dgm:cxn modelId="{B0231662-F7BC-4493-8F4A-19760C8D8277}" srcId="{4B9735B8-E24B-4D67-A178-F81BB27D86B6}" destId="{D053AB4F-9F8F-4F3B-8EFD-CD4CF08E1541}" srcOrd="0" destOrd="0" parTransId="{40314029-3401-4BCE-8848-D63794AA9CDF}" sibTransId="{6A498CC4-4F55-488E-BE65-ADD01CA34052}"/>
    <dgm:cxn modelId="{CC6F8E65-BD41-42E8-8B3C-CC980D82B13A}" type="presOf" srcId="{82858296-6CC8-49BF-9679-DEF38FAE914F}" destId="{2B737E1C-C999-498F-9FB5-E7F6220354CF}" srcOrd="1" destOrd="0" presId="urn:microsoft.com/office/officeart/2005/8/layout/matrix1"/>
    <dgm:cxn modelId="{86DE524F-EC80-44FD-8330-E6310D6293BE}" srcId="{D053AB4F-9F8F-4F3B-8EFD-CD4CF08E1541}" destId="{14559EC8-A831-47C7-9F21-5B67B08EDB0A}" srcOrd="0" destOrd="0" parTransId="{EE271FD9-C5F5-427E-A25E-B16AAE2F3519}" sibTransId="{DA8E795F-C513-4675-B6EE-9787D0748ECC}"/>
    <dgm:cxn modelId="{70740A54-FAC5-499E-9F51-234ED48F76F5}" type="presOf" srcId="{02502868-5629-4C70-A03D-8BFA1B22B341}" destId="{27120D81-98B7-4581-946D-F3E123752A6C}" srcOrd="0" destOrd="0" presId="urn:microsoft.com/office/officeart/2005/8/layout/matrix1"/>
    <dgm:cxn modelId="{55665F79-9DD1-4EEE-B8E1-9E214D859946}" type="presOf" srcId="{6B846EA1-85DD-4439-979D-075ADC665833}" destId="{9A9C35E1-10F7-4392-8BAF-066D0D0034D6}" srcOrd="1" destOrd="0" presId="urn:microsoft.com/office/officeart/2005/8/layout/matrix1"/>
    <dgm:cxn modelId="{1AB0E47D-F31D-42FB-A3DF-48485680C238}" type="presOf" srcId="{14559EC8-A831-47C7-9F21-5B67B08EDB0A}" destId="{F3AC6AF5-0056-433F-BE59-5F90B031B9A9}" srcOrd="1" destOrd="0" presId="urn:microsoft.com/office/officeart/2005/8/layout/matrix1"/>
    <dgm:cxn modelId="{2C35689B-7152-42D5-8C42-0A787E6E2FBD}" type="presOf" srcId="{4B9735B8-E24B-4D67-A178-F81BB27D86B6}" destId="{5BEDAFBD-A118-4A16-B619-5EF45E2E7235}" srcOrd="0" destOrd="0" presId="urn:microsoft.com/office/officeart/2005/8/layout/matrix1"/>
    <dgm:cxn modelId="{99E97D9F-F5FE-4944-9CA3-308053617931}" srcId="{D053AB4F-9F8F-4F3B-8EFD-CD4CF08E1541}" destId="{02502868-5629-4C70-A03D-8BFA1B22B341}" srcOrd="2" destOrd="0" parTransId="{B82492A4-0F0D-4636-A89F-62D8752A326A}" sibTransId="{707C37CE-CC4C-4B4C-8B67-2547B30FFF32}"/>
    <dgm:cxn modelId="{69886EB8-397E-4D36-891C-644E4A85AA24}" type="presOf" srcId="{14559EC8-A831-47C7-9F21-5B67B08EDB0A}" destId="{063CBD6D-2413-4BF8-B311-A541D0E645E3}" srcOrd="0" destOrd="0" presId="urn:microsoft.com/office/officeart/2005/8/layout/matrix1"/>
    <dgm:cxn modelId="{0B52C8B9-088F-4FC1-B706-08989F745F31}" type="presOf" srcId="{02502868-5629-4C70-A03D-8BFA1B22B341}" destId="{300E1B77-C9F2-4947-971B-CA52C670921F}" srcOrd="1" destOrd="0" presId="urn:microsoft.com/office/officeart/2005/8/layout/matrix1"/>
    <dgm:cxn modelId="{1B7883D4-42FC-48CF-8AF2-066B86EE0FD6}" srcId="{D053AB4F-9F8F-4F3B-8EFD-CD4CF08E1541}" destId="{7CC1C16D-9A03-465B-9B7D-C830FB728B2D}" srcOrd="5" destOrd="0" parTransId="{01FBD7A6-187A-4BB8-A307-99B13E259993}" sibTransId="{D3699D9C-657E-48E8-B44F-3C732B13B2FB}"/>
    <dgm:cxn modelId="{5AABFEDB-63CB-4E15-9A2A-C42D0FCAC984}" type="presOf" srcId="{6B846EA1-85DD-4439-979D-075ADC665833}" destId="{5733806E-F00C-4A5D-9878-C11E5BC1493D}" srcOrd="0" destOrd="0" presId="urn:microsoft.com/office/officeart/2005/8/layout/matrix1"/>
    <dgm:cxn modelId="{313025E7-80B0-4496-B400-9F98FE72DA66}" type="presOf" srcId="{D053AB4F-9F8F-4F3B-8EFD-CD4CF08E1541}" destId="{A32924CC-E171-4AC2-9E6E-D9D09B91C0CD}" srcOrd="0" destOrd="0" presId="urn:microsoft.com/office/officeart/2005/8/layout/matrix1"/>
    <dgm:cxn modelId="{DD7E62EF-4722-489E-9657-F7D2F1707403}" type="presOf" srcId="{82858296-6CC8-49BF-9679-DEF38FAE914F}" destId="{838C5D8F-E3EE-49C0-AD00-40A1F9B1A42B}" srcOrd="0" destOrd="0" presId="urn:microsoft.com/office/officeart/2005/8/layout/matrix1"/>
    <dgm:cxn modelId="{34BF90F2-B4DE-40A6-A343-4543761C6166}" srcId="{D053AB4F-9F8F-4F3B-8EFD-CD4CF08E1541}" destId="{00A1FAD4-B431-4B06-BC83-17FF78E004CD}" srcOrd="4" destOrd="0" parTransId="{2E7DC359-7DD0-45E1-81ED-25ED2525D2E7}" sibTransId="{7383A932-4FE1-493E-A787-26DDF686EE90}"/>
    <dgm:cxn modelId="{1A582FF7-E82A-4B5B-8530-1E3B162FFA79}" srcId="{D053AB4F-9F8F-4F3B-8EFD-CD4CF08E1541}" destId="{6B846EA1-85DD-4439-979D-075ADC665833}" srcOrd="3" destOrd="0" parTransId="{73F19009-6901-44C6-84BD-BD592EE439A6}" sibTransId="{6C3E1161-A3B3-4E84-ACEE-5A28043674D4}"/>
    <dgm:cxn modelId="{C3CEC0F9-430B-4EDB-AECE-8BF50F5D70B6}" type="presParOf" srcId="{5BEDAFBD-A118-4A16-B619-5EF45E2E7235}" destId="{BE990432-F504-4B5E-896B-AE09239D3270}" srcOrd="0" destOrd="0" presId="urn:microsoft.com/office/officeart/2005/8/layout/matrix1"/>
    <dgm:cxn modelId="{D468F3E6-2301-4DA5-A130-3A44A7F0CBC9}" type="presParOf" srcId="{BE990432-F504-4B5E-896B-AE09239D3270}" destId="{063CBD6D-2413-4BF8-B311-A541D0E645E3}" srcOrd="0" destOrd="0" presId="urn:microsoft.com/office/officeart/2005/8/layout/matrix1"/>
    <dgm:cxn modelId="{EB9DF7F2-BC42-43A8-B42B-B9809D1405C3}" type="presParOf" srcId="{BE990432-F504-4B5E-896B-AE09239D3270}" destId="{F3AC6AF5-0056-433F-BE59-5F90B031B9A9}" srcOrd="1" destOrd="0" presId="urn:microsoft.com/office/officeart/2005/8/layout/matrix1"/>
    <dgm:cxn modelId="{AF8252FB-3D57-4441-8D98-CF6C7E1FA681}" type="presParOf" srcId="{BE990432-F504-4B5E-896B-AE09239D3270}" destId="{838C5D8F-E3EE-49C0-AD00-40A1F9B1A42B}" srcOrd="2" destOrd="0" presId="urn:microsoft.com/office/officeart/2005/8/layout/matrix1"/>
    <dgm:cxn modelId="{40375EA0-B0B0-403B-996D-052C36DB77ED}" type="presParOf" srcId="{BE990432-F504-4B5E-896B-AE09239D3270}" destId="{2B737E1C-C999-498F-9FB5-E7F6220354CF}" srcOrd="3" destOrd="0" presId="urn:microsoft.com/office/officeart/2005/8/layout/matrix1"/>
    <dgm:cxn modelId="{928EBA3A-CCAC-4CAA-BCD5-933F01D79F5D}" type="presParOf" srcId="{BE990432-F504-4B5E-896B-AE09239D3270}" destId="{27120D81-98B7-4581-946D-F3E123752A6C}" srcOrd="4" destOrd="0" presId="urn:microsoft.com/office/officeart/2005/8/layout/matrix1"/>
    <dgm:cxn modelId="{4D6C9039-CFAD-4B78-9310-D1DB3025D9A3}" type="presParOf" srcId="{BE990432-F504-4B5E-896B-AE09239D3270}" destId="{300E1B77-C9F2-4947-971B-CA52C670921F}" srcOrd="5" destOrd="0" presId="urn:microsoft.com/office/officeart/2005/8/layout/matrix1"/>
    <dgm:cxn modelId="{A01400BB-1B8D-4E07-92EE-E579FFB170A2}" type="presParOf" srcId="{BE990432-F504-4B5E-896B-AE09239D3270}" destId="{5733806E-F00C-4A5D-9878-C11E5BC1493D}" srcOrd="6" destOrd="0" presId="urn:microsoft.com/office/officeart/2005/8/layout/matrix1"/>
    <dgm:cxn modelId="{D5C4742E-12CA-4949-A49D-774A1EC65A7A}" type="presParOf" srcId="{BE990432-F504-4B5E-896B-AE09239D3270}" destId="{9A9C35E1-10F7-4392-8BAF-066D0D0034D6}" srcOrd="7" destOrd="0" presId="urn:microsoft.com/office/officeart/2005/8/layout/matrix1"/>
    <dgm:cxn modelId="{3B804B00-696A-4072-B638-871B2C3F3764}" type="presParOf" srcId="{5BEDAFBD-A118-4A16-B619-5EF45E2E7235}" destId="{A32924CC-E171-4AC2-9E6E-D9D09B91C0C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CBD6D-2413-4BF8-B311-A541D0E645E3}">
      <dsp:nvSpPr>
        <dsp:cNvPr id="0" name=""/>
        <dsp:cNvSpPr/>
      </dsp:nvSpPr>
      <dsp:spPr>
        <a:xfrm rot="16200000">
          <a:off x="1729184" y="-1729184"/>
          <a:ext cx="1818481" cy="5276850"/>
        </a:xfrm>
        <a:prstGeom prst="round1Rect">
          <a:avLst/>
        </a:prstGeom>
        <a:solidFill>
          <a:srgbClr val="7030A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Enrollment Increase from 420 to 460 (40 additional students)</a:t>
          </a:r>
          <a:r>
            <a:rPr lang="en-US" sz="2400" b="1" kern="1200" dirty="0">
              <a:solidFill>
                <a:srgbClr val="7030A0"/>
              </a:solidFill>
            </a:rPr>
            <a:t>)</a:t>
          </a:r>
        </a:p>
      </dsp:txBody>
      <dsp:txXfrm rot="5400000">
        <a:off x="0" y="0"/>
        <a:ext cx="5276850" cy="1363861"/>
      </dsp:txXfrm>
    </dsp:sp>
    <dsp:sp modelId="{838C5D8F-E3EE-49C0-AD00-40A1F9B1A42B}">
      <dsp:nvSpPr>
        <dsp:cNvPr id="0" name=""/>
        <dsp:cNvSpPr/>
      </dsp:nvSpPr>
      <dsp:spPr>
        <a:xfrm>
          <a:off x="5276850" y="9528"/>
          <a:ext cx="5276850" cy="1818481"/>
        </a:xfrm>
        <a:prstGeom prst="round1Rect">
          <a:avLst/>
        </a:prstGeom>
        <a:solidFill>
          <a:srgbClr val="7030A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Revenue Projection -   $300,000 </a:t>
          </a:r>
        </a:p>
      </dsp:txBody>
      <dsp:txXfrm>
        <a:off x="5276850" y="9528"/>
        <a:ext cx="5276850" cy="1363861"/>
      </dsp:txXfrm>
    </dsp:sp>
    <dsp:sp modelId="{27120D81-98B7-4581-946D-F3E123752A6C}">
      <dsp:nvSpPr>
        <dsp:cNvPr id="0" name=""/>
        <dsp:cNvSpPr/>
      </dsp:nvSpPr>
      <dsp:spPr>
        <a:xfrm rot="10800000">
          <a:off x="0" y="1818481"/>
          <a:ext cx="5276850" cy="1818481"/>
        </a:xfrm>
        <a:prstGeom prst="round1Rect">
          <a:avLst/>
        </a:prstGeom>
        <a:solidFill>
          <a:srgbClr val="7030A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4 Teachers – 2 new Crew Teachers, 1 </a:t>
          </a:r>
          <a:r>
            <a:rPr lang="en-US" sz="2400" b="1" kern="1200"/>
            <a:t>EC Teacher, </a:t>
          </a:r>
          <a:r>
            <a:rPr lang="en-US" sz="2400" b="1" kern="1200" dirty="0"/>
            <a:t>1 Global Arts Teacher</a:t>
          </a:r>
        </a:p>
      </dsp:txBody>
      <dsp:txXfrm rot="10800000">
        <a:off x="0" y="2273101"/>
        <a:ext cx="5276850" cy="1363861"/>
      </dsp:txXfrm>
    </dsp:sp>
    <dsp:sp modelId="{5733806E-F00C-4A5D-9878-C11E5BC1493D}">
      <dsp:nvSpPr>
        <dsp:cNvPr id="0" name=""/>
        <dsp:cNvSpPr/>
      </dsp:nvSpPr>
      <dsp:spPr>
        <a:xfrm rot="5400000">
          <a:off x="7006034" y="89297"/>
          <a:ext cx="1818481" cy="5276850"/>
        </a:xfrm>
        <a:prstGeom prst="round1Rect">
          <a:avLst/>
        </a:prstGeom>
        <a:solidFill>
          <a:srgbClr val="7030A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Expense Projection -    $270,200</a:t>
          </a:r>
        </a:p>
      </dsp:txBody>
      <dsp:txXfrm rot="-5400000">
        <a:off x="5276850" y="2273101"/>
        <a:ext cx="5276850" cy="1363861"/>
      </dsp:txXfrm>
    </dsp:sp>
    <dsp:sp modelId="{A32924CC-E171-4AC2-9E6E-D9D09B91C0CD}">
      <dsp:nvSpPr>
        <dsp:cNvPr id="0" name=""/>
        <dsp:cNvSpPr/>
      </dsp:nvSpPr>
      <dsp:spPr>
        <a:xfrm>
          <a:off x="3693795" y="1411487"/>
          <a:ext cx="3166110" cy="90924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5875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Surplus - $29,800</a:t>
          </a:r>
        </a:p>
      </dsp:txBody>
      <dsp:txXfrm>
        <a:off x="3738180" y="1455872"/>
        <a:ext cx="3077340" cy="820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F9684-117F-4E1B-8A3C-C1328551FE9A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57AEE-F7D3-4F5F-A680-0CA3DE99A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6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F6717-141E-44B6-8A28-2867ED6B3B5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38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6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8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09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57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7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9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1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9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4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0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5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3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5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8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7A065B4-7EC0-4447-BBD9-BE890621FB2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514092C-E77D-42FD-BB00-FB37740D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92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936" y="1315334"/>
            <a:ext cx="5532128" cy="198031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0E5039-2379-491B-ACC7-6631DCBD28AE}"/>
              </a:ext>
            </a:extLst>
          </p:cNvPr>
          <p:cNvSpPr txBox="1"/>
          <p:nvPr/>
        </p:nvSpPr>
        <p:spPr>
          <a:xfrm>
            <a:off x="2211918" y="5495925"/>
            <a:ext cx="7972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Building Transition Plan 2018-2019</a:t>
            </a:r>
          </a:p>
        </p:txBody>
      </p:sp>
    </p:spTree>
    <p:extLst>
      <p:ext uri="{BB962C8B-B14F-4D97-AF65-F5344CB8AC3E}">
        <p14:creationId xmlns:p14="http://schemas.microsoft.com/office/powerpoint/2010/main" val="60291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44E275-15B3-41DB-A4F3-D789FB25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424" y="676275"/>
            <a:ext cx="10677148" cy="1350963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Goal:  Single Grade, Co-teaching at all grade levels to prepare for new building model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B3691F-3DAC-4207-8027-44715CB84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2222287"/>
            <a:ext cx="10897036" cy="4235663"/>
          </a:xfrm>
        </p:spPr>
        <p:txBody>
          <a:bodyPr>
            <a:normAutofit fontScale="77500" lnSpcReduction="20000"/>
          </a:bodyPr>
          <a:lstStyle/>
          <a:p>
            <a:pPr lvl="0" fontAlgn="base"/>
            <a:endParaRPr lang="en-US" sz="1900" dirty="0">
              <a:latin typeface="Arial Black" panose="020B0A04020102020204" pitchFamily="34" charset="0"/>
            </a:endParaRPr>
          </a:p>
          <a:p>
            <a:pPr fontAlgn="base"/>
            <a:r>
              <a:rPr lang="en-US" sz="2300" dirty="0">
                <a:latin typeface="Arial Black" panose="020B0A04020102020204" pitchFamily="34" charset="0"/>
              </a:rPr>
              <a:t>K-5 = 2 crews per grade, 6-8 = 4 crews per grade</a:t>
            </a:r>
          </a:p>
          <a:p>
            <a:pPr lvl="0" fontAlgn="base"/>
            <a:r>
              <a:rPr lang="en-US" sz="2300" dirty="0">
                <a:latin typeface="Arial Black" panose="020B0A04020102020204" pitchFamily="34" charset="0"/>
              </a:rPr>
              <a:t>Crew teacher to student ratio 1:19 – exception rising 4</a:t>
            </a:r>
            <a:r>
              <a:rPr lang="en-US" sz="2300" baseline="30000" dirty="0">
                <a:latin typeface="Arial Black" panose="020B0A04020102020204" pitchFamily="34" charset="0"/>
              </a:rPr>
              <a:t>th</a:t>
            </a:r>
            <a:r>
              <a:rPr lang="en-US" sz="2300" dirty="0">
                <a:latin typeface="Arial Black" panose="020B0A04020102020204" pitchFamily="34" charset="0"/>
              </a:rPr>
              <a:t> grade -21</a:t>
            </a:r>
          </a:p>
          <a:p>
            <a:pPr lvl="0" fontAlgn="base"/>
            <a:r>
              <a:rPr lang="en-US" sz="2300" dirty="0">
                <a:latin typeface="Arial Black" panose="020B0A04020102020204" pitchFamily="34" charset="0"/>
              </a:rPr>
              <a:t>Renovation needed at Elementary </a:t>
            </a:r>
          </a:p>
          <a:p>
            <a:pPr fontAlgn="base"/>
            <a:r>
              <a:rPr lang="en-US" sz="2300" dirty="0" err="1">
                <a:latin typeface="Arial Black" panose="020B0A04020102020204" pitchFamily="34" charset="0"/>
              </a:rPr>
              <a:t>ModSpace</a:t>
            </a:r>
            <a:r>
              <a:rPr lang="en-US" sz="2300" dirty="0">
                <a:latin typeface="Arial Black" panose="020B0A04020102020204" pitchFamily="34" charset="0"/>
              </a:rPr>
              <a:t> quote $9,000 – for wall 5 wall removals and building of new classroom</a:t>
            </a:r>
          </a:p>
          <a:p>
            <a:pPr fontAlgn="base"/>
            <a:r>
              <a:rPr lang="en-US" sz="2300" dirty="0">
                <a:latin typeface="Arial Black" panose="020B0A04020102020204" pitchFamily="34" charset="0"/>
              </a:rPr>
              <a:t>3rd grade will move to the “new” classroom in ½ of the multi-purpose room</a:t>
            </a:r>
          </a:p>
          <a:p>
            <a:pPr lvl="0" fontAlgn="base"/>
            <a:r>
              <a:rPr lang="en-US" sz="2300" dirty="0">
                <a:latin typeface="Arial Black" panose="020B0A04020102020204" pitchFamily="34" charset="0"/>
              </a:rPr>
              <a:t>Additional Staff: , 2 Crew Teachers, 1 EC teacher for K-5, 1 Global Arts</a:t>
            </a:r>
          </a:p>
          <a:p>
            <a:pPr lvl="0" fontAlgn="base"/>
            <a:r>
              <a:rPr lang="en-US" sz="2300" dirty="0">
                <a:latin typeface="Arial Black" panose="020B0A04020102020204" pitchFamily="34" charset="0"/>
              </a:rPr>
              <a:t>Schedule equitable planning time for all grades K-8. </a:t>
            </a:r>
          </a:p>
          <a:p>
            <a:pPr lvl="0" fontAlgn="base"/>
            <a:r>
              <a:rPr lang="en-US" sz="2300" dirty="0">
                <a:latin typeface="Arial Black" panose="020B0A04020102020204" pitchFamily="34" charset="0"/>
              </a:rPr>
              <a:t>Working on refining Global Arts schedule for K-8 </a:t>
            </a:r>
          </a:p>
          <a:p>
            <a:pPr lvl="0" fontAlgn="base"/>
            <a:r>
              <a:rPr lang="en-US" sz="2300" dirty="0">
                <a:latin typeface="Arial Black" panose="020B0A04020102020204" pitchFamily="34" charset="0"/>
              </a:rPr>
              <a:t>Evaluating Explorations model and parent volunteer capacity</a:t>
            </a:r>
          </a:p>
          <a:p>
            <a:pPr marL="0" indent="0" fontAlgn="base">
              <a:buNone/>
            </a:pPr>
            <a:r>
              <a:rPr lang="en-US" sz="2300" b="1" dirty="0">
                <a:latin typeface="Arial Black" panose="020B0A04020102020204" pitchFamily="34" charset="0"/>
              </a:rPr>
              <a:t> </a:t>
            </a:r>
            <a:endParaRPr lang="en-US" sz="2300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8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4593B-BB6C-4AE9-8D3C-862DA3B9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Layout  - K-2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AC12-1814-4CA3-9F07-83B7CBAA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A5C219-DAB8-416C-B6DB-638D633BA2DF}"/>
              </a:ext>
            </a:extLst>
          </p:cNvPr>
          <p:cNvSpPr/>
          <p:nvPr/>
        </p:nvSpPr>
        <p:spPr>
          <a:xfrm>
            <a:off x="827424" y="2222287"/>
            <a:ext cx="10554574" cy="3636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FF7A48D-49B5-48DC-846E-E81ADE7F5A9B}"/>
              </a:ext>
            </a:extLst>
          </p:cNvPr>
          <p:cNvCxnSpPr>
            <a:stCxn id="4" idx="1"/>
          </p:cNvCxnSpPr>
          <p:nvPr/>
        </p:nvCxnSpPr>
        <p:spPr>
          <a:xfrm>
            <a:off x="827424" y="4040543"/>
            <a:ext cx="4077138" cy="360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0C85D70-E4EB-44EA-947E-DD12B84442C4}"/>
              </a:ext>
            </a:extLst>
          </p:cNvPr>
          <p:cNvSpPr/>
          <p:nvPr/>
        </p:nvSpPr>
        <p:spPr>
          <a:xfrm>
            <a:off x="827424" y="3695700"/>
            <a:ext cx="10545862" cy="44961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29727B-B217-4E52-AE2C-C7222F6A16FB}"/>
              </a:ext>
            </a:extLst>
          </p:cNvPr>
          <p:cNvSpPr/>
          <p:nvPr/>
        </p:nvSpPr>
        <p:spPr>
          <a:xfrm>
            <a:off x="827424" y="2222287"/>
            <a:ext cx="1839576" cy="6687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Bathrooms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48B66F-748C-45AD-8095-94BD217B75DA}"/>
              </a:ext>
            </a:extLst>
          </p:cNvPr>
          <p:cNvSpPr/>
          <p:nvPr/>
        </p:nvSpPr>
        <p:spPr>
          <a:xfrm>
            <a:off x="2684799" y="2222287"/>
            <a:ext cx="1763375" cy="14734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 </a:t>
            </a:r>
          </a:p>
          <a:p>
            <a:pPr algn="ctr"/>
            <a:r>
              <a:rPr lang="en-US" b="1" dirty="0"/>
              <a:t>EC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8A62B9-0D08-49D1-BAD0-27E63A2E0BF7}"/>
              </a:ext>
            </a:extLst>
          </p:cNvPr>
          <p:cNvSpPr/>
          <p:nvPr/>
        </p:nvSpPr>
        <p:spPr>
          <a:xfrm>
            <a:off x="2133600" y="2891051"/>
            <a:ext cx="533400" cy="80464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Book Room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DFE0D9-90BB-4F13-9798-B46701E44157}"/>
              </a:ext>
            </a:extLst>
          </p:cNvPr>
          <p:cNvSpPr/>
          <p:nvPr/>
        </p:nvSpPr>
        <p:spPr>
          <a:xfrm>
            <a:off x="827425" y="4145318"/>
            <a:ext cx="5268576" cy="17134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Kindergarten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D38D8E-D56B-440E-A917-91B2A232F9DD}"/>
              </a:ext>
            </a:extLst>
          </p:cNvPr>
          <p:cNvSpPr/>
          <p:nvPr/>
        </p:nvSpPr>
        <p:spPr>
          <a:xfrm>
            <a:off x="4371974" y="2214705"/>
            <a:ext cx="1647826" cy="147341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 </a:t>
            </a:r>
          </a:p>
          <a:p>
            <a:pPr algn="ctr"/>
            <a:r>
              <a:rPr lang="en-US" b="1" dirty="0"/>
              <a:t>Work</a:t>
            </a:r>
          </a:p>
          <a:p>
            <a:pPr algn="ctr"/>
            <a:r>
              <a:rPr lang="en-US" b="1" dirty="0"/>
              <a:t>Room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0AC09C-9D2F-48BB-A5BD-19A138827DC2}"/>
              </a:ext>
            </a:extLst>
          </p:cNvPr>
          <p:cNvSpPr/>
          <p:nvPr/>
        </p:nvSpPr>
        <p:spPr>
          <a:xfrm>
            <a:off x="827424" y="2891051"/>
            <a:ext cx="458451" cy="804649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Closet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476D5F-55DB-41E7-9565-CB6A8F8BAAF6}"/>
              </a:ext>
            </a:extLst>
          </p:cNvPr>
          <p:cNvSpPr/>
          <p:nvPr/>
        </p:nvSpPr>
        <p:spPr>
          <a:xfrm>
            <a:off x="6122134" y="4135283"/>
            <a:ext cx="5268576" cy="17134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b="1" baseline="30000" dirty="0">
                <a:solidFill>
                  <a:srgbClr val="0070C0"/>
                </a:solidFill>
              </a:rPr>
              <a:t>st</a:t>
            </a:r>
            <a:r>
              <a:rPr lang="en-US" b="1" dirty="0">
                <a:solidFill>
                  <a:srgbClr val="0070C0"/>
                </a:solidFill>
              </a:rPr>
              <a:t> Grade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CAF1C9-0171-4D5F-9D4A-ECF020469828}"/>
              </a:ext>
            </a:extLst>
          </p:cNvPr>
          <p:cNvSpPr/>
          <p:nvPr/>
        </p:nvSpPr>
        <p:spPr>
          <a:xfrm>
            <a:off x="6019800" y="2204670"/>
            <a:ext cx="5344776" cy="147341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400630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4593B-BB6C-4AE9-8D3C-862DA3B90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Layout  - 3-5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8AC12-1814-4CA3-9F07-83B7CBAA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A5C219-DAB8-416C-B6DB-638D633BA2DF}"/>
              </a:ext>
            </a:extLst>
          </p:cNvPr>
          <p:cNvSpPr/>
          <p:nvPr/>
        </p:nvSpPr>
        <p:spPr>
          <a:xfrm>
            <a:off x="827424" y="2212252"/>
            <a:ext cx="9621501" cy="3636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FF7A48D-49B5-48DC-846E-E81ADE7F5A9B}"/>
              </a:ext>
            </a:extLst>
          </p:cNvPr>
          <p:cNvCxnSpPr>
            <a:cxnSpLocks/>
            <a:stCxn id="4" idx="1"/>
          </p:cNvCxnSpPr>
          <p:nvPr/>
        </p:nvCxnSpPr>
        <p:spPr>
          <a:xfrm>
            <a:off x="827424" y="4030508"/>
            <a:ext cx="4077138" cy="360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60C85D70-E4EB-44EA-947E-DD12B84442C4}"/>
              </a:ext>
            </a:extLst>
          </p:cNvPr>
          <p:cNvSpPr/>
          <p:nvPr/>
        </p:nvSpPr>
        <p:spPr>
          <a:xfrm>
            <a:off x="827424" y="3695700"/>
            <a:ext cx="10545862" cy="449618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DFE0D9-90BB-4F13-9798-B46701E44157}"/>
              </a:ext>
            </a:extLst>
          </p:cNvPr>
          <p:cNvSpPr/>
          <p:nvPr/>
        </p:nvSpPr>
        <p:spPr>
          <a:xfrm>
            <a:off x="827426" y="4145318"/>
            <a:ext cx="4563724" cy="17134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5</a:t>
            </a:r>
            <a:r>
              <a:rPr lang="en-US" b="1" baseline="30000" dirty="0"/>
              <a:t>th</a:t>
            </a:r>
            <a:r>
              <a:rPr lang="en-US" b="1" dirty="0"/>
              <a:t> Grade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D38D8E-D56B-440E-A917-91B2A232F9DD}"/>
              </a:ext>
            </a:extLst>
          </p:cNvPr>
          <p:cNvSpPr/>
          <p:nvPr/>
        </p:nvSpPr>
        <p:spPr>
          <a:xfrm>
            <a:off x="5638174" y="2221993"/>
            <a:ext cx="1281738" cy="147370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 </a:t>
            </a:r>
          </a:p>
          <a:p>
            <a:pPr algn="ctr"/>
            <a:r>
              <a:rPr lang="en-US" b="1" dirty="0"/>
              <a:t>Office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476D5F-55DB-41E7-9565-CB6A8F8BAAF6}"/>
              </a:ext>
            </a:extLst>
          </p:cNvPr>
          <p:cNvSpPr/>
          <p:nvPr/>
        </p:nvSpPr>
        <p:spPr>
          <a:xfrm>
            <a:off x="6919912" y="4097893"/>
            <a:ext cx="3624263" cy="175087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3</a:t>
            </a:r>
            <a:r>
              <a:rPr lang="en-US" b="1" baseline="30000" dirty="0">
                <a:solidFill>
                  <a:srgbClr val="0070C0"/>
                </a:solidFill>
              </a:rPr>
              <a:t>rd</a:t>
            </a:r>
            <a:r>
              <a:rPr lang="en-US" b="1" dirty="0">
                <a:solidFill>
                  <a:srgbClr val="0070C0"/>
                </a:solidFill>
              </a:rPr>
              <a:t> Grade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7808F0-7A2C-4B26-8DF9-4DE20BEA0459}"/>
              </a:ext>
            </a:extLst>
          </p:cNvPr>
          <p:cNvSpPr txBox="1"/>
          <p:nvPr/>
        </p:nvSpPr>
        <p:spPr>
          <a:xfrm>
            <a:off x="1933575" y="2924175"/>
            <a:ext cx="177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  <a:r>
              <a:rPr lang="en-US" b="1" baseline="30000" dirty="0"/>
              <a:t>th</a:t>
            </a:r>
            <a:r>
              <a:rPr lang="en-US" b="1" dirty="0"/>
              <a:t> Grade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233476-4E19-46F5-902C-04F52FA55D00}"/>
              </a:ext>
            </a:extLst>
          </p:cNvPr>
          <p:cNvSpPr/>
          <p:nvPr/>
        </p:nvSpPr>
        <p:spPr>
          <a:xfrm>
            <a:off x="5272089" y="4145318"/>
            <a:ext cx="723462" cy="17508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Bath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room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DEB936-81E2-4293-AA25-44F4CB6E7910}"/>
              </a:ext>
            </a:extLst>
          </p:cNvPr>
          <p:cNvSpPr/>
          <p:nvPr/>
        </p:nvSpPr>
        <p:spPr>
          <a:xfrm>
            <a:off x="5172292" y="2221992"/>
            <a:ext cx="679867" cy="14737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Bath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room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8AE810-DD3A-4D08-8C49-72F018D438FB}"/>
              </a:ext>
            </a:extLst>
          </p:cNvPr>
          <p:cNvSpPr/>
          <p:nvPr/>
        </p:nvSpPr>
        <p:spPr>
          <a:xfrm>
            <a:off x="6004263" y="4145318"/>
            <a:ext cx="915649" cy="17134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Work Room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06707D9-F62E-4D84-B5F9-3F38BFF0E439}"/>
              </a:ext>
            </a:extLst>
          </p:cNvPr>
          <p:cNvSpPr/>
          <p:nvPr/>
        </p:nvSpPr>
        <p:spPr>
          <a:xfrm>
            <a:off x="10544175" y="3088639"/>
            <a:ext cx="837823" cy="276012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Art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465393-B9F6-4758-84B1-DA6BF32804DD}"/>
              </a:ext>
            </a:extLst>
          </p:cNvPr>
          <p:cNvSpPr/>
          <p:nvPr/>
        </p:nvSpPr>
        <p:spPr>
          <a:xfrm>
            <a:off x="10492194" y="2221993"/>
            <a:ext cx="889804" cy="83616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Storage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7A07E4D-E419-4BFB-8D6A-F0D976AF4FBC}"/>
              </a:ext>
            </a:extLst>
          </p:cNvPr>
          <p:cNvSpPr/>
          <p:nvPr/>
        </p:nvSpPr>
        <p:spPr>
          <a:xfrm>
            <a:off x="6919912" y="2202217"/>
            <a:ext cx="3615551" cy="1943101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All Purpose Room</a:t>
            </a:r>
          </a:p>
        </p:txBody>
      </p:sp>
    </p:spTree>
    <p:extLst>
      <p:ext uri="{BB962C8B-B14F-4D97-AF65-F5344CB8AC3E}">
        <p14:creationId xmlns:p14="http://schemas.microsoft.com/office/powerpoint/2010/main" val="206880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A3E57-A454-4D08-A123-030FD27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50" y="370988"/>
            <a:ext cx="10571998" cy="970450"/>
          </a:xfrm>
        </p:spPr>
        <p:txBody>
          <a:bodyPr/>
          <a:lstStyle/>
          <a:p>
            <a:r>
              <a:rPr lang="en-US" dirty="0"/>
              <a:t>Financial Impact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6C0300-C3B4-4C95-AAF1-1AD40DC2B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543833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1155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44</TotalTime>
  <Words>194</Words>
  <Application>Microsoft Office PowerPoint</Application>
  <PresentationFormat>Widescreen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Black</vt:lpstr>
      <vt:lpstr>Calibri</vt:lpstr>
      <vt:lpstr>Century Gothic</vt:lpstr>
      <vt:lpstr>Wingdings 2</vt:lpstr>
      <vt:lpstr>Quotable</vt:lpstr>
      <vt:lpstr>PowerPoint Presentation</vt:lpstr>
      <vt:lpstr>                       Goal:  Single Grade, Co-teaching at all grade levels to prepare for new building model </vt:lpstr>
      <vt:lpstr>New Layout  - K-2</vt:lpstr>
      <vt:lpstr>New Layout  - 3-5</vt:lpstr>
      <vt:lpstr>Financial 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Ellie</dc:creator>
  <cp:lastModifiedBy>Ellie</cp:lastModifiedBy>
  <cp:revision>7</cp:revision>
  <dcterms:created xsi:type="dcterms:W3CDTF">2018-01-17T20:57:14Z</dcterms:created>
  <dcterms:modified xsi:type="dcterms:W3CDTF">2018-01-17T21:41:35Z</dcterms:modified>
</cp:coreProperties>
</file>